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7CF3-B5DA-4250-86AA-41815A3A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D993-EBEC-4665-B8D0-58D03A7C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6C1C-1256-449F-AE1A-556D0AA0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81DF-8897-4A96-AC82-D77B16DE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ED46-06C1-436B-8E51-F12D9301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66CD-05CC-469D-A8B6-79FC388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BF1C0-3EB6-4CBC-A86A-92A402C4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1656-7CD9-424D-AC35-F7BC4514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BD26-DD90-496B-8DF7-46C1D94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ECB1D-C887-4ECB-A591-9A6A18A7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62EE4-F02B-4095-84B1-3450367D1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FDF8-45EC-407F-8221-E11AFE55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DD8C-ED29-4113-9F7B-317256D5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8E97-CC66-4867-AD09-DAEFFCEE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A64-3A3B-4A75-8DF6-5EF1BE16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60A0-193E-4EFC-B8B8-58AEC668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D723-9170-434D-8733-FD49A41A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A727-9A07-4153-AD0C-42838B57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F269-765B-4B6F-86C6-CD88A709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C5E7-C680-43CA-A0B0-50A9AABE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064C-7B30-4CDB-A7BC-6D58F764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1385-32B2-43F6-94BD-3495B0E5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BF40-49E1-40D7-9002-F65E0818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0376-1008-41A5-88A6-1BD93BBB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093-6527-4498-A4F5-CFE71040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B0C-1011-4C18-A141-E8C330B2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0C5-1ECB-474B-8324-1BF10F2C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421D4-787D-4249-ADEF-2A02AA1E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C0B6-8AED-465B-96D3-CCC8455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545C7-94AA-4E9D-81FE-C68341C9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9B93-0152-4A1D-897C-FF1B5F7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05CA-1000-4477-821D-CE64EC72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FE03-67F8-429B-BBE9-FB72A3399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1A6D3-7BCE-4217-9258-21BC635F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54250-1AA3-4A0A-A63D-3EBBD5EBF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A1AA1-D9CD-457D-8EA1-5CC564090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60FE5-AF07-47E2-AA4D-081AB268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9B3F3-C2AF-4467-BC4B-335E72A2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670F-439B-49CF-9EC4-81F0003B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CF08-A3B1-4305-92D1-6056DA44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B23C9-BDA3-47C9-A6ED-E60B2CD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1C3D8-2062-43CA-B727-9465D554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26640-795D-4A39-8820-32E797D4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74926-9594-4BA7-84F1-F67A3B18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2EBC-4234-415B-8179-D90689F5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F0BAA-A25F-46AF-97DA-44CE672E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FBF6-26E3-4E59-847F-E5B1ACB2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EC4B-D8BE-4458-B6CF-F3B021C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554E3-DE01-4F3B-B081-FA85D165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32078-4F51-451C-9EF1-600ADCA9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50C34-BED9-4789-8B5A-B6EF98F5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4B10-73AE-4B9E-A4F6-73F8484B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794D-6BC6-4228-B576-0C680864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93FDA-C3ED-48BC-A5AA-A71EA811B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54E7C-488E-4D7F-AD17-32E7F6BA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75941-37F4-4166-8904-3C926ED4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7F79-D9E9-41E4-A012-42E05C7E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8A8F-F0D8-4E55-9F30-8583929C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2C7F4-CBF9-4181-9D78-8A8E0365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F4CA-5D28-4B6F-83BC-6975ADCA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42-E1C0-46E5-A36F-1709A665B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07FC-325D-4BBD-8D22-B617759D88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44C4-2393-44C0-9B75-A96C76DF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7F71-55A2-4808-9114-9E30DD1D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3180-7D91-4BB0-BA8B-EA78EB30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6A2C2-1A01-4147-8C97-A168F393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E4A3F-D621-4B1B-9E82-4F4D8997F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MEDITERANA AMERICANA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E505B-F1AA-4FC3-9CBC-864515DE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Marea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Caraibilor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Golful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Mexic</a:t>
            </a:r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07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6AE29C-59F2-4DB2-A3DB-97C1BB15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76441DB-2B51-432A-91BA-1C31B4099B80}"/>
              </a:ext>
            </a:extLst>
          </p:cNvPr>
          <p:cNvSpPr/>
          <p:nvPr/>
        </p:nvSpPr>
        <p:spPr>
          <a:xfrm>
            <a:off x="691893" y="1554067"/>
            <a:ext cx="10515603" cy="4371246"/>
          </a:xfrm>
          <a:prstGeom prst="round2DiagRect">
            <a:avLst>
              <a:gd name="adj1" fmla="val 7764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2EFF5-EA09-416C-9AB6-C35223B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MAREA CARAIBILOR: </a:t>
            </a:r>
            <a:r>
              <a:rPr 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Introducere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BB7F-BB6B-4159-83B4-FAEC40C0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404"/>
            <a:ext cx="10515600" cy="50323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Marea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Caraibilor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6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Marea</a:t>
            </a:r>
            <a:r>
              <a:rPr lang="en-US" sz="16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Antilelor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 mare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tropicală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situată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extremitatea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vestică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Oceanului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Atlantic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mărginită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la vest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sud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America </a:t>
            </a:r>
            <a:r>
              <a:rPr lang="en-US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Centrala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 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</a:rPr>
              <a:t>America de Sud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nord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mărginită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lanțul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insule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Antile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comunică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Golful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Mexic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strâmtoarea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</a:rPr>
              <a:t>Yucatan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Regiunea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ocupată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mare,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împreună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insulele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aflate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aceasta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zonele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coastă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învecinate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cunoscute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sub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denumirea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Caraibe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Localizat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regiunea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tropicala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apele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sunt in principal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calde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 un aspect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cristalin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relativ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mici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Adancimea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2491m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adânc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punct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această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șanțul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Cayman, care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înregistrează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7686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sub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nivelul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mării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extindem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vederea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întreg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teritoriul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acoperit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Marea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Caraibelor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observam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aici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afla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7.000 de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insule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recife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aceste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locuri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prea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fi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locuite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oameni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600" b="0" i="0" dirty="0" err="1">
                <a:effectLst/>
                <a:latin typeface="Arial" panose="020B0604020202020204" pitchFamily="34" charset="0"/>
              </a:rPr>
              <a:t>Marea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Caraibilor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adăpostește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aproximativ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9% din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recifele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lume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acoperind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aproape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60.000 de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kilometri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pătrați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din care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sunt situate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largul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Insulelor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Caraibe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pe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coasta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Americii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Centrale.</a:t>
            </a:r>
          </a:p>
          <a:p>
            <a:pPr marL="0" indent="0" algn="l">
              <a:buNone/>
            </a:pPr>
            <a:r>
              <a:rPr lang="en-US" sz="1600" b="0" i="0" dirty="0" err="1">
                <a:effectLst/>
                <a:latin typeface="Arial" panose="020B0604020202020204" pitchFamily="34" charset="0"/>
              </a:rPr>
              <a:t>Petrolul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minereul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fier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bauxita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zahărul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cafeaua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bananele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sunt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principalele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produse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locale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exportate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pe mare. Din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punct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vedere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economic,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regiunea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dependentă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mare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parte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de SUA.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Marea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Caraibilor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de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asemenea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a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acționat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ca o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barieră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izolând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insulele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prevenind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amestecul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popoarelor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din America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Latină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8FFF68-4C31-49FE-967B-982A9A36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58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F21E698-D043-4F29-94D4-EDC2561582EB}"/>
              </a:ext>
            </a:extLst>
          </p:cNvPr>
          <p:cNvSpPr/>
          <p:nvPr/>
        </p:nvSpPr>
        <p:spPr>
          <a:xfrm>
            <a:off x="838197" y="1594347"/>
            <a:ext cx="10515603" cy="292436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2EFF5-EA09-416C-9AB6-C35223B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RECIFUL DE CORALI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BB7F-BB6B-4159-83B4-FAEC40C0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10" y="1948138"/>
            <a:ext cx="10306976" cy="24549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Reciful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poate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fi format din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sute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1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specii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diferite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Există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trei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tipuri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duri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sz="16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SPS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-</a:t>
            </a:r>
            <a:r>
              <a:rPr lang="en-US" sz="16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small polyp stony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),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moi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soft corals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)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o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combinație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între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cei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duri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cei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moi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sz="16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LPS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- </a:t>
            </a:r>
            <a:r>
              <a:rPr lang="en-US" sz="1600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large polyp stony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).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prezintă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multe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forme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dimensiuni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fiecare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coral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fiind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compus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din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mici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polipi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individuali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moi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toți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polipii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stau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împreună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întreaga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structură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arată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ca un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evantai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iar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la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duri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fiecare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polip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retrage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într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-o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cupă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formată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din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carbonat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calciu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Aceste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cupe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cimentează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timp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formând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Reciful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formează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când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sute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cresc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unul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lângă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altul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formând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o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colonie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. Ce face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polipul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așa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unic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este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modul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cu care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capturează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planctonul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făcând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parte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din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dieta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coralului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Unii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sunt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capabili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crească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până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la 15 cm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într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-un an,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timp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creier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pot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crește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considerabil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mai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lent,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obicei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0,5–1 cm pe an.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timp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unii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mor,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cei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noi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cresc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înmulțesc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pe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vechile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structuri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moarte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rezultând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o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structură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nouă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ca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Marea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Barieră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Corali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din Australia care are o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vârstă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milioane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 ani.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Temperatura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media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anuală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nu </a:t>
            </a:r>
            <a:r>
              <a:rPr lang="en-U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scade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sub 20 C.</a:t>
            </a:r>
          </a:p>
        </p:txBody>
      </p:sp>
      <p:pic>
        <p:nvPicPr>
          <p:cNvPr id="2050" name="Picture 2" descr="The Best Beginner Small-Polyp Stony Corals | Reef Builders | The Reef and  Saltwater Aquarium Blog">
            <a:extLst>
              <a:ext uri="{FF2B5EF4-FFF2-40B4-BE49-F238E27FC236}">
                <a16:creationId xmlns:a16="http://schemas.microsoft.com/office/drawing/2014/main" id="{78D676F3-3044-447F-903A-B128941F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8" y="4666988"/>
            <a:ext cx="2238455" cy="14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87AC1-C768-4D1F-B2B0-18AE082440EA}"/>
              </a:ext>
            </a:extLst>
          </p:cNvPr>
          <p:cNvSpPr txBox="1"/>
          <p:nvPr/>
        </p:nvSpPr>
        <p:spPr>
          <a:xfrm>
            <a:off x="2809110" y="6230967"/>
            <a:ext cx="182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Polyp Stony</a:t>
            </a:r>
          </a:p>
          <a:p>
            <a:pPr algn="ct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(SPS)</a:t>
            </a:r>
          </a:p>
        </p:txBody>
      </p:sp>
      <p:pic>
        <p:nvPicPr>
          <p:cNvPr id="2052" name="Picture 4" descr="Easy Soft Live Corals for Reef Aquariums">
            <a:extLst>
              <a:ext uri="{FF2B5EF4-FFF2-40B4-BE49-F238E27FC236}">
                <a16:creationId xmlns:a16="http://schemas.microsoft.com/office/drawing/2014/main" id="{971DDD84-CCFC-4B50-ADEE-75F94EF3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95" y="4666987"/>
            <a:ext cx="2173830" cy="14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9EEE5-3CCC-4720-BA6F-BF5F32BCE082}"/>
              </a:ext>
            </a:extLst>
          </p:cNvPr>
          <p:cNvSpPr txBox="1"/>
          <p:nvPr/>
        </p:nvSpPr>
        <p:spPr>
          <a:xfrm>
            <a:off x="5558238" y="622475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 Corals</a:t>
            </a:r>
          </a:p>
        </p:txBody>
      </p:sp>
      <p:pic>
        <p:nvPicPr>
          <p:cNvPr id="2054" name="Picture 6" descr="Large Polyp Stony Corals (LPS)">
            <a:extLst>
              <a:ext uri="{FF2B5EF4-FFF2-40B4-BE49-F238E27FC236}">
                <a16:creationId xmlns:a16="http://schemas.microsoft.com/office/drawing/2014/main" id="{EBBC3381-E44B-4BE2-A703-635C94BC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29" y="4666988"/>
            <a:ext cx="1432798" cy="14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8B87EB-90DA-4171-895C-67E3827D1D27}"/>
              </a:ext>
            </a:extLst>
          </p:cNvPr>
          <p:cNvSpPr txBox="1"/>
          <p:nvPr/>
        </p:nvSpPr>
        <p:spPr>
          <a:xfrm>
            <a:off x="7395879" y="6211669"/>
            <a:ext cx="1991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202122"/>
                </a:solidFill>
                <a:effectLst/>
              </a:rPr>
              <a:t>large polyp stony</a:t>
            </a:r>
          </a:p>
          <a:p>
            <a:pPr algn="ctr"/>
            <a:r>
              <a:rPr lang="en-US" i="1" dirty="0">
                <a:solidFill>
                  <a:srgbClr val="202122"/>
                </a:solidFill>
              </a:rPr>
              <a:t>(LPS)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9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8FFF68-4C31-49FE-967B-982A9A36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58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8"/>
            <a:ext cx="12192000" cy="68580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F21E698-D043-4F29-94D4-EDC2561582EB}"/>
              </a:ext>
            </a:extLst>
          </p:cNvPr>
          <p:cNvSpPr/>
          <p:nvPr/>
        </p:nvSpPr>
        <p:spPr>
          <a:xfrm>
            <a:off x="512648" y="1385674"/>
            <a:ext cx="6557682" cy="4999742"/>
          </a:xfrm>
          <a:prstGeom prst="round2DiagRect">
            <a:avLst>
              <a:gd name="adj1" fmla="val 9209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2EFF5-EA09-416C-9AB6-C35223B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GOLFUL MEXIC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BB7F-BB6B-4159-83B4-FAEC40C0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17" y="1683249"/>
            <a:ext cx="6132412" cy="44045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mărginit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coasta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SUA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alimentat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apă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din 33 de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râuri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curg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din SUA.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râuri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Mississippi 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-vest,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mărginit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statele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mexicane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Tamaulipas, Veracruz, Tabasco, Campeche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Yucatan.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Această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regiune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cuprinde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aproximativ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2.243 km de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coastă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Sud-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mărginit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Cuba.</a:t>
            </a:r>
          </a:p>
          <a:p>
            <a:pPr marL="0" indent="0" algn="l">
              <a:buNone/>
            </a:pP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un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platou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continental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special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jurul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Florida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Peninsula Yucatan.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Deoarece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raft continental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ușor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accesibil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exploatat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petrol cu ​​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instalații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foraj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petrolier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offshore,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Campeche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regiunea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Golfului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Vest.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caracteristică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importantă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Golfului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Golfului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atlantic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cald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începe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regiune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curge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nord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Atlantic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Deoarece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current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cald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temperaturile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la 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suprafața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mării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din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sunt, de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 normal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calde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Prezența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ciclonilor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puternici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tipurile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atât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​​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atmosferă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ocean. Gulf Stream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potențială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semnificativă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regenerabile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04F7F-808C-4CC6-9C53-16F0BC843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0" y="1385674"/>
            <a:ext cx="3672079" cy="36720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51558C-2C0B-405B-8B83-2EB9749C6D49}"/>
              </a:ext>
            </a:extLst>
          </p:cNvPr>
          <p:cNvSpPr txBox="1"/>
          <p:nvPr/>
        </p:nvSpPr>
        <p:spPr>
          <a:xfrm>
            <a:off x="7773789" y="5211193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Gulf Stream – </a:t>
            </a:r>
            <a:r>
              <a:rPr lang="en-US" sz="16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directia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curentului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9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8FFF68-4C31-49FE-967B-982A9A36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58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8"/>
            <a:ext cx="12192000" cy="68580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F21E698-D043-4F29-94D4-EDC2561582EB}"/>
              </a:ext>
            </a:extLst>
          </p:cNvPr>
          <p:cNvSpPr/>
          <p:nvPr/>
        </p:nvSpPr>
        <p:spPr>
          <a:xfrm>
            <a:off x="838197" y="1594347"/>
            <a:ext cx="10515603" cy="292436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2EFF5-EA09-416C-9AB6-C35223B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GOLFUL MEXIC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BB7F-BB6B-4159-83B4-FAEC40C0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10" y="1948138"/>
            <a:ext cx="10342710" cy="24549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Pescuitul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productiv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 din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Coasta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Golfului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pescuitul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zonă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SUA,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patru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porturi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pescuit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țării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opt din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țări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Crevetele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stridiile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printre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pește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zonă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biodiversă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dispune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umede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coastă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păduri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mangrove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umede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de-a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lungul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Golfului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acoperă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aproximativ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milioane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(2.02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milioane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hectare).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Păsările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marine,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peștii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reptilele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abundente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jur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45.000 de </a:t>
            </a:r>
            <a:r>
              <a:rPr lang="en-US" sz="14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delfini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bottlenose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populație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mare de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balene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țestoase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locuiesc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apele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Golfului</a:t>
            </a:r>
            <a:r>
              <a:rPr lang="en-US" sz="14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050" dirty="0"/>
            </a:br>
            <a:endParaRPr lang="en-US" sz="1400" b="0" i="1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87AC1-C768-4D1F-B2B0-18AE082440EA}"/>
              </a:ext>
            </a:extLst>
          </p:cNvPr>
          <p:cNvSpPr txBox="1"/>
          <p:nvPr/>
        </p:nvSpPr>
        <p:spPr>
          <a:xfrm>
            <a:off x="2685683" y="6230967"/>
            <a:ext cx="206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Paduri de mangrove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B87EB-90DA-4171-895C-67E3827D1D27}"/>
              </a:ext>
            </a:extLst>
          </p:cNvPr>
          <p:cNvSpPr txBox="1"/>
          <p:nvPr/>
        </p:nvSpPr>
        <p:spPr>
          <a:xfrm>
            <a:off x="7839499" y="6160564"/>
            <a:ext cx="199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202122"/>
                </a:solidFill>
              </a:rPr>
              <a:t>Delfin Bottlenose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2" descr="Loss of Mexico's Valuable Mangrove Forests | CMBC">
            <a:extLst>
              <a:ext uri="{FF2B5EF4-FFF2-40B4-BE49-F238E27FC236}">
                <a16:creationId xmlns:a16="http://schemas.microsoft.com/office/drawing/2014/main" id="{1A9ACC96-4BFF-4B18-814A-548F5D34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20" y="4667174"/>
            <a:ext cx="2161676" cy="14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ottlenose dolphins may control their heart rates to avoid the bends | New  Scientist">
            <a:extLst>
              <a:ext uri="{FF2B5EF4-FFF2-40B4-BE49-F238E27FC236}">
                <a16:creationId xmlns:a16="http://schemas.microsoft.com/office/drawing/2014/main" id="{3E8C0D33-DED3-4976-B7AF-CFBAAB95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24" y="4667080"/>
            <a:ext cx="2574828" cy="144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7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MEDITERANA AMERICANA</vt:lpstr>
      <vt:lpstr>MAREA CARAIBILOR: Introducere</vt:lpstr>
      <vt:lpstr>RECIFUL DE CORALI</vt:lpstr>
      <vt:lpstr>GOLFUL MEXIC</vt:lpstr>
      <vt:lpstr>GOLFUL MEXIC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MEDITERANA AMERICANA</dc:title>
  <dc:creator>Tyler</dc:creator>
  <cp:lastModifiedBy>Tyler</cp:lastModifiedBy>
  <cp:revision>4</cp:revision>
  <dcterms:created xsi:type="dcterms:W3CDTF">2022-03-23T20:45:53Z</dcterms:created>
  <dcterms:modified xsi:type="dcterms:W3CDTF">2022-03-24T09:21:45Z</dcterms:modified>
</cp:coreProperties>
</file>