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72" r:id="rId3"/>
    <p:sldId id="281" r:id="rId4"/>
    <p:sldId id="261" r:id="rId5"/>
    <p:sldId id="262" r:id="rId6"/>
    <p:sldId id="273" r:id="rId7"/>
    <p:sldId id="304" r:id="rId8"/>
    <p:sldId id="306" r:id="rId9"/>
    <p:sldId id="307" r:id="rId10"/>
    <p:sldId id="308" r:id="rId11"/>
    <p:sldId id="309" r:id="rId12"/>
    <p:sldId id="310" r:id="rId13"/>
    <p:sldId id="264" r:id="rId14"/>
    <p:sldId id="282" r:id="rId15"/>
    <p:sldId id="311" r:id="rId16"/>
    <p:sldId id="258" r:id="rId17"/>
    <p:sldId id="312" r:id="rId18"/>
    <p:sldId id="270" r:id="rId19"/>
    <p:sldId id="265" r:id="rId20"/>
    <p:sldId id="301"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1618"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12597F4-7255-4C89-BAD6-D63957610023}" type="datetimeFigureOut">
              <a:rPr lang="en-US" smtClean="0"/>
              <a:pPr/>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E4F37-02FE-4612-B4BF-B1FEC3C20F79}" type="slidenum">
              <a:rPr lang="en-US" smtClean="0"/>
              <a:pPr/>
              <a:t>‹#›</a:t>
            </a:fld>
            <a:endParaRPr lang="en-US"/>
          </a:p>
        </p:txBody>
      </p:sp>
    </p:spTree>
    <p:extLst>
      <p:ext uri="{BB962C8B-B14F-4D97-AF65-F5344CB8AC3E}">
        <p14:creationId xmlns:p14="http://schemas.microsoft.com/office/powerpoint/2010/main" val="2685986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2597F4-7255-4C89-BAD6-D63957610023}" type="datetimeFigureOut">
              <a:rPr lang="en-US" smtClean="0"/>
              <a:pPr/>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E4F37-02FE-4612-B4BF-B1FEC3C20F79}" type="slidenum">
              <a:rPr lang="en-US" smtClean="0"/>
              <a:pPr/>
              <a:t>‹#›</a:t>
            </a:fld>
            <a:endParaRPr lang="en-US"/>
          </a:p>
        </p:txBody>
      </p:sp>
    </p:spTree>
    <p:extLst>
      <p:ext uri="{BB962C8B-B14F-4D97-AF65-F5344CB8AC3E}">
        <p14:creationId xmlns:p14="http://schemas.microsoft.com/office/powerpoint/2010/main" val="975285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2597F4-7255-4C89-BAD6-D63957610023}" type="datetimeFigureOut">
              <a:rPr lang="en-US" smtClean="0"/>
              <a:pPr/>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E4F37-02FE-4612-B4BF-B1FEC3C20F79}" type="slidenum">
              <a:rPr lang="en-US" smtClean="0"/>
              <a:pPr/>
              <a:t>‹#›</a:t>
            </a:fld>
            <a:endParaRPr lang="en-US"/>
          </a:p>
        </p:txBody>
      </p:sp>
    </p:spTree>
    <p:extLst>
      <p:ext uri="{BB962C8B-B14F-4D97-AF65-F5344CB8AC3E}">
        <p14:creationId xmlns:p14="http://schemas.microsoft.com/office/powerpoint/2010/main" val="2441009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2597F4-7255-4C89-BAD6-D63957610023}" type="datetimeFigureOut">
              <a:rPr lang="en-US" smtClean="0"/>
              <a:pPr/>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E4F37-02FE-4612-B4BF-B1FEC3C20F79}" type="slidenum">
              <a:rPr lang="en-US" smtClean="0"/>
              <a:pPr/>
              <a:t>‹#›</a:t>
            </a:fld>
            <a:endParaRPr lang="en-US"/>
          </a:p>
        </p:txBody>
      </p:sp>
    </p:spTree>
    <p:extLst>
      <p:ext uri="{BB962C8B-B14F-4D97-AF65-F5344CB8AC3E}">
        <p14:creationId xmlns:p14="http://schemas.microsoft.com/office/powerpoint/2010/main" val="2815553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2597F4-7255-4C89-BAD6-D63957610023}" type="datetimeFigureOut">
              <a:rPr lang="en-US" smtClean="0"/>
              <a:pPr/>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E4F37-02FE-4612-B4BF-B1FEC3C20F79}" type="slidenum">
              <a:rPr lang="en-US" smtClean="0"/>
              <a:pPr/>
              <a:t>‹#›</a:t>
            </a:fld>
            <a:endParaRPr lang="en-US"/>
          </a:p>
        </p:txBody>
      </p:sp>
    </p:spTree>
    <p:extLst>
      <p:ext uri="{BB962C8B-B14F-4D97-AF65-F5344CB8AC3E}">
        <p14:creationId xmlns:p14="http://schemas.microsoft.com/office/powerpoint/2010/main" val="1348980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12597F4-7255-4C89-BAD6-D63957610023}" type="datetimeFigureOut">
              <a:rPr lang="en-US" smtClean="0"/>
              <a:pPr/>
              <a:t>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6E4F37-02FE-4612-B4BF-B1FEC3C20F79}" type="slidenum">
              <a:rPr lang="en-US" smtClean="0"/>
              <a:pPr/>
              <a:t>‹#›</a:t>
            </a:fld>
            <a:endParaRPr lang="en-US"/>
          </a:p>
        </p:txBody>
      </p:sp>
    </p:spTree>
    <p:extLst>
      <p:ext uri="{BB962C8B-B14F-4D97-AF65-F5344CB8AC3E}">
        <p14:creationId xmlns:p14="http://schemas.microsoft.com/office/powerpoint/2010/main" val="420119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12597F4-7255-4C89-BAD6-D63957610023}" type="datetimeFigureOut">
              <a:rPr lang="en-US" smtClean="0"/>
              <a:pPr/>
              <a:t>1/12/2024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6E4F37-02FE-4612-B4BF-B1FEC3C20F79}" type="slidenum">
              <a:rPr lang="en-US" smtClean="0"/>
              <a:pPr/>
              <a:t>‹#›</a:t>
            </a:fld>
            <a:endParaRPr lang="en-US"/>
          </a:p>
        </p:txBody>
      </p:sp>
    </p:spTree>
    <p:extLst>
      <p:ext uri="{BB962C8B-B14F-4D97-AF65-F5344CB8AC3E}">
        <p14:creationId xmlns:p14="http://schemas.microsoft.com/office/powerpoint/2010/main" val="3680019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12597F4-7255-4C89-BAD6-D63957610023}" type="datetimeFigureOut">
              <a:rPr lang="en-US" smtClean="0"/>
              <a:pPr/>
              <a:t>1/12/2024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6E4F37-02FE-4612-B4BF-B1FEC3C20F79}" type="slidenum">
              <a:rPr lang="en-US" smtClean="0"/>
              <a:pPr/>
              <a:t>‹#›</a:t>
            </a:fld>
            <a:endParaRPr lang="en-US"/>
          </a:p>
        </p:txBody>
      </p:sp>
    </p:spTree>
    <p:extLst>
      <p:ext uri="{BB962C8B-B14F-4D97-AF65-F5344CB8AC3E}">
        <p14:creationId xmlns:p14="http://schemas.microsoft.com/office/powerpoint/2010/main" val="3494215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2597F4-7255-4C89-BAD6-D63957610023}" type="datetimeFigureOut">
              <a:rPr lang="en-US" smtClean="0"/>
              <a:pPr/>
              <a:t>1/12/2024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6E4F37-02FE-4612-B4BF-B1FEC3C20F79}" type="slidenum">
              <a:rPr lang="en-US" smtClean="0"/>
              <a:pPr/>
              <a:t>‹#›</a:t>
            </a:fld>
            <a:endParaRPr lang="en-US"/>
          </a:p>
        </p:txBody>
      </p:sp>
    </p:spTree>
    <p:extLst>
      <p:ext uri="{BB962C8B-B14F-4D97-AF65-F5344CB8AC3E}">
        <p14:creationId xmlns:p14="http://schemas.microsoft.com/office/powerpoint/2010/main" val="4254632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2597F4-7255-4C89-BAD6-D63957610023}" type="datetimeFigureOut">
              <a:rPr lang="en-US" smtClean="0"/>
              <a:pPr/>
              <a:t>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6E4F37-02FE-4612-B4BF-B1FEC3C20F79}" type="slidenum">
              <a:rPr lang="en-US" smtClean="0"/>
              <a:pPr/>
              <a:t>‹#›</a:t>
            </a:fld>
            <a:endParaRPr lang="en-US"/>
          </a:p>
        </p:txBody>
      </p:sp>
    </p:spTree>
    <p:extLst>
      <p:ext uri="{BB962C8B-B14F-4D97-AF65-F5344CB8AC3E}">
        <p14:creationId xmlns:p14="http://schemas.microsoft.com/office/powerpoint/2010/main" val="3303725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2597F4-7255-4C89-BAD6-D63957610023}" type="datetimeFigureOut">
              <a:rPr lang="en-US" smtClean="0"/>
              <a:pPr/>
              <a:t>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6E4F37-02FE-4612-B4BF-B1FEC3C20F79}" type="slidenum">
              <a:rPr lang="en-US" smtClean="0"/>
              <a:pPr/>
              <a:t>‹#›</a:t>
            </a:fld>
            <a:endParaRPr lang="en-US"/>
          </a:p>
        </p:txBody>
      </p:sp>
    </p:spTree>
    <p:extLst>
      <p:ext uri="{BB962C8B-B14F-4D97-AF65-F5344CB8AC3E}">
        <p14:creationId xmlns:p14="http://schemas.microsoft.com/office/powerpoint/2010/main" val="1324162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2597F4-7255-4C89-BAD6-D63957610023}" type="datetimeFigureOut">
              <a:rPr lang="en-US" smtClean="0"/>
              <a:pPr/>
              <a:t>1/12/2024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6E4F37-02FE-4612-B4BF-B1FEC3C20F79}" type="slidenum">
              <a:rPr lang="en-US" smtClean="0"/>
              <a:pPr/>
              <a:t>‹#›</a:t>
            </a:fld>
            <a:endParaRPr lang="en-US"/>
          </a:p>
        </p:txBody>
      </p:sp>
    </p:spTree>
    <p:extLst>
      <p:ext uri="{BB962C8B-B14F-4D97-AF65-F5344CB8AC3E}">
        <p14:creationId xmlns:p14="http://schemas.microsoft.com/office/powerpoint/2010/main" val="22130328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95600"/>
            <a:ext cx="8229600" cy="1066800"/>
          </a:xfrm>
        </p:spPr>
        <p:txBody>
          <a:bodyPr>
            <a:normAutofit fontScale="90000"/>
          </a:bodyPr>
          <a:lstStyle/>
          <a:p>
            <a:r>
              <a:rPr lang="en-IN" b="1" dirty="0"/>
              <a:t>AIR ENGINE USING PNEUMATIC CYLINDER</a:t>
            </a:r>
            <a:br>
              <a:rPr lang="en-US" dirty="0"/>
            </a:br>
            <a:endParaRPr lang="en-US" dirty="0"/>
          </a:p>
        </p:txBody>
      </p:sp>
      <p:pic>
        <p:nvPicPr>
          <p:cNvPr id="5" name="Content Placeholder 4">
            <a:extLst>
              <a:ext uri="{FF2B5EF4-FFF2-40B4-BE49-F238E27FC236}">
                <a16:creationId xmlns:a16="http://schemas.microsoft.com/office/drawing/2014/main" id="{6077F888-3F63-47AC-AC0B-0CFC0A5F3C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24200" y="1142999"/>
            <a:ext cx="4305300" cy="1143001"/>
          </a:xfrm>
        </p:spPr>
      </p:pic>
      <p:pic>
        <p:nvPicPr>
          <p:cNvPr id="7" name="Picture 6">
            <a:extLst>
              <a:ext uri="{FF2B5EF4-FFF2-40B4-BE49-F238E27FC236}">
                <a16:creationId xmlns:a16="http://schemas.microsoft.com/office/drawing/2014/main" id="{D1F89F9C-151B-41E9-8888-0EE10637B2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30300"/>
            <a:ext cx="2286000" cy="1255700"/>
          </a:xfrm>
          <a:prstGeom prst="rect">
            <a:avLst/>
          </a:prstGeom>
        </p:spPr>
      </p:pic>
      <p:sp>
        <p:nvSpPr>
          <p:cNvPr id="9" name="TextBox 8">
            <a:extLst>
              <a:ext uri="{FF2B5EF4-FFF2-40B4-BE49-F238E27FC236}">
                <a16:creationId xmlns:a16="http://schemas.microsoft.com/office/drawing/2014/main" id="{40EFA355-6CA0-4167-AB05-BBA5C8CC4E14}"/>
              </a:ext>
            </a:extLst>
          </p:cNvPr>
          <p:cNvSpPr txBox="1"/>
          <p:nvPr/>
        </p:nvSpPr>
        <p:spPr>
          <a:xfrm>
            <a:off x="266700" y="4389726"/>
            <a:ext cx="8610600" cy="1754326"/>
          </a:xfrm>
          <a:prstGeom prst="rect">
            <a:avLst/>
          </a:prstGeom>
          <a:noFill/>
        </p:spPr>
        <p:txBody>
          <a:bodyPr wrap="square" rtlCol="0">
            <a:spAutoFit/>
          </a:bodyPr>
          <a:lstStyle/>
          <a:p>
            <a:pPr algn="ctr"/>
            <a:r>
              <a:rPr lang="en-US" dirty="0"/>
              <a:t>Guided by </a:t>
            </a:r>
          </a:p>
          <a:p>
            <a:pPr algn="ctr"/>
            <a:r>
              <a:rPr lang="en-US" b="1" dirty="0" err="1"/>
              <a:t>Mr.R.Manikandan</a:t>
            </a:r>
            <a:endParaRPr lang="en-US" b="1" dirty="0"/>
          </a:p>
          <a:p>
            <a:pPr algn="ctr"/>
            <a:r>
              <a:rPr lang="en-US" dirty="0"/>
              <a:t>Presented by </a:t>
            </a:r>
          </a:p>
          <a:p>
            <a:pPr algn="ctr"/>
            <a:r>
              <a:rPr lang="en-US" b="1" dirty="0"/>
              <a:t>       1.RIYAZKHAN D (927622BME071)</a:t>
            </a:r>
            <a:endParaRPr lang="en-IN" dirty="0"/>
          </a:p>
          <a:p>
            <a:pPr algn="ctr"/>
            <a:r>
              <a:rPr lang="en-US" b="1" dirty="0"/>
              <a:t>2.ROHITH K (927622BME072)</a:t>
            </a:r>
            <a:endParaRPr lang="en-IN" dirty="0"/>
          </a:p>
          <a:p>
            <a:pPr algn="ctr"/>
            <a:r>
              <a:rPr lang="en-US" b="1" dirty="0"/>
              <a:t>                 3.MUTHUSELVAN  M (927622BME314)</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AIR COMPRESSOR</a:t>
            </a:r>
          </a:p>
        </p:txBody>
      </p:sp>
      <p:sp>
        <p:nvSpPr>
          <p:cNvPr id="3" name="Content Placeholder 2"/>
          <p:cNvSpPr>
            <a:spLocks noGrp="1"/>
          </p:cNvSpPr>
          <p:nvPr>
            <p:ph idx="1"/>
          </p:nvPr>
        </p:nvSpPr>
        <p:spPr/>
        <p:txBody>
          <a:bodyPr/>
          <a:lstStyle/>
          <a:p>
            <a:r>
              <a:rPr lang="en-US" dirty="0"/>
              <a:t>An air compressor is installed along with the body </a:t>
            </a:r>
          </a:p>
          <a:p>
            <a:r>
              <a:rPr lang="en-US" dirty="0"/>
              <a:t>Air compressor is used to provide air to the pneumatic cylinder for  the forward and backward movement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CRANK SHAFT</a:t>
            </a:r>
          </a:p>
        </p:txBody>
      </p:sp>
      <p:sp>
        <p:nvSpPr>
          <p:cNvPr id="3" name="Content Placeholder 2"/>
          <p:cNvSpPr>
            <a:spLocks noGrp="1"/>
          </p:cNvSpPr>
          <p:nvPr>
            <p:ph idx="1"/>
          </p:nvPr>
        </p:nvSpPr>
        <p:spPr/>
        <p:txBody>
          <a:bodyPr/>
          <a:lstStyle/>
          <a:p>
            <a:r>
              <a:rPr lang="en-US" sz="2400" dirty="0"/>
              <a:t>A </a:t>
            </a:r>
            <a:r>
              <a:rPr lang="en-US" sz="2400" b="1" dirty="0"/>
              <a:t>crankshaft</a:t>
            </a:r>
            <a:r>
              <a:rPr lang="en-US" sz="2400" dirty="0"/>
              <a:t>—related to </a:t>
            </a:r>
            <a:r>
              <a:rPr lang="en-US" sz="2400" i="1" dirty="0"/>
              <a:t>crank</a:t>
            </a:r>
            <a:r>
              <a:rPr lang="en-US" sz="2400" dirty="0"/>
              <a:t>—is a mechanical part able to perform a conversion between reciprocating motion and rotational motion In a reciprocating engine, it translates reciprocating motion of the piston into rotational motion; whereas in a reciprocating compressor, it converts the rotational motion into reciprocating motion</a:t>
            </a:r>
          </a:p>
          <a:p>
            <a:endParaRPr lang="en-US" sz="2400" dirty="0"/>
          </a:p>
          <a:p>
            <a:endParaRPr lang="en-US" dirty="0"/>
          </a:p>
        </p:txBody>
      </p:sp>
      <p:pic>
        <p:nvPicPr>
          <p:cNvPr id="4" name="Picture 3" descr="C:\Users\Shandhru\Desktop\puch-crankshaft-rito-E50-maxi-2.jpg"/>
          <p:cNvPicPr/>
          <p:nvPr/>
        </p:nvPicPr>
        <p:blipFill>
          <a:blip r:embed="rId2">
            <a:extLst>
              <a:ext uri="{28A0092B-C50C-407E-A947-70E740481C1C}">
                <a14:useLocalDpi xmlns:a14="http://schemas.microsoft.com/office/drawing/2010/main" val="0"/>
              </a:ext>
            </a:extLst>
          </a:blip>
          <a:srcRect/>
          <a:stretch>
            <a:fillRect/>
          </a:stretch>
        </p:blipFill>
        <p:spPr bwMode="auto">
          <a:xfrm>
            <a:off x="3352800" y="4343400"/>
            <a:ext cx="3386137" cy="200473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 SWITCH</a:t>
            </a:r>
          </a:p>
        </p:txBody>
      </p:sp>
      <p:sp>
        <p:nvSpPr>
          <p:cNvPr id="3" name="Content Placeholder 2"/>
          <p:cNvSpPr>
            <a:spLocks noGrp="1"/>
          </p:cNvSpPr>
          <p:nvPr>
            <p:ph idx="1"/>
          </p:nvPr>
        </p:nvSpPr>
        <p:spPr/>
        <p:txBody>
          <a:bodyPr/>
          <a:lstStyle/>
          <a:p>
            <a:r>
              <a:rPr lang="en-US" dirty="0"/>
              <a:t> electrical engineering a </a:t>
            </a:r>
            <a:r>
              <a:rPr lang="en-US" b="1" dirty="0"/>
              <a:t>limit switch</a:t>
            </a:r>
            <a:r>
              <a:rPr lang="en-US" dirty="0"/>
              <a:t> is a switch operated by the motion of a machine part or presence of an object.</a:t>
            </a:r>
          </a:p>
          <a:p>
            <a:endParaRPr lang="en-US" dirty="0"/>
          </a:p>
        </p:txBody>
      </p:sp>
      <p:pic>
        <p:nvPicPr>
          <p:cNvPr id="4" name="Picture 3" descr="Image result for limit switch"/>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76600" y="3276600"/>
            <a:ext cx="3286125" cy="235169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a:t>
            </a:r>
          </a:p>
        </p:txBody>
      </p:sp>
      <p:sp>
        <p:nvSpPr>
          <p:cNvPr id="3" name="Content Placeholder 2"/>
          <p:cNvSpPr>
            <a:spLocks noGrp="1"/>
          </p:cNvSpPr>
          <p:nvPr>
            <p:ph idx="1"/>
          </p:nvPr>
        </p:nvSpPr>
        <p:spPr/>
        <p:txBody>
          <a:bodyPr>
            <a:normAutofit fontScale="62500" lnSpcReduction="20000"/>
          </a:bodyPr>
          <a:lstStyle/>
          <a:p>
            <a:pPr lvl="0"/>
            <a:r>
              <a:rPr lang="en-IN" dirty="0"/>
              <a:t>The temperature of the engine while working will be slightly less than the ambient temperature.</a:t>
            </a:r>
            <a:endParaRPr lang="en-US" dirty="0"/>
          </a:p>
          <a:p>
            <a:pPr lvl="0"/>
            <a:r>
              <a:rPr lang="en-IN" dirty="0"/>
              <a:t>Smooth working of the engine due to very less wear and tear of the components.</a:t>
            </a:r>
            <a:endParaRPr lang="en-US" dirty="0"/>
          </a:p>
          <a:p>
            <a:pPr lvl="0"/>
            <a:r>
              <a:rPr lang="en-IN" dirty="0"/>
              <a:t>There is no possibility of knocking.</a:t>
            </a:r>
            <a:endParaRPr lang="en-US" dirty="0"/>
          </a:p>
          <a:p>
            <a:pPr lvl="0"/>
            <a:r>
              <a:rPr lang="en-IN" dirty="0"/>
              <a:t>No need of cooling systems and spark plugs or complex fuel injection systems.</a:t>
            </a:r>
            <a:endParaRPr lang="en-US" dirty="0"/>
          </a:p>
          <a:p>
            <a:pPr lvl="0"/>
            <a:r>
              <a:rPr lang="en-IN" dirty="0"/>
              <a:t>The engine runs on cold or warm air, Compressors use electricity for generating compressed air which is relatively much cheaper and widespread.</a:t>
            </a:r>
            <a:endParaRPr lang="en-US" dirty="0"/>
          </a:p>
          <a:p>
            <a:pPr lvl="0"/>
            <a:r>
              <a:rPr lang="en-IN" dirty="0"/>
              <a:t>Compressed-air technology reduces the cost of vehicle production by about 20%, because there is no need to build a cooling system, fuel tank, Ignition Systems or silencers.</a:t>
            </a:r>
            <a:endParaRPr lang="en-US" dirty="0"/>
          </a:p>
          <a:p>
            <a:pPr lvl="0"/>
            <a:r>
              <a:rPr lang="en-IN" dirty="0"/>
              <a:t>Low manufacture and maintenance costs as well as easy maintenance.</a:t>
            </a:r>
            <a:endParaRPr lang="en-US" dirty="0"/>
          </a:p>
          <a:p>
            <a:pPr lvl="0"/>
            <a:r>
              <a:rPr lang="en-IN" dirty="0"/>
              <a:t>Lighter vehicles cause less damage to roads, resulting in lower maintenance cost.</a:t>
            </a:r>
            <a:endParaRPr lang="en-US" dirty="0"/>
          </a:p>
          <a:p>
            <a:pPr lvl="0"/>
            <a:endParaRPr lang="en-US" dirty="0"/>
          </a:p>
        </p:txBody>
      </p:sp>
    </p:spTree>
    <p:extLst>
      <p:ext uri="{BB962C8B-B14F-4D97-AF65-F5344CB8AC3E}">
        <p14:creationId xmlns:p14="http://schemas.microsoft.com/office/powerpoint/2010/main" val="482710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a:t>
            </a:r>
          </a:p>
        </p:txBody>
      </p:sp>
      <p:sp>
        <p:nvSpPr>
          <p:cNvPr id="3" name="Content Placeholder 2"/>
          <p:cNvSpPr>
            <a:spLocks noGrp="1"/>
          </p:cNvSpPr>
          <p:nvPr>
            <p:ph idx="1"/>
          </p:nvPr>
        </p:nvSpPr>
        <p:spPr>
          <a:xfrm>
            <a:off x="457200" y="1219200"/>
            <a:ext cx="8229600" cy="4906963"/>
          </a:xfrm>
        </p:spPr>
        <p:txBody>
          <a:bodyPr>
            <a:normAutofit/>
          </a:bodyPr>
          <a:lstStyle/>
          <a:p>
            <a:pPr lvl="0"/>
            <a:r>
              <a:rPr lang="en-IN" sz="2400" dirty="0"/>
              <a:t>This system can be applicable for automobiles, machineries and for commercial equipment.</a:t>
            </a:r>
            <a:endParaRPr lang="en-US" sz="2400" dirty="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E0F9E-CD17-41E4-BFCB-287559BB73D0}"/>
              </a:ext>
            </a:extLst>
          </p:cNvPr>
          <p:cNvSpPr>
            <a:spLocks noGrp="1"/>
          </p:cNvSpPr>
          <p:nvPr>
            <p:ph type="title"/>
          </p:nvPr>
        </p:nvSpPr>
        <p:spPr>
          <a:xfrm>
            <a:off x="457200" y="274638"/>
            <a:ext cx="8229600" cy="1096962"/>
          </a:xfrm>
        </p:spPr>
        <p:txBody>
          <a:bodyPr>
            <a:normAutofit fontScale="90000"/>
          </a:bodyPr>
          <a:lstStyle/>
          <a:p>
            <a:r>
              <a:rPr lang="en-US" sz="3600" b="1" dirty="0"/>
              <a:t>ENERGY CONSUMPTION OF E-VEHICLES </a:t>
            </a:r>
            <a:br>
              <a:rPr lang="en-IN" dirty="0"/>
            </a:br>
            <a:endParaRPr lang="en-IN" dirty="0"/>
          </a:p>
        </p:txBody>
      </p:sp>
      <p:sp>
        <p:nvSpPr>
          <p:cNvPr id="3" name="Content Placeholder 2">
            <a:extLst>
              <a:ext uri="{FF2B5EF4-FFF2-40B4-BE49-F238E27FC236}">
                <a16:creationId xmlns:a16="http://schemas.microsoft.com/office/drawing/2014/main" id="{B6824534-C718-42FF-8504-FC2D6F6979A8}"/>
              </a:ext>
            </a:extLst>
          </p:cNvPr>
          <p:cNvSpPr>
            <a:spLocks noGrp="1"/>
          </p:cNvSpPr>
          <p:nvPr>
            <p:ph idx="1"/>
          </p:nvPr>
        </p:nvSpPr>
        <p:spPr/>
        <p:txBody>
          <a:bodyPr>
            <a:normAutofit lnSpcReduction="10000"/>
          </a:bodyPr>
          <a:lstStyle/>
          <a:p>
            <a:r>
              <a:rPr lang="en-US" sz="2400" b="1" dirty="0"/>
              <a:t>ENERGY CONSUMPTION OF E-VEHICLES </a:t>
            </a:r>
            <a:endParaRPr lang="en-IN" sz="2400" dirty="0"/>
          </a:p>
          <a:p>
            <a:pPr lvl="0"/>
            <a:r>
              <a:rPr lang="en-US" sz="2400" dirty="0"/>
              <a:t>There are different types of compressor if we use a compressor with high rated kW there will be more efficiency than E vehicles </a:t>
            </a:r>
            <a:endParaRPr lang="en-IN" sz="2400" dirty="0"/>
          </a:p>
          <a:p>
            <a:pPr lvl="0"/>
            <a:r>
              <a:rPr lang="en-US" sz="2400" dirty="0"/>
              <a:t>Formula for energy consumption </a:t>
            </a:r>
            <a:endParaRPr lang="en-IN" sz="2400" dirty="0"/>
          </a:p>
          <a:p>
            <a:r>
              <a:rPr lang="en-US" sz="2400" b="1" dirty="0"/>
              <a:t>                 Energy consumption (kWh)=power(kW)*time(hours)</a:t>
            </a:r>
            <a:endParaRPr lang="en-IN" sz="2400" dirty="0"/>
          </a:p>
          <a:p>
            <a:pPr lvl="0"/>
            <a:r>
              <a:rPr lang="en-US" sz="2400" dirty="0"/>
              <a:t>For example if we use 5kW rated compressor and run it for 1 hour  </a:t>
            </a:r>
            <a:endParaRPr lang="en-IN" sz="2400" dirty="0"/>
          </a:p>
          <a:p>
            <a:r>
              <a:rPr lang="en-US" sz="2400" b="1" dirty="0"/>
              <a:t>                Energy consumption (kWh)=5(kW)*1hour=5kWh</a:t>
            </a:r>
            <a:endParaRPr lang="en-IN" sz="2400" dirty="0"/>
          </a:p>
          <a:p>
            <a:pPr lvl="0"/>
            <a:r>
              <a:rPr lang="en-US" sz="2400" dirty="0"/>
              <a:t>In this scenario if we would need 5 kWh to run the air compressor </a:t>
            </a:r>
            <a:endParaRPr lang="en-IN" sz="2400" dirty="0"/>
          </a:p>
          <a:p>
            <a:endParaRPr lang="en-IN" dirty="0"/>
          </a:p>
        </p:txBody>
      </p:sp>
    </p:spTree>
    <p:extLst>
      <p:ext uri="{BB962C8B-B14F-4D97-AF65-F5344CB8AC3E}">
        <p14:creationId xmlns:p14="http://schemas.microsoft.com/office/powerpoint/2010/main" val="3761183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8229600" cy="1143000"/>
          </a:xfrm>
        </p:spPr>
        <p:txBody>
          <a:bodyPr/>
          <a:lstStyle/>
          <a:p>
            <a:r>
              <a:rPr lang="en-US" b="1" dirty="0"/>
              <a:t> MATERIAL USED</a:t>
            </a:r>
            <a:endParaRPr lang="en-US" dirty="0"/>
          </a:p>
        </p:txBody>
      </p:sp>
      <p:graphicFrame>
        <p:nvGraphicFramePr>
          <p:cNvPr id="8" name="Content Placeholder 7"/>
          <p:cNvGraphicFramePr>
            <a:graphicFrameLocks noGrp="1"/>
          </p:cNvGraphicFramePr>
          <p:nvPr>
            <p:ph idx="1"/>
          </p:nvPr>
        </p:nvGraphicFramePr>
        <p:xfrm>
          <a:off x="762000" y="990600"/>
          <a:ext cx="8001000" cy="5593080"/>
        </p:xfrm>
        <a:graphic>
          <a:graphicData uri="http://schemas.openxmlformats.org/drawingml/2006/table">
            <a:tbl>
              <a:tblPr firstRow="1" bandRow="1">
                <a:tableStyleId>{5940675A-B579-460E-94D1-54222C63F5DA}</a:tableStyleId>
              </a:tblPr>
              <a:tblGrid>
                <a:gridCol w="914400">
                  <a:extLst>
                    <a:ext uri="{9D8B030D-6E8A-4147-A177-3AD203B41FA5}">
                      <a16:colId xmlns:a16="http://schemas.microsoft.com/office/drawing/2014/main" val="20000"/>
                    </a:ext>
                  </a:extLst>
                </a:gridCol>
                <a:gridCol w="38100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2438400">
                  <a:extLst>
                    <a:ext uri="{9D8B030D-6E8A-4147-A177-3AD203B41FA5}">
                      <a16:colId xmlns:a16="http://schemas.microsoft.com/office/drawing/2014/main" val="20003"/>
                    </a:ext>
                  </a:extLst>
                </a:gridCol>
              </a:tblGrid>
              <a:tr h="381000">
                <a:tc>
                  <a:txBody>
                    <a:bodyPr/>
                    <a:lstStyle/>
                    <a:p>
                      <a:pPr marL="0" marR="0" algn="ctr">
                        <a:lnSpc>
                          <a:spcPct val="107000"/>
                        </a:lnSpc>
                        <a:spcBef>
                          <a:spcPts val="2400"/>
                        </a:spcBef>
                        <a:spcAft>
                          <a:spcPts val="0"/>
                        </a:spcAft>
                      </a:pPr>
                      <a:r>
                        <a:rPr lang="en-US" sz="1600" b="1" kern="0" dirty="0" err="1">
                          <a:solidFill>
                            <a:srgbClr val="365F91"/>
                          </a:solidFill>
                          <a:latin typeface="Calibri"/>
                          <a:ea typeface="Times New Roman"/>
                          <a:cs typeface="Times New Roman"/>
                        </a:rPr>
                        <a:t>S.No</a:t>
                      </a:r>
                      <a:endParaRPr lang="en-US" sz="1100" b="1" kern="0" dirty="0">
                        <a:solidFill>
                          <a:srgbClr val="365F91"/>
                        </a:solidFill>
                        <a:latin typeface="Calibri"/>
                        <a:ea typeface="Times New Roman"/>
                        <a:cs typeface="Times New Roman"/>
                      </a:endParaRPr>
                    </a:p>
                  </a:txBody>
                  <a:tcPr marL="68580" marR="68580" marT="0" marB="0"/>
                </a:tc>
                <a:tc>
                  <a:txBody>
                    <a:bodyPr/>
                    <a:lstStyle/>
                    <a:p>
                      <a:pPr marL="0" marR="0" algn="ctr">
                        <a:lnSpc>
                          <a:spcPct val="107000"/>
                        </a:lnSpc>
                        <a:spcBef>
                          <a:spcPts val="2400"/>
                        </a:spcBef>
                        <a:spcAft>
                          <a:spcPts val="0"/>
                        </a:spcAft>
                      </a:pPr>
                      <a:r>
                        <a:rPr lang="en-US" sz="1600" b="1" kern="0">
                          <a:solidFill>
                            <a:srgbClr val="365F91"/>
                          </a:solidFill>
                          <a:latin typeface="Calibri"/>
                          <a:ea typeface="Times New Roman"/>
                          <a:cs typeface="Times New Roman"/>
                        </a:rPr>
                        <a:t>DESCIR</a:t>
                      </a:r>
                      <a:r>
                        <a:rPr lang="en-US" sz="1600" b="1" kern="0" spc="20">
                          <a:solidFill>
                            <a:srgbClr val="365F91"/>
                          </a:solidFill>
                          <a:latin typeface="Calibri"/>
                          <a:ea typeface="Times New Roman"/>
                          <a:cs typeface="Times New Roman"/>
                        </a:rPr>
                        <a:t>P</a:t>
                      </a:r>
                      <a:r>
                        <a:rPr lang="en-US" sz="1600" b="1" kern="0" spc="-25">
                          <a:solidFill>
                            <a:srgbClr val="365F91"/>
                          </a:solidFill>
                          <a:latin typeface="Calibri"/>
                          <a:ea typeface="Times New Roman"/>
                          <a:cs typeface="Times New Roman"/>
                        </a:rPr>
                        <a:t>T</a:t>
                      </a:r>
                      <a:r>
                        <a:rPr lang="en-US" sz="1600" b="1" kern="0">
                          <a:solidFill>
                            <a:srgbClr val="365F91"/>
                          </a:solidFill>
                          <a:latin typeface="Calibri"/>
                          <a:ea typeface="Times New Roman"/>
                          <a:cs typeface="Times New Roman"/>
                        </a:rPr>
                        <a:t>ION</a:t>
                      </a:r>
                      <a:endParaRPr lang="en-US" sz="1100" b="1" kern="0">
                        <a:solidFill>
                          <a:srgbClr val="365F91"/>
                        </a:solidFill>
                        <a:latin typeface="Calibri"/>
                        <a:ea typeface="Times New Roman"/>
                        <a:cs typeface="Times New Roman"/>
                      </a:endParaRPr>
                    </a:p>
                  </a:txBody>
                  <a:tcPr marL="68580" marR="68580" marT="0" marB="0"/>
                </a:tc>
                <a:tc>
                  <a:txBody>
                    <a:bodyPr/>
                    <a:lstStyle/>
                    <a:p>
                      <a:pPr marL="0" marR="0" algn="ctr">
                        <a:lnSpc>
                          <a:spcPct val="107000"/>
                        </a:lnSpc>
                        <a:spcBef>
                          <a:spcPts val="2400"/>
                        </a:spcBef>
                        <a:spcAft>
                          <a:spcPts val="0"/>
                        </a:spcAft>
                      </a:pPr>
                      <a:r>
                        <a:rPr lang="en-US" sz="1600" b="1" kern="0" dirty="0">
                          <a:solidFill>
                            <a:srgbClr val="365F91"/>
                          </a:solidFill>
                          <a:latin typeface="Calibri"/>
                          <a:ea typeface="Times New Roman"/>
                          <a:cs typeface="Times New Roman"/>
                        </a:rPr>
                        <a:t>QTY</a:t>
                      </a:r>
                      <a:endParaRPr lang="en-US" sz="1100" b="1" kern="0" dirty="0">
                        <a:solidFill>
                          <a:srgbClr val="365F91"/>
                        </a:solidFill>
                        <a:latin typeface="Calibri"/>
                        <a:ea typeface="Times New Roman"/>
                        <a:cs typeface="Times New Roman"/>
                      </a:endParaRPr>
                    </a:p>
                  </a:txBody>
                  <a:tcPr marL="68580" marR="68580" marT="0" marB="0"/>
                </a:tc>
                <a:tc>
                  <a:txBody>
                    <a:bodyPr/>
                    <a:lstStyle/>
                    <a:p>
                      <a:pPr marL="0" marR="0" algn="ctr">
                        <a:lnSpc>
                          <a:spcPct val="107000"/>
                        </a:lnSpc>
                        <a:spcBef>
                          <a:spcPts val="2400"/>
                        </a:spcBef>
                        <a:spcAft>
                          <a:spcPts val="0"/>
                        </a:spcAft>
                      </a:pPr>
                      <a:r>
                        <a:rPr lang="en-US" sz="1600" b="1" kern="0" dirty="0">
                          <a:solidFill>
                            <a:srgbClr val="365F91"/>
                          </a:solidFill>
                          <a:latin typeface="Calibri"/>
                          <a:ea typeface="Times New Roman"/>
                          <a:cs typeface="Times New Roman"/>
                        </a:rPr>
                        <a:t>MATERIAL</a:t>
                      </a:r>
                      <a:endParaRPr lang="en-US" sz="1100" b="1" kern="0" dirty="0">
                        <a:solidFill>
                          <a:srgbClr val="365F91"/>
                        </a:solidFill>
                        <a:latin typeface="Calibri"/>
                        <a:ea typeface="Times New Roman"/>
                        <a:cs typeface="Times New Roman"/>
                      </a:endParaRPr>
                    </a:p>
                  </a:txBody>
                  <a:tcPr marL="68580" marR="68580" marT="0" marB="0"/>
                </a:tc>
                <a:extLst>
                  <a:ext uri="{0D108BD9-81ED-4DB2-BD59-A6C34878D82A}">
                    <a16:rowId xmlns:a16="http://schemas.microsoft.com/office/drawing/2014/main" val="10000"/>
                  </a:ext>
                </a:extLst>
              </a:tr>
              <a:tr h="381000">
                <a:tc>
                  <a:txBody>
                    <a:bodyPr/>
                    <a:lstStyle/>
                    <a:p>
                      <a:r>
                        <a:rPr lang="en-US" dirty="0"/>
                        <a:t>1.</a:t>
                      </a:r>
                    </a:p>
                  </a:txBody>
                  <a:tcPr/>
                </a:tc>
                <a:tc>
                  <a:txBody>
                    <a:bodyPr/>
                    <a:lstStyle/>
                    <a:p>
                      <a:pPr algn="ctr"/>
                      <a:r>
                        <a:rPr lang="en-US" dirty="0"/>
                        <a:t>PNEUMATIC CYLINDER</a:t>
                      </a:r>
                    </a:p>
                  </a:txBody>
                  <a:tcPr/>
                </a:tc>
                <a:tc>
                  <a:txBody>
                    <a:bodyPr/>
                    <a:lstStyle/>
                    <a:p>
                      <a:pPr algn="ctr"/>
                      <a:r>
                        <a:rPr lang="en-US" dirty="0"/>
                        <a:t>1</a:t>
                      </a:r>
                    </a:p>
                  </a:txBody>
                  <a:tcPr/>
                </a:tc>
                <a:tc>
                  <a:txBody>
                    <a:bodyPr/>
                    <a:lstStyle/>
                    <a:p>
                      <a:pPr algn="ctr"/>
                      <a:r>
                        <a:rPr lang="en-US" dirty="0"/>
                        <a:t>ALUMINIUM</a:t>
                      </a:r>
                    </a:p>
                  </a:txBody>
                  <a:tcPr/>
                </a:tc>
                <a:extLst>
                  <a:ext uri="{0D108BD9-81ED-4DB2-BD59-A6C34878D82A}">
                    <a16:rowId xmlns:a16="http://schemas.microsoft.com/office/drawing/2014/main" val="10001"/>
                  </a:ext>
                </a:extLst>
              </a:tr>
              <a:tr h="381000">
                <a:tc>
                  <a:txBody>
                    <a:bodyPr/>
                    <a:lstStyle/>
                    <a:p>
                      <a:r>
                        <a:rPr lang="en-US" dirty="0"/>
                        <a:t>2.</a:t>
                      </a:r>
                    </a:p>
                  </a:txBody>
                  <a:tcPr/>
                </a:tc>
                <a:tc>
                  <a:txBody>
                    <a:bodyPr/>
                    <a:lstStyle/>
                    <a:p>
                      <a:pPr algn="ctr"/>
                      <a:r>
                        <a:rPr lang="en-US" dirty="0"/>
                        <a:t>SOLENOID VALVE</a:t>
                      </a:r>
                    </a:p>
                  </a:txBody>
                  <a:tcPr/>
                </a:tc>
                <a:tc>
                  <a:txBody>
                    <a:bodyPr/>
                    <a:lstStyle/>
                    <a:p>
                      <a:pPr algn="ctr"/>
                      <a:r>
                        <a:rPr lang="en-US" dirty="0"/>
                        <a:t>1</a:t>
                      </a:r>
                    </a:p>
                  </a:txBody>
                  <a:tcPr/>
                </a:tc>
                <a:tc>
                  <a:txBody>
                    <a:bodyPr/>
                    <a:lstStyle/>
                    <a:p>
                      <a:pPr algn="ctr"/>
                      <a:r>
                        <a:rPr lang="en-US" dirty="0"/>
                        <a:t>PLASTIC </a:t>
                      </a:r>
                    </a:p>
                  </a:txBody>
                  <a:tcPr/>
                </a:tc>
                <a:extLst>
                  <a:ext uri="{0D108BD9-81ED-4DB2-BD59-A6C34878D82A}">
                    <a16:rowId xmlns:a16="http://schemas.microsoft.com/office/drawing/2014/main" val="10002"/>
                  </a:ext>
                </a:extLst>
              </a:tr>
              <a:tr h="381000">
                <a:tc>
                  <a:txBody>
                    <a:bodyPr/>
                    <a:lstStyle/>
                    <a:p>
                      <a:r>
                        <a:rPr lang="en-US" dirty="0"/>
                        <a:t>3..</a:t>
                      </a:r>
                    </a:p>
                  </a:txBody>
                  <a:tcPr/>
                </a:tc>
                <a:tc>
                  <a:txBody>
                    <a:bodyPr/>
                    <a:lstStyle/>
                    <a:p>
                      <a:pPr algn="ctr"/>
                      <a:r>
                        <a:rPr lang="en-US" dirty="0"/>
                        <a:t>BEARING</a:t>
                      </a:r>
                    </a:p>
                  </a:txBody>
                  <a:tcPr/>
                </a:tc>
                <a:tc>
                  <a:txBody>
                    <a:bodyPr/>
                    <a:lstStyle/>
                    <a:p>
                      <a:pPr algn="ctr"/>
                      <a:r>
                        <a:rPr lang="en-US" dirty="0"/>
                        <a:t>4</a:t>
                      </a:r>
                    </a:p>
                  </a:txBody>
                  <a:tcPr/>
                </a:tc>
                <a:tc>
                  <a:txBody>
                    <a:bodyPr/>
                    <a:lstStyle/>
                    <a:p>
                      <a:pPr marL="0" marR="0" algn="ctr">
                        <a:lnSpc>
                          <a:spcPct val="106000"/>
                        </a:lnSpc>
                        <a:spcBef>
                          <a:spcPts val="0"/>
                        </a:spcBef>
                        <a:spcAft>
                          <a:spcPts val="800"/>
                        </a:spcAft>
                      </a:pPr>
                      <a:r>
                        <a:rPr lang="en-US" sz="1800" dirty="0">
                          <a:latin typeface="Calibri"/>
                          <a:ea typeface="Calibri"/>
                          <a:cs typeface="Times New Roman"/>
                        </a:rPr>
                        <a:t>STAINLESS STEEL</a:t>
                      </a:r>
                    </a:p>
                  </a:txBody>
                  <a:tcPr marL="68580" marR="68580" marT="0" marB="0"/>
                </a:tc>
                <a:extLst>
                  <a:ext uri="{0D108BD9-81ED-4DB2-BD59-A6C34878D82A}">
                    <a16:rowId xmlns:a16="http://schemas.microsoft.com/office/drawing/2014/main" val="10003"/>
                  </a:ext>
                </a:extLst>
              </a:tr>
              <a:tr h="381000">
                <a:tc>
                  <a:txBody>
                    <a:bodyPr/>
                    <a:lstStyle/>
                    <a:p>
                      <a:r>
                        <a:rPr lang="en-US" dirty="0"/>
                        <a:t>4.</a:t>
                      </a:r>
                    </a:p>
                  </a:txBody>
                  <a:tcPr/>
                </a:tc>
                <a:tc>
                  <a:txBody>
                    <a:bodyPr/>
                    <a:lstStyle/>
                    <a:p>
                      <a:pPr algn="ctr"/>
                      <a:r>
                        <a:rPr lang="en-US" dirty="0"/>
                        <a:t>FRAME</a:t>
                      </a:r>
                    </a:p>
                  </a:txBody>
                  <a:tcPr/>
                </a:tc>
                <a:tc>
                  <a:txBody>
                    <a:bodyPr/>
                    <a:lstStyle/>
                    <a:p>
                      <a:pPr algn="ctr"/>
                      <a:r>
                        <a:rPr lang="en-US" sz="900" dirty="0"/>
                        <a:t>AS PER REQUIRMENT</a:t>
                      </a:r>
                    </a:p>
                  </a:txBody>
                  <a:tcPr/>
                </a:tc>
                <a:tc>
                  <a:txBody>
                    <a:bodyPr/>
                    <a:lstStyle/>
                    <a:p>
                      <a:pPr algn="ctr"/>
                      <a:r>
                        <a:rPr lang="en-US" dirty="0"/>
                        <a:t>MILD STEEL</a:t>
                      </a:r>
                    </a:p>
                  </a:txBody>
                  <a:tcPr/>
                </a:tc>
                <a:extLst>
                  <a:ext uri="{0D108BD9-81ED-4DB2-BD59-A6C34878D82A}">
                    <a16:rowId xmlns:a16="http://schemas.microsoft.com/office/drawing/2014/main" val="10004"/>
                  </a:ext>
                </a:extLst>
              </a:tr>
              <a:tr h="381000">
                <a:tc>
                  <a:txBody>
                    <a:bodyPr/>
                    <a:lstStyle/>
                    <a:p>
                      <a:r>
                        <a:rPr lang="en-US" dirty="0"/>
                        <a:t>5..</a:t>
                      </a:r>
                    </a:p>
                  </a:txBody>
                  <a:tcPr/>
                </a:tc>
                <a:tc>
                  <a:txBody>
                    <a:bodyPr/>
                    <a:lstStyle/>
                    <a:p>
                      <a:pPr algn="ctr"/>
                      <a:r>
                        <a:rPr lang="en-US" dirty="0"/>
                        <a:t>SHAFT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dirty="0"/>
                        <a:t>AS PER REQUIRMENT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MILD STEEL</a:t>
                      </a:r>
                    </a:p>
                  </a:txBody>
                  <a:tcPr/>
                </a:tc>
                <a:extLst>
                  <a:ext uri="{0D108BD9-81ED-4DB2-BD59-A6C34878D82A}">
                    <a16:rowId xmlns:a16="http://schemas.microsoft.com/office/drawing/2014/main" val="10005"/>
                  </a:ext>
                </a:extLst>
              </a:tr>
              <a:tr h="381000">
                <a:tc>
                  <a:txBody>
                    <a:bodyPr/>
                    <a:lstStyle/>
                    <a:p>
                      <a:r>
                        <a:rPr lang="en-US" dirty="0"/>
                        <a:t>6.</a:t>
                      </a:r>
                    </a:p>
                  </a:txBody>
                  <a:tcPr/>
                </a:tc>
                <a:tc>
                  <a:txBody>
                    <a:bodyPr/>
                    <a:lstStyle/>
                    <a:p>
                      <a:pPr algn="ctr"/>
                      <a:r>
                        <a:rPr lang="en-US" dirty="0"/>
                        <a:t>METAL STRIP</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dirty="0"/>
                        <a:t>AS PER REQUIRMENT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t>MILD STEEL</a:t>
                      </a:r>
                    </a:p>
                  </a:txBody>
                  <a:tcPr/>
                </a:tc>
                <a:extLst>
                  <a:ext uri="{0D108BD9-81ED-4DB2-BD59-A6C34878D82A}">
                    <a16:rowId xmlns:a16="http://schemas.microsoft.com/office/drawing/2014/main" val="10006"/>
                  </a:ext>
                </a:extLst>
              </a:tr>
              <a:tr h="381000">
                <a:tc>
                  <a:txBody>
                    <a:bodyPr/>
                    <a:lstStyle/>
                    <a:p>
                      <a:r>
                        <a:rPr lang="en-US" dirty="0"/>
                        <a:t>7.</a:t>
                      </a:r>
                    </a:p>
                  </a:txBody>
                  <a:tcPr/>
                </a:tc>
                <a:tc>
                  <a:txBody>
                    <a:bodyPr/>
                    <a:lstStyle/>
                    <a:p>
                      <a:pPr algn="ctr"/>
                      <a:r>
                        <a:rPr lang="en-US" dirty="0"/>
                        <a:t>FLY WHEEL</a:t>
                      </a:r>
                    </a:p>
                  </a:txBody>
                  <a:tcPr/>
                </a:tc>
                <a:tc>
                  <a:txBody>
                    <a:bodyPr/>
                    <a:lstStyle/>
                    <a:p>
                      <a:pPr algn="ctr"/>
                      <a:r>
                        <a:rPr lang="en-US" dirty="0"/>
                        <a:t>1</a:t>
                      </a:r>
                    </a:p>
                  </a:txBody>
                  <a:tcPr/>
                </a:tc>
                <a:tc>
                  <a:txBody>
                    <a:bodyPr/>
                    <a:lstStyle/>
                    <a:p>
                      <a:pPr algn="ctr"/>
                      <a:r>
                        <a:rPr lang="en-US" sz="1800" kern="1200" dirty="0">
                          <a:solidFill>
                            <a:schemeClr val="tx1"/>
                          </a:solidFill>
                          <a:latin typeface="+mn-lt"/>
                          <a:ea typeface="+mn-ea"/>
                          <a:cs typeface="+mn-cs"/>
                        </a:rPr>
                        <a:t>MILD STEEL</a:t>
                      </a:r>
                      <a:endParaRPr lang="en-US" dirty="0"/>
                    </a:p>
                  </a:txBody>
                  <a:tcPr/>
                </a:tc>
                <a:extLst>
                  <a:ext uri="{0D108BD9-81ED-4DB2-BD59-A6C34878D82A}">
                    <a16:rowId xmlns:a16="http://schemas.microsoft.com/office/drawing/2014/main" val="10007"/>
                  </a:ext>
                </a:extLst>
              </a:tr>
              <a:tr h="381000">
                <a:tc>
                  <a:txBody>
                    <a:bodyPr/>
                    <a:lstStyle/>
                    <a:p>
                      <a:r>
                        <a:rPr lang="en-US" dirty="0"/>
                        <a:t>8.</a:t>
                      </a:r>
                    </a:p>
                  </a:txBody>
                  <a:tcPr/>
                </a:tc>
                <a:tc>
                  <a:txBody>
                    <a:bodyPr/>
                    <a:lstStyle/>
                    <a:p>
                      <a:pPr algn="ctr"/>
                      <a:r>
                        <a:rPr lang="en-US" dirty="0"/>
                        <a:t>HOSE AND CONNECTOR</a:t>
                      </a:r>
                    </a:p>
                  </a:txBody>
                  <a:tcPr/>
                </a:tc>
                <a:tc>
                  <a:txBody>
                    <a:bodyPr/>
                    <a:lstStyle/>
                    <a:p>
                      <a:pPr algn="ctr"/>
                      <a:r>
                        <a:rPr lang="en-US" sz="1000" kern="1200" dirty="0">
                          <a:solidFill>
                            <a:schemeClr val="tx1"/>
                          </a:solidFill>
                          <a:latin typeface="+mn-lt"/>
                          <a:ea typeface="+mn-ea"/>
                          <a:cs typeface="+mn-cs"/>
                        </a:rPr>
                        <a:t>2 METRE AND 5</a:t>
                      </a:r>
                      <a:endParaRPr lang="en-US" sz="1000" dirty="0"/>
                    </a:p>
                  </a:txBody>
                  <a:tcPr/>
                </a:tc>
                <a:tc>
                  <a:txBody>
                    <a:bodyPr/>
                    <a:lstStyle/>
                    <a:p>
                      <a:pPr algn="ctr"/>
                      <a:r>
                        <a:rPr lang="en-US" sz="1800" kern="1200" dirty="0">
                          <a:solidFill>
                            <a:schemeClr val="tx1"/>
                          </a:solidFill>
                          <a:latin typeface="+mn-lt"/>
                          <a:ea typeface="+mn-ea"/>
                          <a:cs typeface="+mn-cs"/>
                        </a:rPr>
                        <a:t>PLASTIC AND STAINLESS STEEL</a:t>
                      </a:r>
                      <a:endParaRPr lang="en-US" dirty="0"/>
                    </a:p>
                  </a:txBody>
                  <a:tcPr/>
                </a:tc>
                <a:extLst>
                  <a:ext uri="{0D108BD9-81ED-4DB2-BD59-A6C34878D82A}">
                    <a16:rowId xmlns:a16="http://schemas.microsoft.com/office/drawing/2014/main" val="10008"/>
                  </a:ext>
                </a:extLst>
              </a:tr>
              <a:tr h="381000">
                <a:tc>
                  <a:txBody>
                    <a:bodyPr/>
                    <a:lstStyle/>
                    <a:p>
                      <a:r>
                        <a:rPr lang="en-US" dirty="0"/>
                        <a:t>9.</a:t>
                      </a:r>
                    </a:p>
                  </a:txBody>
                  <a:tcPr/>
                </a:tc>
                <a:tc>
                  <a:txBody>
                    <a:bodyPr/>
                    <a:lstStyle/>
                    <a:p>
                      <a:pPr algn="ctr"/>
                      <a:r>
                        <a:rPr lang="en-US" dirty="0"/>
                        <a:t>CRANK SHAFT</a:t>
                      </a:r>
                    </a:p>
                  </a:txBody>
                  <a:tcPr/>
                </a:tc>
                <a:tc>
                  <a:txBody>
                    <a:bodyPr/>
                    <a:lstStyle/>
                    <a:p>
                      <a:pPr algn="ctr"/>
                      <a:r>
                        <a:rPr lang="en-US" sz="1800" dirty="0"/>
                        <a:t>1</a:t>
                      </a:r>
                    </a:p>
                  </a:txBody>
                  <a:tcPr/>
                </a:tc>
                <a:tc>
                  <a:txBody>
                    <a:bodyPr/>
                    <a:lstStyle/>
                    <a:p>
                      <a:pPr algn="ctr"/>
                      <a:r>
                        <a:rPr lang="en-US" sz="1800" kern="1200" dirty="0">
                          <a:solidFill>
                            <a:schemeClr val="tx1"/>
                          </a:solidFill>
                          <a:latin typeface="+mn-lt"/>
                          <a:ea typeface="+mn-ea"/>
                          <a:cs typeface="+mn-cs"/>
                        </a:rPr>
                        <a:t>STAINLESS STEEL</a:t>
                      </a:r>
                      <a:endParaRPr lang="en-US" dirty="0"/>
                    </a:p>
                  </a:txBody>
                  <a:tcPr/>
                </a:tc>
                <a:extLst>
                  <a:ext uri="{0D108BD9-81ED-4DB2-BD59-A6C34878D82A}">
                    <a16:rowId xmlns:a16="http://schemas.microsoft.com/office/drawing/2014/main" val="10009"/>
                  </a:ext>
                </a:extLst>
              </a:tr>
              <a:tr h="381000">
                <a:tc>
                  <a:txBody>
                    <a:bodyPr/>
                    <a:lstStyle/>
                    <a:p>
                      <a:pPr marL="342900" indent="-342900">
                        <a:buFont typeface="+mj-lt"/>
                        <a:buNone/>
                      </a:pPr>
                      <a:r>
                        <a:rPr lang="en-US" dirty="0"/>
                        <a:t>10.</a:t>
                      </a:r>
                    </a:p>
                  </a:txBody>
                  <a:tcPr/>
                </a:tc>
                <a:tc>
                  <a:txBody>
                    <a:bodyPr/>
                    <a:lstStyle/>
                    <a:p>
                      <a:pPr algn="ctr"/>
                      <a:r>
                        <a:rPr lang="en-US" dirty="0"/>
                        <a:t>LIMIT SWITCH</a:t>
                      </a:r>
                    </a:p>
                  </a:txBody>
                  <a:tcPr/>
                </a:tc>
                <a:tc>
                  <a:txBody>
                    <a:bodyPr/>
                    <a:lstStyle/>
                    <a:p>
                      <a:pPr algn="ctr"/>
                      <a:r>
                        <a:rPr lang="en-US" dirty="0"/>
                        <a:t>1</a:t>
                      </a:r>
                    </a:p>
                  </a:txBody>
                  <a:tcPr/>
                </a:tc>
                <a:tc>
                  <a:txBody>
                    <a:bodyPr/>
                    <a:lstStyle/>
                    <a:p>
                      <a:pPr algn="ctr"/>
                      <a:r>
                        <a:rPr lang="en-US" sz="1800" kern="1200" dirty="0">
                          <a:solidFill>
                            <a:schemeClr val="tx1"/>
                          </a:solidFill>
                          <a:latin typeface="+mn-lt"/>
                          <a:ea typeface="+mn-ea"/>
                          <a:cs typeface="+mn-cs"/>
                        </a:rPr>
                        <a:t>ELECTRICAL</a:t>
                      </a:r>
                      <a:endParaRPr lang="en-US" dirty="0"/>
                    </a:p>
                  </a:txBody>
                  <a:tcPr/>
                </a:tc>
                <a:extLst>
                  <a:ext uri="{0D108BD9-81ED-4DB2-BD59-A6C34878D82A}">
                    <a16:rowId xmlns:a16="http://schemas.microsoft.com/office/drawing/2014/main" val="10010"/>
                  </a:ext>
                </a:extLst>
              </a:tr>
              <a:tr h="381000">
                <a:tc>
                  <a:txBody>
                    <a:bodyPr/>
                    <a:lstStyle/>
                    <a:p>
                      <a:pPr marL="342900" indent="-342900">
                        <a:buFont typeface="+mj-lt"/>
                        <a:buNone/>
                      </a:pPr>
                      <a:r>
                        <a:rPr lang="en-US" dirty="0"/>
                        <a:t>11.</a:t>
                      </a:r>
                    </a:p>
                  </a:txBody>
                  <a:tcPr/>
                </a:tc>
                <a:tc>
                  <a:txBody>
                    <a:bodyPr/>
                    <a:lstStyle/>
                    <a:p>
                      <a:pPr algn="ctr"/>
                      <a:r>
                        <a:rPr lang="en-US" dirty="0"/>
                        <a:t>COMPRESSOR</a:t>
                      </a:r>
                    </a:p>
                  </a:txBody>
                  <a:tcPr/>
                </a:tc>
                <a:tc>
                  <a:txBody>
                    <a:bodyPr/>
                    <a:lstStyle/>
                    <a:p>
                      <a:pPr algn="ctr"/>
                      <a:r>
                        <a:rPr lang="en-US" dirty="0"/>
                        <a:t>1</a:t>
                      </a:r>
                    </a:p>
                  </a:txBody>
                  <a:tcPr/>
                </a:tc>
                <a:tc>
                  <a:txBody>
                    <a:bodyPr/>
                    <a:lstStyle/>
                    <a:p>
                      <a:pPr algn="ctr"/>
                      <a:r>
                        <a:rPr lang="en-US" sz="1800" kern="1200" dirty="0">
                          <a:solidFill>
                            <a:schemeClr val="tx1"/>
                          </a:solidFill>
                          <a:latin typeface="+mn-lt"/>
                          <a:ea typeface="+mn-ea"/>
                          <a:cs typeface="+mn-cs"/>
                        </a:rPr>
                        <a:t>MILD STEEL</a:t>
                      </a:r>
                      <a:endParaRPr lang="en-US" dirty="0"/>
                    </a:p>
                  </a:txBody>
                  <a:tcPr/>
                </a:tc>
                <a:extLst>
                  <a:ext uri="{0D108BD9-81ED-4DB2-BD59-A6C34878D82A}">
                    <a16:rowId xmlns:a16="http://schemas.microsoft.com/office/drawing/2014/main" val="10011"/>
                  </a:ext>
                </a:extLst>
              </a:tr>
              <a:tr h="381000">
                <a:tc>
                  <a:txBody>
                    <a:bodyPr/>
                    <a:lstStyle/>
                    <a:p>
                      <a:pPr marL="342900" indent="-342900">
                        <a:buFont typeface="+mj-lt"/>
                        <a:buNone/>
                      </a:pPr>
                      <a:r>
                        <a:rPr lang="en-US" dirty="0"/>
                        <a:t>12</a:t>
                      </a:r>
                    </a:p>
                  </a:txBody>
                  <a:tcPr/>
                </a:tc>
                <a:tc>
                  <a:txBody>
                    <a:bodyPr/>
                    <a:lstStyle/>
                    <a:p>
                      <a:pPr algn="ctr"/>
                      <a:endParaRPr lang="en-US" dirty="0"/>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10012"/>
                  </a:ext>
                </a:extLst>
              </a:tr>
              <a:tr h="381000">
                <a:tc>
                  <a:txBody>
                    <a:bodyPr/>
                    <a:lstStyle/>
                    <a:p>
                      <a:pPr marL="342900" indent="-342900">
                        <a:buFont typeface="+mj-lt"/>
                        <a:buNone/>
                      </a:pPr>
                      <a:r>
                        <a:rPr lang="en-US" dirty="0"/>
                        <a:t>13.</a:t>
                      </a:r>
                    </a:p>
                  </a:txBody>
                  <a:tcPr/>
                </a:tc>
                <a:tc>
                  <a:txBody>
                    <a:bodyPr/>
                    <a:lstStyle/>
                    <a:p>
                      <a:pPr algn="ctr"/>
                      <a:endParaRPr lang="en-US" dirty="0"/>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7862545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96248-E2C4-43CB-ACA8-A47FEA1AA2BC}"/>
              </a:ext>
            </a:extLst>
          </p:cNvPr>
          <p:cNvSpPr>
            <a:spLocks noGrp="1"/>
          </p:cNvSpPr>
          <p:nvPr>
            <p:ph type="title"/>
          </p:nvPr>
        </p:nvSpPr>
        <p:spPr/>
        <p:txBody>
          <a:bodyPr>
            <a:normAutofit/>
          </a:bodyPr>
          <a:lstStyle/>
          <a:p>
            <a:r>
              <a:rPr lang="en-US" sz="2800" dirty="0"/>
              <a:t>POWER USAGE </a:t>
            </a:r>
            <a:endParaRPr lang="en-IN" sz="2800" dirty="0"/>
          </a:p>
        </p:txBody>
      </p:sp>
      <p:graphicFrame>
        <p:nvGraphicFramePr>
          <p:cNvPr id="4" name="Content Placeholder 3">
            <a:extLst>
              <a:ext uri="{FF2B5EF4-FFF2-40B4-BE49-F238E27FC236}">
                <a16:creationId xmlns:a16="http://schemas.microsoft.com/office/drawing/2014/main" id="{93359A55-2D6B-4DA4-BFD2-AFB365D24D6E}"/>
              </a:ext>
            </a:extLst>
          </p:cNvPr>
          <p:cNvGraphicFramePr>
            <a:graphicFrameLocks noGrp="1"/>
          </p:cNvGraphicFramePr>
          <p:nvPr>
            <p:ph idx="1"/>
          </p:nvPr>
        </p:nvGraphicFramePr>
        <p:xfrm>
          <a:off x="1613535" y="2563431"/>
          <a:ext cx="5916930" cy="2603564"/>
        </p:xfrm>
        <a:graphic>
          <a:graphicData uri="http://schemas.openxmlformats.org/drawingml/2006/table">
            <a:tbl>
              <a:tblPr firstRow="1" firstCol="1" bandRow="1">
                <a:tableStyleId>{5C22544A-7EE6-4342-B048-85BDC9FD1C3A}</a:tableStyleId>
              </a:tblPr>
              <a:tblGrid>
                <a:gridCol w="2958465">
                  <a:extLst>
                    <a:ext uri="{9D8B030D-6E8A-4147-A177-3AD203B41FA5}">
                      <a16:colId xmlns:a16="http://schemas.microsoft.com/office/drawing/2014/main" val="2827612481"/>
                    </a:ext>
                  </a:extLst>
                </a:gridCol>
                <a:gridCol w="2958465">
                  <a:extLst>
                    <a:ext uri="{9D8B030D-6E8A-4147-A177-3AD203B41FA5}">
                      <a16:colId xmlns:a16="http://schemas.microsoft.com/office/drawing/2014/main" val="37758463"/>
                    </a:ext>
                  </a:extLst>
                </a:gridCol>
              </a:tblGrid>
              <a:tr h="998855">
                <a:tc>
                  <a:txBody>
                    <a:bodyPr/>
                    <a:lstStyle/>
                    <a:p>
                      <a:pPr algn="just">
                        <a:lnSpc>
                          <a:spcPct val="150000"/>
                        </a:lnSpc>
                        <a:spcAft>
                          <a:spcPts val="0"/>
                        </a:spcAft>
                      </a:pPr>
                      <a:r>
                        <a:rPr lang="en-US" sz="1400">
                          <a:effectLst/>
                        </a:rPr>
                        <a:t>ENERGY SUPPLY NEED TO RUN</a:t>
                      </a:r>
                      <a:endParaRPr lang="en-IN" sz="1100">
                        <a:effectLst/>
                      </a:endParaRPr>
                    </a:p>
                    <a:p>
                      <a:pPr algn="just">
                        <a:lnSpc>
                          <a:spcPct val="150000"/>
                        </a:lnSpc>
                        <a:spcAft>
                          <a:spcPts val="0"/>
                        </a:spcAft>
                      </a:pPr>
                      <a:r>
                        <a:rPr lang="en-US" sz="1400">
                          <a:effectLst/>
                        </a:rPr>
                        <a:t> E-VEHICLE FOR 1 HOUR</a:t>
                      </a:r>
                      <a:endParaRPr lang="en-IN" sz="1100">
                        <a:effectLst/>
                        <a:latin typeface="Times New Roman" panose="02020603050405020304" pitchFamily="18" charset="0"/>
                        <a:ea typeface="Times New Roman" panose="02020603050405020304" pitchFamily="18" charset="0"/>
                      </a:endParaRPr>
                    </a:p>
                  </a:txBody>
                  <a:tcPr marL="17780" marR="17780" marT="0" marB="0" anchor="ctr"/>
                </a:tc>
                <a:tc>
                  <a:txBody>
                    <a:bodyPr/>
                    <a:lstStyle/>
                    <a:p>
                      <a:pPr algn="just">
                        <a:lnSpc>
                          <a:spcPct val="150000"/>
                        </a:lnSpc>
                        <a:spcAft>
                          <a:spcPts val="0"/>
                        </a:spcAft>
                      </a:pPr>
                      <a:r>
                        <a:rPr lang="en-US" sz="1400">
                          <a:effectLst/>
                        </a:rPr>
                        <a:t>ENERGY SUPPLY NEED TO RUN COMPRESSOR  FOR 1 HOUR</a:t>
                      </a:r>
                      <a:endParaRPr lang="en-IN" sz="1100">
                        <a:effectLst/>
                        <a:latin typeface="Times New Roman" panose="02020603050405020304" pitchFamily="18" charset="0"/>
                        <a:ea typeface="Times New Roman" panose="02020603050405020304" pitchFamily="18" charset="0"/>
                      </a:endParaRPr>
                    </a:p>
                  </a:txBody>
                  <a:tcPr marL="17780" marR="17780" marT="0" marB="0" anchor="ctr"/>
                </a:tc>
                <a:extLst>
                  <a:ext uri="{0D108BD9-81ED-4DB2-BD59-A6C34878D82A}">
                    <a16:rowId xmlns:a16="http://schemas.microsoft.com/office/drawing/2014/main" val="2435433173"/>
                  </a:ext>
                </a:extLst>
              </a:tr>
              <a:tr h="998855">
                <a:tc>
                  <a:txBody>
                    <a:bodyPr/>
                    <a:lstStyle/>
                    <a:p>
                      <a:pPr marL="342900" lvl="0" indent="-342900" algn="ctr">
                        <a:lnSpc>
                          <a:spcPct val="150000"/>
                        </a:lnSpc>
                        <a:spcAft>
                          <a:spcPts val="0"/>
                        </a:spcAft>
                        <a:buSzPts val="2000"/>
                        <a:buFont typeface="Symbol" panose="05050102010706020507" pitchFamily="18" charset="2"/>
                        <a:buChar char=""/>
                      </a:pPr>
                      <a:r>
                        <a:rPr lang="en-US" sz="1400">
                          <a:effectLst/>
                        </a:rPr>
                        <a:t>It would approximately take 15-30 kwh</a:t>
                      </a:r>
                      <a:endParaRPr lang="en-IN" sz="1100">
                        <a:effectLst/>
                        <a:latin typeface="Times New Roman" panose="02020603050405020304" pitchFamily="18" charset="0"/>
                        <a:ea typeface="Times New Roman" panose="02020603050405020304" pitchFamily="18" charset="0"/>
                      </a:endParaRPr>
                    </a:p>
                  </a:txBody>
                  <a:tcPr marL="17780" marR="17780" marT="0" marB="0" anchor="ctr"/>
                </a:tc>
                <a:tc>
                  <a:txBody>
                    <a:bodyPr/>
                    <a:lstStyle/>
                    <a:p>
                      <a:pPr marL="342900" lvl="0" indent="-342900">
                        <a:lnSpc>
                          <a:spcPct val="150000"/>
                        </a:lnSpc>
                        <a:spcAft>
                          <a:spcPts val="0"/>
                        </a:spcAft>
                        <a:buSzPts val="2000"/>
                        <a:buFont typeface="Symbol" panose="05050102010706020507" pitchFamily="18" charset="2"/>
                        <a:buChar char=""/>
                      </a:pPr>
                      <a:r>
                        <a:rPr lang="en-US" sz="1400">
                          <a:effectLst/>
                        </a:rPr>
                        <a:t>It would approximately take 5-10 kwh based on the compressor</a:t>
                      </a:r>
                      <a:endParaRPr lang="en-IN" sz="1100">
                        <a:effectLst/>
                        <a:latin typeface="Times New Roman" panose="02020603050405020304" pitchFamily="18" charset="0"/>
                        <a:ea typeface="Times New Roman" panose="02020603050405020304" pitchFamily="18" charset="0"/>
                      </a:endParaRPr>
                    </a:p>
                  </a:txBody>
                  <a:tcPr marL="17780" marR="17780" marT="0" marB="0" anchor="ctr"/>
                </a:tc>
                <a:extLst>
                  <a:ext uri="{0D108BD9-81ED-4DB2-BD59-A6C34878D82A}">
                    <a16:rowId xmlns:a16="http://schemas.microsoft.com/office/drawing/2014/main" val="474634430"/>
                  </a:ext>
                </a:extLst>
              </a:tr>
              <a:tr h="505460">
                <a:tc>
                  <a:txBody>
                    <a:bodyPr/>
                    <a:lstStyle/>
                    <a:p>
                      <a:pPr marL="342900" lvl="0" indent="-342900" algn="just">
                        <a:lnSpc>
                          <a:spcPct val="150000"/>
                        </a:lnSpc>
                        <a:spcAft>
                          <a:spcPts val="0"/>
                        </a:spcAft>
                        <a:buSzPts val="2000"/>
                        <a:buFont typeface="Symbol" panose="05050102010706020507" pitchFamily="18" charset="2"/>
                        <a:buChar char=""/>
                      </a:pPr>
                      <a:r>
                        <a:rPr lang="en-US" sz="1400">
                          <a:effectLst/>
                        </a:rPr>
                        <a:t>It takes more power than the compressor</a:t>
                      </a:r>
                      <a:endParaRPr lang="en-IN" sz="1100">
                        <a:effectLst/>
                        <a:latin typeface="Times New Roman" panose="02020603050405020304" pitchFamily="18" charset="0"/>
                        <a:ea typeface="Times New Roman" panose="02020603050405020304" pitchFamily="18" charset="0"/>
                      </a:endParaRPr>
                    </a:p>
                  </a:txBody>
                  <a:tcPr marL="17780" marR="17780" marT="0" marB="0" anchor="ctr"/>
                </a:tc>
                <a:tc>
                  <a:txBody>
                    <a:bodyPr/>
                    <a:lstStyle/>
                    <a:p>
                      <a:pPr marL="342900" lvl="0" indent="-342900" algn="just">
                        <a:lnSpc>
                          <a:spcPct val="150000"/>
                        </a:lnSpc>
                        <a:spcAft>
                          <a:spcPts val="0"/>
                        </a:spcAft>
                        <a:buSzPts val="2000"/>
                        <a:buFont typeface="Symbol" panose="05050102010706020507" pitchFamily="18" charset="2"/>
                        <a:buChar char=""/>
                      </a:pPr>
                      <a:r>
                        <a:rPr lang="en-US" sz="1400" dirty="0">
                          <a:effectLst/>
                        </a:rPr>
                        <a:t>It takes less power than the E-vehicles</a:t>
                      </a:r>
                      <a:endParaRPr lang="en-IN" sz="1100" dirty="0">
                        <a:effectLst/>
                        <a:latin typeface="Times New Roman" panose="02020603050405020304" pitchFamily="18" charset="0"/>
                        <a:ea typeface="Times New Roman" panose="02020603050405020304" pitchFamily="18" charset="0"/>
                      </a:endParaRPr>
                    </a:p>
                  </a:txBody>
                  <a:tcPr marL="17780" marR="17780" marT="0" marB="0" anchor="ctr"/>
                </a:tc>
                <a:extLst>
                  <a:ext uri="{0D108BD9-81ED-4DB2-BD59-A6C34878D82A}">
                    <a16:rowId xmlns:a16="http://schemas.microsoft.com/office/drawing/2014/main" val="1597475424"/>
                  </a:ext>
                </a:extLst>
              </a:tr>
            </a:tbl>
          </a:graphicData>
        </a:graphic>
      </p:graphicFrame>
    </p:spTree>
    <p:extLst>
      <p:ext uri="{BB962C8B-B14F-4D97-AF65-F5344CB8AC3E}">
        <p14:creationId xmlns:p14="http://schemas.microsoft.com/office/powerpoint/2010/main" val="23409208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 ESTIMATION</a:t>
            </a:r>
          </a:p>
        </p:txBody>
      </p:sp>
      <p:graphicFrame>
        <p:nvGraphicFramePr>
          <p:cNvPr id="4" name="Content Placeholder 3"/>
          <p:cNvGraphicFramePr>
            <a:graphicFrameLocks noGrp="1"/>
          </p:cNvGraphicFramePr>
          <p:nvPr>
            <p:ph idx="1"/>
          </p:nvPr>
        </p:nvGraphicFramePr>
        <p:xfrm>
          <a:off x="457200" y="1600200"/>
          <a:ext cx="8229600" cy="5191760"/>
        </p:xfrm>
        <a:graphic>
          <a:graphicData uri="http://schemas.openxmlformats.org/drawingml/2006/table">
            <a:tbl>
              <a:tblPr firstRow="1" bandRow="1">
                <a:tableStyleId>{5940675A-B579-460E-94D1-54222C63F5DA}</a:tableStyleId>
              </a:tblPr>
              <a:tblGrid>
                <a:gridCol w="914400">
                  <a:extLst>
                    <a:ext uri="{9D8B030D-6E8A-4147-A177-3AD203B41FA5}">
                      <a16:colId xmlns:a16="http://schemas.microsoft.com/office/drawing/2014/main" val="20000"/>
                    </a:ext>
                  </a:extLst>
                </a:gridCol>
                <a:gridCol w="5410200">
                  <a:extLst>
                    <a:ext uri="{9D8B030D-6E8A-4147-A177-3AD203B41FA5}">
                      <a16:colId xmlns:a16="http://schemas.microsoft.com/office/drawing/2014/main" val="20001"/>
                    </a:ext>
                  </a:extLst>
                </a:gridCol>
                <a:gridCol w="1905000">
                  <a:extLst>
                    <a:ext uri="{9D8B030D-6E8A-4147-A177-3AD203B41FA5}">
                      <a16:colId xmlns:a16="http://schemas.microsoft.com/office/drawing/2014/main" val="20002"/>
                    </a:ext>
                  </a:extLst>
                </a:gridCol>
              </a:tblGrid>
              <a:tr h="370840">
                <a:tc>
                  <a:txBody>
                    <a:bodyPr/>
                    <a:lstStyle/>
                    <a:p>
                      <a:pPr marL="0" marR="0" algn="ctr">
                        <a:lnSpc>
                          <a:spcPct val="107000"/>
                        </a:lnSpc>
                        <a:spcBef>
                          <a:spcPts val="2400"/>
                        </a:spcBef>
                        <a:spcAft>
                          <a:spcPts val="0"/>
                        </a:spcAft>
                      </a:pPr>
                      <a:r>
                        <a:rPr lang="en-US" sz="1600" b="1" kern="0" dirty="0" err="1">
                          <a:solidFill>
                            <a:srgbClr val="365F91"/>
                          </a:solidFill>
                          <a:latin typeface="Calibri"/>
                          <a:ea typeface="Times New Roman"/>
                          <a:cs typeface="Times New Roman"/>
                        </a:rPr>
                        <a:t>S.No</a:t>
                      </a:r>
                      <a:endParaRPr lang="en-US" sz="1100" b="1" kern="0" dirty="0">
                        <a:solidFill>
                          <a:srgbClr val="365F91"/>
                        </a:solidFill>
                        <a:latin typeface="Calibri"/>
                        <a:ea typeface="Times New Roman"/>
                        <a:cs typeface="Times New Roman"/>
                      </a:endParaRPr>
                    </a:p>
                  </a:txBody>
                  <a:tcPr marL="68580" marR="68580" marT="0" marB="0"/>
                </a:tc>
                <a:tc>
                  <a:txBody>
                    <a:bodyPr/>
                    <a:lstStyle/>
                    <a:p>
                      <a:pPr marL="0" marR="0" algn="ctr">
                        <a:lnSpc>
                          <a:spcPct val="107000"/>
                        </a:lnSpc>
                        <a:spcBef>
                          <a:spcPts val="2400"/>
                        </a:spcBef>
                        <a:spcAft>
                          <a:spcPts val="0"/>
                        </a:spcAft>
                      </a:pPr>
                      <a:r>
                        <a:rPr lang="en-US" sz="1600" b="1" kern="0">
                          <a:solidFill>
                            <a:srgbClr val="365F91"/>
                          </a:solidFill>
                          <a:latin typeface="Calibri"/>
                          <a:ea typeface="Times New Roman"/>
                          <a:cs typeface="Times New Roman"/>
                        </a:rPr>
                        <a:t>DESCIR</a:t>
                      </a:r>
                      <a:r>
                        <a:rPr lang="en-US" sz="1600" b="1" kern="0" spc="20">
                          <a:solidFill>
                            <a:srgbClr val="365F91"/>
                          </a:solidFill>
                          <a:latin typeface="Calibri"/>
                          <a:ea typeface="Times New Roman"/>
                          <a:cs typeface="Times New Roman"/>
                        </a:rPr>
                        <a:t>P</a:t>
                      </a:r>
                      <a:r>
                        <a:rPr lang="en-US" sz="1600" b="1" kern="0" spc="-25">
                          <a:solidFill>
                            <a:srgbClr val="365F91"/>
                          </a:solidFill>
                          <a:latin typeface="Calibri"/>
                          <a:ea typeface="Times New Roman"/>
                          <a:cs typeface="Times New Roman"/>
                        </a:rPr>
                        <a:t>T</a:t>
                      </a:r>
                      <a:r>
                        <a:rPr lang="en-US" sz="1600" b="1" kern="0">
                          <a:solidFill>
                            <a:srgbClr val="365F91"/>
                          </a:solidFill>
                          <a:latin typeface="Calibri"/>
                          <a:ea typeface="Times New Roman"/>
                          <a:cs typeface="Times New Roman"/>
                        </a:rPr>
                        <a:t>ION</a:t>
                      </a:r>
                      <a:endParaRPr lang="en-US" sz="1100" b="1" kern="0">
                        <a:solidFill>
                          <a:srgbClr val="365F91"/>
                        </a:solidFill>
                        <a:latin typeface="Calibri"/>
                        <a:ea typeface="Times New Roman"/>
                        <a:cs typeface="Times New Roman"/>
                      </a:endParaRPr>
                    </a:p>
                  </a:txBody>
                  <a:tcPr marL="68580" marR="68580" marT="0" marB="0"/>
                </a:tc>
                <a:tc>
                  <a:txBody>
                    <a:bodyPr/>
                    <a:lstStyle/>
                    <a:p>
                      <a:pPr marL="0" marR="0" algn="ctr">
                        <a:lnSpc>
                          <a:spcPct val="107000"/>
                        </a:lnSpc>
                        <a:spcBef>
                          <a:spcPts val="2400"/>
                        </a:spcBef>
                        <a:spcAft>
                          <a:spcPts val="0"/>
                        </a:spcAft>
                      </a:pPr>
                      <a:r>
                        <a:rPr lang="en-US" sz="1600" b="1" kern="0" dirty="0">
                          <a:solidFill>
                            <a:srgbClr val="365F91"/>
                          </a:solidFill>
                          <a:latin typeface="Calibri"/>
                          <a:ea typeface="Times New Roman"/>
                          <a:cs typeface="Times New Roman"/>
                        </a:rPr>
                        <a:t>RATE</a:t>
                      </a:r>
                      <a:endParaRPr lang="en-US" sz="1100" b="1" kern="0" dirty="0">
                        <a:solidFill>
                          <a:srgbClr val="365F91"/>
                        </a:solidFill>
                        <a:latin typeface="Calibri"/>
                        <a:ea typeface="Times New Roman"/>
                        <a:cs typeface="Times New Roman"/>
                      </a:endParaRPr>
                    </a:p>
                  </a:txBody>
                  <a:tcPr marL="68580" marR="68580" marT="0" marB="0"/>
                </a:tc>
                <a:extLst>
                  <a:ext uri="{0D108BD9-81ED-4DB2-BD59-A6C34878D82A}">
                    <a16:rowId xmlns:a16="http://schemas.microsoft.com/office/drawing/2014/main" val="10000"/>
                  </a:ext>
                </a:extLst>
              </a:tr>
              <a:tr h="370840">
                <a:tc>
                  <a:txBody>
                    <a:bodyPr/>
                    <a:lstStyle/>
                    <a:p>
                      <a:pPr algn="ctr"/>
                      <a:r>
                        <a:rPr lang="en-US" dirty="0"/>
                        <a:t>1.</a:t>
                      </a:r>
                    </a:p>
                  </a:txBody>
                  <a:tcPr/>
                </a:tc>
                <a:tc>
                  <a:txBody>
                    <a:bodyPr/>
                    <a:lstStyle/>
                    <a:p>
                      <a:pPr algn="ctr"/>
                      <a:r>
                        <a:rPr lang="en-US" dirty="0"/>
                        <a:t>PNEUMATIC CYLINDER</a:t>
                      </a:r>
                    </a:p>
                  </a:txBody>
                  <a:tcPr/>
                </a:tc>
                <a:tc>
                  <a:txBody>
                    <a:bodyPr/>
                    <a:lstStyle/>
                    <a:p>
                      <a:pPr algn="ctr"/>
                      <a:r>
                        <a:rPr lang="en-US" dirty="0"/>
                        <a:t>1000</a:t>
                      </a:r>
                    </a:p>
                  </a:txBody>
                  <a:tcPr/>
                </a:tc>
                <a:extLst>
                  <a:ext uri="{0D108BD9-81ED-4DB2-BD59-A6C34878D82A}">
                    <a16:rowId xmlns:a16="http://schemas.microsoft.com/office/drawing/2014/main" val="10001"/>
                  </a:ext>
                </a:extLst>
              </a:tr>
              <a:tr h="370840">
                <a:tc>
                  <a:txBody>
                    <a:bodyPr/>
                    <a:lstStyle/>
                    <a:p>
                      <a:pPr algn="ctr"/>
                      <a:r>
                        <a:rPr lang="en-US" dirty="0"/>
                        <a:t>2.</a:t>
                      </a:r>
                    </a:p>
                  </a:txBody>
                  <a:tcPr/>
                </a:tc>
                <a:tc>
                  <a:txBody>
                    <a:bodyPr/>
                    <a:lstStyle/>
                    <a:p>
                      <a:pPr algn="ctr"/>
                      <a:r>
                        <a:rPr lang="en-US" dirty="0"/>
                        <a:t>SOLENOID VALVE</a:t>
                      </a:r>
                    </a:p>
                  </a:txBody>
                  <a:tcPr/>
                </a:tc>
                <a:tc>
                  <a:txBody>
                    <a:bodyPr/>
                    <a:lstStyle/>
                    <a:p>
                      <a:pPr algn="ctr"/>
                      <a:r>
                        <a:rPr lang="en-US" dirty="0"/>
                        <a:t>800</a:t>
                      </a:r>
                    </a:p>
                  </a:txBody>
                  <a:tcPr/>
                </a:tc>
                <a:extLst>
                  <a:ext uri="{0D108BD9-81ED-4DB2-BD59-A6C34878D82A}">
                    <a16:rowId xmlns:a16="http://schemas.microsoft.com/office/drawing/2014/main" val="10002"/>
                  </a:ext>
                </a:extLst>
              </a:tr>
              <a:tr h="370840">
                <a:tc>
                  <a:txBody>
                    <a:bodyPr/>
                    <a:lstStyle/>
                    <a:p>
                      <a:pPr algn="ctr"/>
                      <a:r>
                        <a:rPr lang="en-US" dirty="0"/>
                        <a:t>3..</a:t>
                      </a:r>
                    </a:p>
                  </a:txBody>
                  <a:tcPr/>
                </a:tc>
                <a:tc>
                  <a:txBody>
                    <a:bodyPr/>
                    <a:lstStyle/>
                    <a:p>
                      <a:pPr algn="ctr"/>
                      <a:r>
                        <a:rPr lang="en-US" dirty="0"/>
                        <a:t>BEARING</a:t>
                      </a:r>
                    </a:p>
                  </a:txBody>
                  <a:tcPr/>
                </a:tc>
                <a:tc>
                  <a:txBody>
                    <a:bodyPr/>
                    <a:lstStyle/>
                    <a:p>
                      <a:pPr algn="ctr"/>
                      <a:r>
                        <a:rPr lang="en-US" dirty="0"/>
                        <a:t>400</a:t>
                      </a:r>
                    </a:p>
                  </a:txBody>
                  <a:tcPr/>
                </a:tc>
                <a:extLst>
                  <a:ext uri="{0D108BD9-81ED-4DB2-BD59-A6C34878D82A}">
                    <a16:rowId xmlns:a16="http://schemas.microsoft.com/office/drawing/2014/main" val="10003"/>
                  </a:ext>
                </a:extLst>
              </a:tr>
              <a:tr h="370840">
                <a:tc>
                  <a:txBody>
                    <a:bodyPr/>
                    <a:lstStyle/>
                    <a:p>
                      <a:pPr algn="ctr"/>
                      <a:r>
                        <a:rPr lang="en-US" dirty="0"/>
                        <a:t>4.</a:t>
                      </a:r>
                    </a:p>
                  </a:txBody>
                  <a:tcPr/>
                </a:tc>
                <a:tc>
                  <a:txBody>
                    <a:bodyPr/>
                    <a:lstStyle/>
                    <a:p>
                      <a:pPr algn="ctr"/>
                      <a:r>
                        <a:rPr lang="en-US" dirty="0"/>
                        <a:t>FRAME</a:t>
                      </a:r>
                    </a:p>
                  </a:txBody>
                  <a:tcPr/>
                </a:tc>
                <a:tc>
                  <a:txBody>
                    <a:bodyPr/>
                    <a:lstStyle/>
                    <a:p>
                      <a:pPr algn="ctr"/>
                      <a:r>
                        <a:rPr lang="en-US" dirty="0"/>
                        <a:t>1000</a:t>
                      </a:r>
                    </a:p>
                  </a:txBody>
                  <a:tcPr/>
                </a:tc>
                <a:extLst>
                  <a:ext uri="{0D108BD9-81ED-4DB2-BD59-A6C34878D82A}">
                    <a16:rowId xmlns:a16="http://schemas.microsoft.com/office/drawing/2014/main" val="10004"/>
                  </a:ext>
                </a:extLst>
              </a:tr>
              <a:tr h="370840">
                <a:tc>
                  <a:txBody>
                    <a:bodyPr/>
                    <a:lstStyle/>
                    <a:p>
                      <a:pPr algn="ctr"/>
                      <a:r>
                        <a:rPr lang="en-US" dirty="0"/>
                        <a:t>5..</a:t>
                      </a:r>
                    </a:p>
                  </a:txBody>
                  <a:tcPr/>
                </a:tc>
                <a:tc>
                  <a:txBody>
                    <a:bodyPr/>
                    <a:lstStyle/>
                    <a:p>
                      <a:pPr algn="ctr"/>
                      <a:r>
                        <a:rPr lang="en-US" dirty="0"/>
                        <a:t>SHAFT</a:t>
                      </a:r>
                    </a:p>
                  </a:txBody>
                  <a:tcPr/>
                </a:tc>
                <a:tc>
                  <a:txBody>
                    <a:bodyPr/>
                    <a:lstStyle/>
                    <a:p>
                      <a:pPr algn="ctr"/>
                      <a:r>
                        <a:rPr lang="en-US" dirty="0"/>
                        <a:t>200</a:t>
                      </a:r>
                    </a:p>
                  </a:txBody>
                  <a:tcPr/>
                </a:tc>
                <a:extLst>
                  <a:ext uri="{0D108BD9-81ED-4DB2-BD59-A6C34878D82A}">
                    <a16:rowId xmlns:a16="http://schemas.microsoft.com/office/drawing/2014/main" val="10005"/>
                  </a:ext>
                </a:extLst>
              </a:tr>
              <a:tr h="370840">
                <a:tc>
                  <a:txBody>
                    <a:bodyPr/>
                    <a:lstStyle/>
                    <a:p>
                      <a:pPr algn="ctr"/>
                      <a:r>
                        <a:rPr lang="en-US" dirty="0"/>
                        <a:t>6.</a:t>
                      </a:r>
                    </a:p>
                  </a:txBody>
                  <a:tcPr/>
                </a:tc>
                <a:tc>
                  <a:txBody>
                    <a:bodyPr/>
                    <a:lstStyle/>
                    <a:p>
                      <a:pPr algn="ctr"/>
                      <a:r>
                        <a:rPr lang="en-US" dirty="0"/>
                        <a:t>METAL STRIP</a:t>
                      </a:r>
                    </a:p>
                  </a:txBody>
                  <a:tcPr/>
                </a:tc>
                <a:tc>
                  <a:txBody>
                    <a:bodyPr/>
                    <a:lstStyle/>
                    <a:p>
                      <a:pPr algn="ctr"/>
                      <a:r>
                        <a:rPr lang="en-US" dirty="0"/>
                        <a:t>200</a:t>
                      </a:r>
                    </a:p>
                  </a:txBody>
                  <a:tcPr/>
                </a:tc>
                <a:extLst>
                  <a:ext uri="{0D108BD9-81ED-4DB2-BD59-A6C34878D82A}">
                    <a16:rowId xmlns:a16="http://schemas.microsoft.com/office/drawing/2014/main" val="10006"/>
                  </a:ext>
                </a:extLst>
              </a:tr>
              <a:tr h="370840">
                <a:tc>
                  <a:txBody>
                    <a:bodyPr/>
                    <a:lstStyle/>
                    <a:p>
                      <a:pPr algn="ctr"/>
                      <a:r>
                        <a:rPr lang="en-US" dirty="0"/>
                        <a:t>7.</a:t>
                      </a:r>
                    </a:p>
                  </a:txBody>
                  <a:tcPr/>
                </a:tc>
                <a:tc>
                  <a:txBody>
                    <a:bodyPr/>
                    <a:lstStyle/>
                    <a:p>
                      <a:pPr algn="ctr"/>
                      <a:r>
                        <a:rPr lang="en-US" dirty="0"/>
                        <a:t>FLY WHEEL</a:t>
                      </a:r>
                    </a:p>
                  </a:txBody>
                  <a:tcPr/>
                </a:tc>
                <a:tc>
                  <a:txBody>
                    <a:bodyPr/>
                    <a:lstStyle/>
                    <a:p>
                      <a:pPr algn="ctr"/>
                      <a:r>
                        <a:rPr lang="en-US" dirty="0"/>
                        <a:t>1500</a:t>
                      </a:r>
                    </a:p>
                  </a:txBody>
                  <a:tcPr/>
                </a:tc>
                <a:extLst>
                  <a:ext uri="{0D108BD9-81ED-4DB2-BD59-A6C34878D82A}">
                    <a16:rowId xmlns:a16="http://schemas.microsoft.com/office/drawing/2014/main" val="10007"/>
                  </a:ext>
                </a:extLst>
              </a:tr>
              <a:tr h="370840">
                <a:tc>
                  <a:txBody>
                    <a:bodyPr/>
                    <a:lstStyle/>
                    <a:p>
                      <a:pPr algn="ctr"/>
                      <a:r>
                        <a:rPr lang="en-US" dirty="0"/>
                        <a:t>8.</a:t>
                      </a:r>
                    </a:p>
                  </a:txBody>
                  <a:tcPr/>
                </a:tc>
                <a:tc>
                  <a:txBody>
                    <a:bodyPr/>
                    <a:lstStyle/>
                    <a:p>
                      <a:pPr algn="ctr"/>
                      <a:r>
                        <a:rPr lang="en-US" dirty="0"/>
                        <a:t>HOSE AND CONNECTOR</a:t>
                      </a:r>
                    </a:p>
                  </a:txBody>
                  <a:tcPr/>
                </a:tc>
                <a:tc>
                  <a:txBody>
                    <a:bodyPr/>
                    <a:lstStyle/>
                    <a:p>
                      <a:pPr algn="ctr"/>
                      <a:r>
                        <a:rPr lang="en-US" dirty="0"/>
                        <a:t>400</a:t>
                      </a:r>
                    </a:p>
                  </a:txBody>
                  <a:tcPr/>
                </a:tc>
                <a:extLst>
                  <a:ext uri="{0D108BD9-81ED-4DB2-BD59-A6C34878D82A}">
                    <a16:rowId xmlns:a16="http://schemas.microsoft.com/office/drawing/2014/main" val="10008"/>
                  </a:ext>
                </a:extLst>
              </a:tr>
              <a:tr h="370840">
                <a:tc>
                  <a:txBody>
                    <a:bodyPr/>
                    <a:lstStyle/>
                    <a:p>
                      <a:pPr algn="ctr"/>
                      <a:r>
                        <a:rPr lang="en-US" dirty="0"/>
                        <a:t>9.</a:t>
                      </a:r>
                    </a:p>
                  </a:txBody>
                  <a:tcPr/>
                </a:tc>
                <a:tc>
                  <a:txBody>
                    <a:bodyPr/>
                    <a:lstStyle/>
                    <a:p>
                      <a:pPr algn="ctr"/>
                      <a:r>
                        <a:rPr lang="en-US" dirty="0"/>
                        <a:t>CRANK SHAFT</a:t>
                      </a:r>
                    </a:p>
                  </a:txBody>
                  <a:tcPr/>
                </a:tc>
                <a:tc>
                  <a:txBody>
                    <a:bodyPr/>
                    <a:lstStyle/>
                    <a:p>
                      <a:pPr algn="ctr"/>
                      <a:r>
                        <a:rPr lang="en-US" dirty="0"/>
                        <a:t>800</a:t>
                      </a:r>
                    </a:p>
                  </a:txBody>
                  <a:tcPr/>
                </a:tc>
                <a:extLst>
                  <a:ext uri="{0D108BD9-81ED-4DB2-BD59-A6C34878D82A}">
                    <a16:rowId xmlns:a16="http://schemas.microsoft.com/office/drawing/2014/main" val="10009"/>
                  </a:ext>
                </a:extLst>
              </a:tr>
              <a:tr h="370840">
                <a:tc>
                  <a:txBody>
                    <a:bodyPr/>
                    <a:lstStyle/>
                    <a:p>
                      <a:pPr marL="342900" indent="-342900" algn="ctr">
                        <a:buFont typeface="+mj-lt"/>
                        <a:buNone/>
                      </a:pPr>
                      <a:r>
                        <a:rPr lang="en-US" dirty="0"/>
                        <a:t>10.</a:t>
                      </a:r>
                    </a:p>
                  </a:txBody>
                  <a:tcPr/>
                </a:tc>
                <a:tc>
                  <a:txBody>
                    <a:bodyPr/>
                    <a:lstStyle/>
                    <a:p>
                      <a:pPr algn="ctr"/>
                      <a:r>
                        <a:rPr lang="en-US" dirty="0"/>
                        <a:t>LIMIT SWITCH</a:t>
                      </a:r>
                    </a:p>
                  </a:txBody>
                  <a:tcPr/>
                </a:tc>
                <a:tc>
                  <a:txBody>
                    <a:bodyPr/>
                    <a:lstStyle/>
                    <a:p>
                      <a:pPr algn="ctr"/>
                      <a:r>
                        <a:rPr lang="en-US" dirty="0"/>
                        <a:t>200</a:t>
                      </a:r>
                    </a:p>
                  </a:txBody>
                  <a:tcPr/>
                </a:tc>
                <a:extLst>
                  <a:ext uri="{0D108BD9-81ED-4DB2-BD59-A6C34878D82A}">
                    <a16:rowId xmlns:a16="http://schemas.microsoft.com/office/drawing/2014/main" val="10010"/>
                  </a:ext>
                </a:extLst>
              </a:tr>
              <a:tr h="370840">
                <a:tc>
                  <a:txBody>
                    <a:bodyPr/>
                    <a:lstStyle/>
                    <a:p>
                      <a:pPr marL="342900" indent="-342900" algn="ctr">
                        <a:buFont typeface="+mj-lt"/>
                        <a:buNone/>
                      </a:pPr>
                      <a:r>
                        <a:rPr lang="en-US" dirty="0"/>
                        <a:t>11.</a:t>
                      </a:r>
                    </a:p>
                  </a:txBody>
                  <a:tcPr/>
                </a:tc>
                <a:tc>
                  <a:txBody>
                    <a:bodyPr/>
                    <a:lstStyle/>
                    <a:p>
                      <a:pPr algn="ctr"/>
                      <a:r>
                        <a:rPr lang="en-US" dirty="0"/>
                        <a:t>COMPRESSOR</a:t>
                      </a:r>
                    </a:p>
                  </a:txBody>
                  <a:tcPr/>
                </a:tc>
                <a:tc>
                  <a:txBody>
                    <a:bodyPr/>
                    <a:lstStyle/>
                    <a:p>
                      <a:pPr algn="ctr"/>
                      <a:endParaRPr lang="en-US" dirty="0"/>
                    </a:p>
                  </a:txBody>
                  <a:tcPr/>
                </a:tc>
                <a:extLst>
                  <a:ext uri="{0D108BD9-81ED-4DB2-BD59-A6C34878D82A}">
                    <a16:rowId xmlns:a16="http://schemas.microsoft.com/office/drawing/2014/main" val="10011"/>
                  </a:ext>
                </a:extLst>
              </a:tr>
              <a:tr h="370840">
                <a:tc>
                  <a:txBody>
                    <a:bodyPr/>
                    <a:lstStyle/>
                    <a:p>
                      <a:pPr marL="342900" indent="-342900" algn="ctr">
                        <a:buFont typeface="+mj-lt"/>
                        <a:buNone/>
                      </a:pPr>
                      <a:r>
                        <a:rPr lang="en-US" dirty="0"/>
                        <a:t>12</a:t>
                      </a:r>
                    </a:p>
                  </a:txBody>
                  <a:tcPr/>
                </a:tc>
                <a:tc>
                  <a:txBody>
                    <a:bodyPr/>
                    <a:lstStyle/>
                    <a:p>
                      <a:pPr algn="ctr"/>
                      <a:r>
                        <a:rPr lang="en-US" dirty="0"/>
                        <a:t>TOTAL</a:t>
                      </a:r>
                    </a:p>
                  </a:txBody>
                  <a:tcPr/>
                </a:tc>
                <a:tc>
                  <a:txBody>
                    <a:bodyPr/>
                    <a:lstStyle/>
                    <a:p>
                      <a:pPr algn="ctr"/>
                      <a:r>
                        <a:rPr lang="en-US" dirty="0"/>
                        <a:t>6500</a:t>
                      </a:r>
                    </a:p>
                  </a:txBody>
                  <a:tcPr/>
                </a:tc>
                <a:extLst>
                  <a:ext uri="{0D108BD9-81ED-4DB2-BD59-A6C34878D82A}">
                    <a16:rowId xmlns:a16="http://schemas.microsoft.com/office/drawing/2014/main" val="10012"/>
                  </a:ext>
                </a:extLst>
              </a:tr>
              <a:tr h="370840">
                <a:tc>
                  <a:txBody>
                    <a:bodyPr/>
                    <a:lstStyle/>
                    <a:p>
                      <a:pPr marL="342900" indent="-342900" algn="ctr">
                        <a:buFont typeface="+mj-lt"/>
                        <a:buNone/>
                      </a:pPr>
                      <a:r>
                        <a:rPr lang="en-US" dirty="0"/>
                        <a:t>13.</a:t>
                      </a:r>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13"/>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DIAGRAM </a:t>
            </a:r>
          </a:p>
        </p:txBody>
      </p:sp>
      <p:pic>
        <p:nvPicPr>
          <p:cNvPr id="5" name="Content Placeholder 4" descr="D:\Common folder\FABRICATION DRAWINGS\IMAGES\Air engine using pneumatic cylinder.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37918" y="1600200"/>
            <a:ext cx="7268164" cy="4525963"/>
          </a:xfrm>
          <a:prstGeom prst="rect">
            <a:avLst/>
          </a:prstGeom>
          <a:noFill/>
          <a:ln>
            <a:noFill/>
          </a:ln>
        </p:spPr>
      </p:pic>
    </p:spTree>
    <p:extLst>
      <p:ext uri="{BB962C8B-B14F-4D97-AF65-F5344CB8AC3E}">
        <p14:creationId xmlns:p14="http://schemas.microsoft.com/office/powerpoint/2010/main" val="142553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fontScale="85000" lnSpcReduction="20000"/>
          </a:bodyPr>
          <a:lstStyle/>
          <a:p>
            <a:r>
              <a:rPr lang="en-IN" dirty="0"/>
              <a:t>One of the major problems most developing countries facing now a days is pollution </a:t>
            </a:r>
          </a:p>
          <a:p>
            <a:r>
              <a:rPr lang="en-IN" dirty="0"/>
              <a:t>The major source of pollution is automobiles running on the roads. </a:t>
            </a:r>
          </a:p>
          <a:p>
            <a:r>
              <a:rPr lang="en-IN" dirty="0"/>
              <a:t>Concerning resource availability there has been a strong warning that petroleum resources may be depleted in the relative near future. </a:t>
            </a:r>
          </a:p>
          <a:p>
            <a:r>
              <a:rPr lang="en-IN" dirty="0"/>
              <a:t>There comes need to think about alternatives such as Biodiesel and Natural gas, electric cars, hybrid cars, hydrogen fuel cells but these alternative fuels also have some drawbacks.</a:t>
            </a:r>
          </a:p>
          <a:p>
            <a:r>
              <a:rPr lang="en-IN" dirty="0"/>
              <a:t> One possible alternative fuel is the compressed air</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6" name="Content Placeholder 5">
            <a:extLst>
              <a:ext uri="{FF2B5EF4-FFF2-40B4-BE49-F238E27FC236}">
                <a16:creationId xmlns:a16="http://schemas.microsoft.com/office/drawing/2014/main" id="{D58020E5-545B-4DA5-A4F7-C5D646B1A3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7960" y="2743200"/>
            <a:ext cx="5288079" cy="2780506"/>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CONSTRUCTION </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a:t>The base frame for mounting overall arrangement is fabricated with the help of square tubes and channels with welding. </a:t>
            </a:r>
          </a:p>
          <a:p>
            <a:r>
              <a:rPr lang="en-US" dirty="0"/>
              <a:t>The pneumatic cylinder is mounted on the base frame whose end of the piston rod is coupled to the crank shaft which is coupled to the base frame with the help of bearing at its end for attaining free rotation.</a:t>
            </a:r>
          </a:p>
          <a:p>
            <a:r>
              <a:rPr lang="en-US" dirty="0"/>
              <a:t>The pneumatic cylinder is connected to the solenoid valve with the help of hoses for controlling it timer circuit is paired with it.</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PRINCIPLE</a:t>
            </a:r>
          </a:p>
        </p:txBody>
      </p:sp>
      <p:sp>
        <p:nvSpPr>
          <p:cNvPr id="3" name="Content Placeholder 2"/>
          <p:cNvSpPr>
            <a:spLocks noGrp="1"/>
          </p:cNvSpPr>
          <p:nvPr>
            <p:ph idx="1"/>
          </p:nvPr>
        </p:nvSpPr>
        <p:spPr/>
        <p:txBody>
          <a:bodyPr>
            <a:normAutofit fontScale="85000" lnSpcReduction="20000"/>
          </a:bodyPr>
          <a:lstStyle/>
          <a:p>
            <a:r>
              <a:rPr lang="en-IN" dirty="0"/>
              <a:t>When the timer circuit get turned on it functions the pneumatic cylinder to extend and retract based upon the programmed time control.</a:t>
            </a:r>
          </a:p>
          <a:p>
            <a:r>
              <a:rPr lang="en-IN" dirty="0"/>
              <a:t> The solenoid valve allows the compressed air from the compressor to the pneumatic cylinder to extend it.</a:t>
            </a:r>
          </a:p>
          <a:p>
            <a:r>
              <a:rPr lang="en-IN" dirty="0"/>
              <a:t> This linear activation obtained is converted into half the rotation of crank shaft and its next half rotation is obtained by retraction of pneumatic cylinder. </a:t>
            </a:r>
          </a:p>
          <a:p>
            <a:r>
              <a:rPr lang="en-IN" dirty="0"/>
              <a:t>Due to its continuous activation a rotational movement is obtained which is stabilized with the help of flywheel arrangement and it is utilised for commercial applications.</a:t>
            </a:r>
            <a:endParaRPr lang="en-US" dirty="0"/>
          </a:p>
        </p:txBody>
      </p:sp>
    </p:spTree>
    <p:extLst>
      <p:ext uri="{BB962C8B-B14F-4D97-AF65-F5344CB8AC3E}">
        <p14:creationId xmlns:p14="http://schemas.microsoft.com/office/powerpoint/2010/main" val="652598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MAJOR COMPONENTS</a:t>
            </a:r>
            <a:br>
              <a:rPr lang="en-US" dirty="0"/>
            </a:br>
            <a:r>
              <a:rPr lang="en-US" b="1" dirty="0"/>
              <a:t> </a:t>
            </a:r>
            <a:br>
              <a:rPr lang="en-US" dirty="0"/>
            </a:br>
            <a:r>
              <a:rPr lang="en-US" b="1" dirty="0"/>
              <a:t> </a:t>
            </a:r>
            <a:br>
              <a:rPr lang="en-US" dirty="0"/>
            </a:br>
            <a:r>
              <a:rPr lang="en-US" b="1" dirty="0"/>
              <a:t>MAJOR COMPONENTS</a:t>
            </a:r>
            <a:br>
              <a:rPr lang="en-US" dirty="0"/>
            </a:br>
            <a:r>
              <a:rPr lang="en-US" b="1" dirty="0"/>
              <a:t> </a:t>
            </a:r>
            <a:br>
              <a:rPr lang="en-US" dirty="0"/>
            </a:br>
            <a:r>
              <a:rPr lang="en-US" b="1" dirty="0"/>
              <a:t> </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pPr marL="514350" indent="-514350">
              <a:buFont typeface="+mj-lt"/>
              <a:buAutoNum type="arabicPeriod"/>
            </a:pPr>
            <a:r>
              <a:rPr lang="en-US" dirty="0"/>
              <a:t>PNEUMATIC CYLINDETR</a:t>
            </a:r>
          </a:p>
          <a:p>
            <a:pPr marL="514350" indent="-514350">
              <a:buFont typeface="+mj-lt"/>
              <a:buAutoNum type="arabicPeriod"/>
            </a:pPr>
            <a:r>
              <a:rPr lang="en-US" dirty="0"/>
              <a:t>LIMIT SWITCH</a:t>
            </a:r>
          </a:p>
          <a:p>
            <a:pPr marL="514350" indent="-514350">
              <a:buFont typeface="+mj-lt"/>
              <a:buAutoNum type="arabicPeriod"/>
            </a:pPr>
            <a:r>
              <a:rPr lang="en-US" dirty="0"/>
              <a:t>SOLENOID VALVE</a:t>
            </a:r>
          </a:p>
          <a:p>
            <a:pPr marL="514350" indent="-514350">
              <a:buFont typeface="+mj-lt"/>
              <a:buAutoNum type="arabicPeriod"/>
            </a:pPr>
            <a:r>
              <a:rPr lang="en-US" dirty="0"/>
              <a:t>HOSE AND CONNECTOR</a:t>
            </a:r>
          </a:p>
          <a:p>
            <a:pPr marL="514350" indent="-514350">
              <a:buFont typeface="+mj-lt"/>
              <a:buAutoNum type="arabicPeriod"/>
            </a:pPr>
            <a:r>
              <a:rPr lang="en-US" dirty="0"/>
              <a:t>FRAME</a:t>
            </a:r>
          </a:p>
          <a:p>
            <a:pPr marL="514350" indent="-514350">
              <a:buFont typeface="+mj-lt"/>
              <a:buAutoNum type="arabicPeriod"/>
            </a:pPr>
            <a:r>
              <a:rPr lang="en-US" dirty="0"/>
              <a:t>SHAFT</a:t>
            </a:r>
          </a:p>
          <a:p>
            <a:pPr marL="514350" indent="-514350">
              <a:buFont typeface="+mj-lt"/>
              <a:buAutoNum type="arabicPeriod"/>
            </a:pPr>
            <a:r>
              <a:rPr lang="en-US" dirty="0"/>
              <a:t>BEARING</a:t>
            </a:r>
          </a:p>
          <a:p>
            <a:pPr marL="514350" indent="-514350">
              <a:buFont typeface="+mj-lt"/>
              <a:buAutoNum type="arabicPeriod"/>
            </a:pPr>
            <a:r>
              <a:rPr lang="en-US" dirty="0"/>
              <a:t>METAL STRIP</a:t>
            </a:r>
          </a:p>
          <a:p>
            <a:pPr marL="514350" indent="-514350">
              <a:buFont typeface="+mj-lt"/>
              <a:buAutoNum type="arabicPeriod"/>
            </a:pPr>
            <a:r>
              <a:rPr lang="en-US" dirty="0"/>
              <a:t>FLY WHEEL</a:t>
            </a:r>
          </a:p>
          <a:p>
            <a:pPr marL="514350" indent="-514350">
              <a:buFont typeface="+mj-lt"/>
              <a:buAutoNum type="arabicPeriod"/>
            </a:pPr>
            <a:r>
              <a:rPr lang="en-US" dirty="0"/>
              <a:t>CRANK SHAFT</a:t>
            </a:r>
          </a:p>
          <a:p>
            <a:pPr marL="514350" indent="-514350">
              <a:buFont typeface="+mj-lt"/>
              <a:buAutoNum type="arabicPeriod"/>
            </a:pPr>
            <a:r>
              <a:rPr lang="en-US" dirty="0"/>
              <a:t>COMPRESSOR</a:t>
            </a:r>
          </a:p>
          <a:p>
            <a:endParaRPr lang="en-US" dirty="0"/>
          </a:p>
        </p:txBody>
      </p:sp>
    </p:spTree>
    <p:extLst>
      <p:ext uri="{BB962C8B-B14F-4D97-AF65-F5344CB8AC3E}">
        <p14:creationId xmlns:p14="http://schemas.microsoft.com/office/powerpoint/2010/main" val="2105232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SHAFT</a:t>
            </a:r>
          </a:p>
        </p:txBody>
      </p:sp>
      <p:sp>
        <p:nvSpPr>
          <p:cNvPr id="3" name="Content Placeholder 2"/>
          <p:cNvSpPr>
            <a:spLocks noGrp="1"/>
          </p:cNvSpPr>
          <p:nvPr>
            <p:ph idx="1"/>
          </p:nvPr>
        </p:nvSpPr>
        <p:spPr/>
        <p:txBody>
          <a:bodyPr/>
          <a:lstStyle/>
          <a:p>
            <a:r>
              <a:rPr lang="en-US" dirty="0"/>
              <a:t>Shaft is used to connect the pneumatic cylinder and the wheel</a:t>
            </a:r>
          </a:p>
        </p:txBody>
      </p:sp>
      <p:pic>
        <p:nvPicPr>
          <p:cNvPr id="5" name="Content Placeholder 3" descr="C:\Users\Shandhru\Desktop\Tondi-trafilati.jpg"/>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81200" y="3200400"/>
            <a:ext cx="3795650" cy="2676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FLYWHEEL</a:t>
            </a:r>
            <a:endParaRPr lang="en-US" dirty="0"/>
          </a:p>
        </p:txBody>
      </p:sp>
      <p:sp>
        <p:nvSpPr>
          <p:cNvPr id="3" name="Content Placeholder 2"/>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Fly wheel is used to achieve the rotatory motion by the crank movement of the pneumatic cylinder </a:t>
            </a:r>
          </a:p>
          <a:p>
            <a:endParaRPr lang="en-US" dirty="0"/>
          </a:p>
        </p:txBody>
      </p:sp>
      <p:pic>
        <p:nvPicPr>
          <p:cNvPr id="4" name="Picture 2"/>
          <p:cNvPicPr>
            <a:picLocks noChangeAspect="1" noChangeArrowheads="1"/>
          </p:cNvPicPr>
          <p:nvPr/>
        </p:nvPicPr>
        <p:blipFill>
          <a:blip r:embed="rId2"/>
          <a:srcRect/>
          <a:stretch>
            <a:fillRect/>
          </a:stretch>
        </p:blipFill>
        <p:spPr bwMode="auto">
          <a:xfrm>
            <a:off x="2895600" y="3581400"/>
            <a:ext cx="4562475" cy="180975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DOUBLE ACTING PNEUMATIC CYLINDER</a:t>
            </a:r>
          </a:p>
        </p:txBody>
      </p:sp>
      <p:sp>
        <p:nvSpPr>
          <p:cNvPr id="3" name="Content Placeholder 2"/>
          <p:cNvSpPr>
            <a:spLocks noGrp="1"/>
          </p:cNvSpPr>
          <p:nvPr>
            <p:ph idx="1"/>
          </p:nvPr>
        </p:nvSpPr>
        <p:spPr>
          <a:xfrm>
            <a:off x="533400" y="1752600"/>
            <a:ext cx="8229600" cy="4525963"/>
          </a:xfrm>
        </p:spPr>
        <p:txBody>
          <a:bodyPr>
            <a:normAutofit lnSpcReduction="10000"/>
          </a:bodyPr>
          <a:lstStyle/>
          <a:p>
            <a:r>
              <a:rPr lang="en-US" dirty="0"/>
              <a:t>A double-acting pneumatic cylinder is a type of pneumatic cylinder that uses compressed air to generate mechanical motion. </a:t>
            </a:r>
          </a:p>
          <a:p>
            <a:r>
              <a:rPr lang="en-US" dirty="0"/>
              <a:t>Pneumatic cylinders are commonly used in various industrial applications for tasks such as pushing, pulling, lifting, and holding objects. The "double-acting" designation refers to the fact that the cylinder can perform work in both directions – extending and retracting.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HOSE AND CONNECTER</a:t>
            </a:r>
            <a:endParaRPr lang="en-US" dirty="0"/>
          </a:p>
        </p:txBody>
      </p:sp>
      <p:sp>
        <p:nvSpPr>
          <p:cNvPr id="3" name="Content Placeholder 2"/>
          <p:cNvSpPr>
            <a:spLocks noGrp="1"/>
          </p:cNvSpPr>
          <p:nvPr>
            <p:ph idx="1"/>
          </p:nvPr>
        </p:nvSpPr>
        <p:spPr/>
        <p:txBody>
          <a:bodyPr/>
          <a:lstStyle/>
          <a:p>
            <a:r>
              <a:rPr lang="en-US" sz="2800" dirty="0">
                <a:latin typeface="Times New Roman" panose="02020603050405020304" pitchFamily="18" charset="0"/>
                <a:cs typeface="Times New Roman" panose="02020603050405020304" pitchFamily="18" charset="0"/>
              </a:rPr>
              <a:t>A </a:t>
            </a:r>
            <a:r>
              <a:rPr lang="en-US" sz="2800" b="1" dirty="0">
                <a:latin typeface="Times New Roman" panose="02020603050405020304" pitchFamily="18" charset="0"/>
                <a:cs typeface="Times New Roman" panose="02020603050405020304" pitchFamily="18" charset="0"/>
              </a:rPr>
              <a:t>hose coupling</a:t>
            </a:r>
            <a:r>
              <a:rPr lang="en-US" sz="2800" dirty="0">
                <a:latin typeface="Times New Roman" panose="02020603050405020304" pitchFamily="18" charset="0"/>
                <a:cs typeface="Times New Roman" panose="02020603050405020304" pitchFamily="18" charset="0"/>
              </a:rPr>
              <a:t> is a connector on the end of a hose to connect (or </a:t>
            </a:r>
            <a:r>
              <a:rPr lang="en-US" sz="2800" i="1" dirty="0">
                <a:latin typeface="Times New Roman" panose="02020603050405020304" pitchFamily="18" charset="0"/>
                <a:cs typeface="Times New Roman" panose="02020603050405020304" pitchFamily="18" charset="0"/>
              </a:rPr>
              <a:t>couple</a:t>
            </a:r>
            <a:r>
              <a:rPr lang="en-US" sz="2800" dirty="0">
                <a:latin typeface="Times New Roman" panose="02020603050405020304" pitchFamily="18" charset="0"/>
                <a:cs typeface="Times New Roman" panose="02020603050405020304" pitchFamily="18" charset="0"/>
              </a:rPr>
              <a:t>) it with another hose or with a tap or a hose appliance, such as an irrigation sprinkler. It is usually made of steel, brass, </a:t>
            </a:r>
            <a:r>
              <a:rPr lang="en-US" sz="2800" dirty="0" err="1">
                <a:latin typeface="Times New Roman" panose="02020603050405020304" pitchFamily="18" charset="0"/>
                <a:cs typeface="Times New Roman" panose="02020603050405020304" pitchFamily="18" charset="0"/>
              </a:rPr>
              <a:t>stainlesteel</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aluminium</a:t>
            </a:r>
            <a:r>
              <a:rPr lang="en-US" sz="2800" dirty="0">
                <a:latin typeface="Times New Roman" panose="02020603050405020304" pitchFamily="18" charset="0"/>
                <a:cs typeface="Times New Roman" panose="02020603050405020304" pitchFamily="18" charset="0"/>
              </a:rPr>
              <a:t> or plastic</a:t>
            </a:r>
            <a:endParaRPr lang="en-US" sz="2800" dirty="0"/>
          </a:p>
        </p:txBody>
      </p:sp>
      <p:pic>
        <p:nvPicPr>
          <p:cNvPr id="4" name="Picture 2"/>
          <p:cNvPicPr>
            <a:picLocks noChangeAspect="1" noChangeArrowheads="1"/>
          </p:cNvPicPr>
          <p:nvPr/>
        </p:nvPicPr>
        <p:blipFill>
          <a:blip r:embed="rId2"/>
          <a:srcRect/>
          <a:stretch>
            <a:fillRect/>
          </a:stretch>
        </p:blipFill>
        <p:spPr bwMode="auto">
          <a:xfrm>
            <a:off x="1524000" y="4114800"/>
            <a:ext cx="3038475" cy="1762919"/>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5105400" y="3962400"/>
            <a:ext cx="2124075" cy="177165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270</TotalTime>
  <Words>916</Words>
  <Application>Microsoft Office PowerPoint</Application>
  <PresentationFormat>On-screen Show (4:3)</PresentationFormat>
  <Paragraphs>169</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Symbol</vt:lpstr>
      <vt:lpstr>Times New Roman</vt:lpstr>
      <vt:lpstr>Office Theme</vt:lpstr>
      <vt:lpstr>AIR ENGINE USING PNEUMATIC CYLINDER </vt:lpstr>
      <vt:lpstr>INTRODUCTION</vt:lpstr>
      <vt:lpstr>CONSTRUCTION  </vt:lpstr>
      <vt:lpstr>WORKING PRINCIPLE</vt:lpstr>
      <vt:lpstr>MAJOR COMPONENTS     MAJOR COMPONENTS     </vt:lpstr>
      <vt:lpstr>SHAFT</vt:lpstr>
      <vt:lpstr>FLYWHEEL</vt:lpstr>
      <vt:lpstr>DOUBLE ACTING PNEUMATIC CYLINDER</vt:lpstr>
      <vt:lpstr>HOSE AND CONNECTER</vt:lpstr>
      <vt:lpstr>AIR COMPRESSOR</vt:lpstr>
      <vt:lpstr>CRANK SHAFT</vt:lpstr>
      <vt:lpstr>LIMIT SWITCH</vt:lpstr>
      <vt:lpstr>ADVANTAGES</vt:lpstr>
      <vt:lpstr>APPLICATION</vt:lpstr>
      <vt:lpstr>ENERGY CONSUMPTION OF E-VEHICLES  </vt:lpstr>
      <vt:lpstr> MATERIAL USED</vt:lpstr>
      <vt:lpstr>POWER USAGE </vt:lpstr>
      <vt:lpstr>COST ESTIMATION</vt:lpstr>
      <vt:lpstr>BLOCK DIAGRAM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TITTLE</dc:title>
  <dc:creator>Shandhru</dc:creator>
  <cp:lastModifiedBy>RIYAZ KHAN</cp:lastModifiedBy>
  <cp:revision>48</cp:revision>
  <dcterms:created xsi:type="dcterms:W3CDTF">2018-07-11T04:11:26Z</dcterms:created>
  <dcterms:modified xsi:type="dcterms:W3CDTF">2024-01-12T04:15:58Z</dcterms:modified>
</cp:coreProperties>
</file>