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6" r:id="rId6"/>
    <p:sldId id="267" r:id="rId7"/>
    <p:sldId id="268" r:id="rId8"/>
    <p:sldId id="269" r:id="rId9"/>
    <p:sldId id="270" r:id="rId10"/>
    <p:sldId id="271" r:id="rId11"/>
    <p:sldId id="272" r:id="rId12"/>
    <p:sldId id="26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A6254-1CEA-E548-93EC-177079948FD7}" v="6" dt="2021-09-25T00:55:57.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58"/>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n Samara" userId="bdd666d242af7ac3" providerId="LiveId" clId="{C79A6254-1CEA-E548-93EC-177079948FD7}"/>
    <pc:docChg chg="custSel modSld">
      <pc:chgData name="Rawan Samara" userId="bdd666d242af7ac3" providerId="LiveId" clId="{C79A6254-1CEA-E548-93EC-177079948FD7}" dt="2021-09-25T00:57:03.039" v="54" actId="1076"/>
      <pc:docMkLst>
        <pc:docMk/>
      </pc:docMkLst>
      <pc:sldChg chg="addSp delSp modSp mod setBg">
        <pc:chgData name="Rawan Samara" userId="bdd666d242af7ac3" providerId="LiveId" clId="{C79A6254-1CEA-E548-93EC-177079948FD7}" dt="2021-09-25T00:56:24.693" v="27" actId="13900"/>
        <pc:sldMkLst>
          <pc:docMk/>
          <pc:sldMk cId="3196726780" sldId="264"/>
        </pc:sldMkLst>
        <pc:spChg chg="mod">
          <ac:chgData name="Rawan Samara" userId="bdd666d242af7ac3" providerId="LiveId" clId="{C79A6254-1CEA-E548-93EC-177079948FD7}" dt="2021-09-25T00:54:57.471" v="8" actId="26606"/>
          <ac:spMkLst>
            <pc:docMk/>
            <pc:sldMk cId="3196726780" sldId="264"/>
            <ac:spMk id="2" creationId="{10F27AC3-BF17-3244-8501-D75DDB1B2B29}"/>
          </ac:spMkLst>
        </pc:spChg>
        <pc:spChg chg="mod">
          <ac:chgData name="Rawan Samara" userId="bdd666d242af7ac3" providerId="LiveId" clId="{C79A6254-1CEA-E548-93EC-177079948FD7}" dt="2021-09-25T00:56:24.693" v="27" actId="13900"/>
          <ac:spMkLst>
            <pc:docMk/>
            <pc:sldMk cId="3196726780" sldId="264"/>
            <ac:spMk id="3" creationId="{48F486C4-684A-2D4F-A8E7-5357CBFB3B65}"/>
          </ac:spMkLst>
        </pc:spChg>
        <pc:spChg chg="add del mod">
          <ac:chgData name="Rawan Samara" userId="bdd666d242af7ac3" providerId="LiveId" clId="{C79A6254-1CEA-E548-93EC-177079948FD7}" dt="2021-09-25T00:55:10.118" v="13"/>
          <ac:spMkLst>
            <pc:docMk/>
            <pc:sldMk cId="3196726780" sldId="264"/>
            <ac:spMk id="8" creationId="{E2AC0609-2B4D-2B4B-B372-CDA7A861E137}"/>
          </ac:spMkLst>
        </pc:spChg>
        <pc:spChg chg="add del">
          <ac:chgData name="Rawan Samara" userId="bdd666d242af7ac3" providerId="LiveId" clId="{C79A6254-1CEA-E548-93EC-177079948FD7}" dt="2021-09-25T00:54:57.471" v="8" actId="26606"/>
          <ac:spMkLst>
            <pc:docMk/>
            <pc:sldMk cId="3196726780" sldId="264"/>
            <ac:spMk id="12" creationId="{738C413B-57E4-4FAD-AF00-1E89B4273170}"/>
          </ac:spMkLst>
        </pc:spChg>
        <pc:spChg chg="add del">
          <ac:chgData name="Rawan Samara" userId="bdd666d242af7ac3" providerId="LiveId" clId="{C79A6254-1CEA-E548-93EC-177079948FD7}" dt="2021-09-25T00:54:57.471" v="8" actId="26606"/>
          <ac:spMkLst>
            <pc:docMk/>
            <pc:sldMk cId="3196726780" sldId="264"/>
            <ac:spMk id="14" creationId="{96184565-6B22-40B8-AEFC-E5D103C5504C}"/>
          </ac:spMkLst>
        </pc:spChg>
        <pc:spChg chg="add del">
          <ac:chgData name="Rawan Samara" userId="bdd666d242af7ac3" providerId="LiveId" clId="{C79A6254-1CEA-E548-93EC-177079948FD7}" dt="2021-09-25T00:54:57.471" v="8" actId="26606"/>
          <ac:spMkLst>
            <pc:docMk/>
            <pc:sldMk cId="3196726780" sldId="264"/>
            <ac:spMk id="16" creationId="{A9B5337D-1BB2-4459-9BD6-59184E3832CF}"/>
          </ac:spMkLst>
        </pc:spChg>
        <pc:picChg chg="add mod">
          <ac:chgData name="Rawan Samara" userId="bdd666d242af7ac3" providerId="LiveId" clId="{C79A6254-1CEA-E548-93EC-177079948FD7}" dt="2021-09-25T00:55:03.018" v="9" actId="14100"/>
          <ac:picMkLst>
            <pc:docMk/>
            <pc:sldMk cId="3196726780" sldId="264"/>
            <ac:picMk id="5" creationId="{9AD4C036-6253-D942-9D43-E4FE9867B92E}"/>
          </ac:picMkLst>
        </pc:picChg>
        <pc:picChg chg="add mod">
          <ac:chgData name="Rawan Samara" userId="bdd666d242af7ac3" providerId="LiveId" clId="{C79A6254-1CEA-E548-93EC-177079948FD7}" dt="2021-09-25T00:55:08.489" v="11" actId="1076"/>
          <ac:picMkLst>
            <pc:docMk/>
            <pc:sldMk cId="3196726780" sldId="264"/>
            <ac:picMk id="7" creationId="{FBFE9E60-5645-634F-979C-DDE865802AF7}"/>
          </ac:picMkLst>
        </pc:picChg>
      </pc:sldChg>
      <pc:sldChg chg="delSp modSp mod">
        <pc:chgData name="Rawan Samara" userId="bdd666d242af7ac3" providerId="LiveId" clId="{C79A6254-1CEA-E548-93EC-177079948FD7}" dt="2021-09-25T00:57:03.039" v="54" actId="1076"/>
        <pc:sldMkLst>
          <pc:docMk/>
          <pc:sldMk cId="3671636695" sldId="265"/>
        </pc:sldMkLst>
        <pc:spChg chg="mod">
          <ac:chgData name="Rawan Samara" userId="bdd666d242af7ac3" providerId="LiveId" clId="{C79A6254-1CEA-E548-93EC-177079948FD7}" dt="2021-09-25T00:57:03.039" v="54" actId="1076"/>
          <ac:spMkLst>
            <pc:docMk/>
            <pc:sldMk cId="3671636695" sldId="265"/>
            <ac:spMk id="2" creationId="{07E27CD8-381D-0B4C-A5BF-D8DAF5276A7B}"/>
          </ac:spMkLst>
        </pc:spChg>
        <pc:spChg chg="del mod">
          <ac:chgData name="Rawan Samara" userId="bdd666d242af7ac3" providerId="LiveId" clId="{C79A6254-1CEA-E548-93EC-177079948FD7}" dt="2021-09-25T00:56:35.673" v="29" actId="21"/>
          <ac:spMkLst>
            <pc:docMk/>
            <pc:sldMk cId="3671636695" sldId="265"/>
            <ac:spMk id="3" creationId="{E0686C68-0618-FF48-9D0E-52AFD06FD13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lab.com/kalilinux/packages/nik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rustedsec.com/social-engineer-toolkit-se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map.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pscan.org/" TargetMode="External"/><Relationship Id="rId2" Type="http://schemas.openxmlformats.org/officeDocument/2006/relationships/hyperlink" Target="https://itsfoss.com/open-source-c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rapid7/metasploit-frame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paterva.com/web7/buy/maltego-clients.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5496-4FB3-314B-8FA8-D94FB1E88538}"/>
              </a:ext>
            </a:extLst>
          </p:cNvPr>
          <p:cNvSpPr>
            <a:spLocks noGrp="1"/>
          </p:cNvSpPr>
          <p:nvPr>
            <p:ph type="ctrTitle"/>
          </p:nvPr>
        </p:nvSpPr>
        <p:spPr>
          <a:xfrm>
            <a:off x="853531" y="1964267"/>
            <a:ext cx="10306594" cy="2176659"/>
          </a:xfrm>
        </p:spPr>
        <p:txBody>
          <a:bodyPr>
            <a:normAutofit fontScale="90000"/>
          </a:bodyPr>
          <a:lstStyle/>
          <a:p>
            <a:pPr algn="ctr"/>
            <a:r>
              <a:rPr lang="en-GB" dirty="0"/>
              <a:t>Penetration testing and hacking tools for Kali Linux</a:t>
            </a:r>
            <a:br>
              <a:rPr lang="en-GB" dirty="0"/>
            </a:br>
            <a:r>
              <a:rPr lang="en-GB" dirty="0"/>
              <a:t>Information and Network Security</a:t>
            </a:r>
            <a:br>
              <a:rPr lang="en-GB" dirty="0"/>
            </a:br>
            <a:endParaRPr lang="en-PS" dirty="0"/>
          </a:p>
        </p:txBody>
      </p:sp>
      <p:sp>
        <p:nvSpPr>
          <p:cNvPr id="3" name="Subtitle 2">
            <a:extLst>
              <a:ext uri="{FF2B5EF4-FFF2-40B4-BE49-F238E27FC236}">
                <a16:creationId xmlns:a16="http://schemas.microsoft.com/office/drawing/2014/main" id="{537C32A5-C906-2941-8F05-56962A5D825C}"/>
              </a:ext>
            </a:extLst>
          </p:cNvPr>
          <p:cNvSpPr>
            <a:spLocks noGrp="1"/>
          </p:cNvSpPr>
          <p:nvPr>
            <p:ph type="subTitle" idx="1"/>
          </p:nvPr>
        </p:nvSpPr>
        <p:spPr>
          <a:xfrm>
            <a:off x="2747553" y="3858381"/>
            <a:ext cx="7197726" cy="1223070"/>
          </a:xfrm>
        </p:spPr>
        <p:txBody>
          <a:bodyPr>
            <a:noAutofit/>
          </a:bodyPr>
          <a:lstStyle/>
          <a:p>
            <a:pPr algn="ctr"/>
            <a:endParaRPr lang="en-PS" sz="3200" dirty="0">
              <a:latin typeface="+mj-lt"/>
            </a:endParaRPr>
          </a:p>
        </p:txBody>
      </p:sp>
    </p:spTree>
    <p:extLst>
      <p:ext uri="{BB962C8B-B14F-4D97-AF65-F5344CB8AC3E}">
        <p14:creationId xmlns:p14="http://schemas.microsoft.com/office/powerpoint/2010/main" val="3056084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BeEF</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23163" y="1242908"/>
            <a:ext cx="11581901" cy="1866052"/>
          </a:xfrm>
        </p:spPr>
        <p:txBody>
          <a:bodyPr>
            <a:noAutofit/>
          </a:bodyPr>
          <a:lstStyle/>
          <a:p>
            <a:pPr marL="0" indent="0">
              <a:buNone/>
            </a:pPr>
            <a:r>
              <a:rPr lang="en-GB" sz="2800" dirty="0"/>
              <a:t>BeEF (Browser Exploitation Framework) is yet another impressive tool. It has been tailored for penetration testers to assess the security of a web browser.</a:t>
            </a:r>
            <a:br>
              <a:rPr lang="en-GB" sz="2000" dirty="0"/>
            </a:br>
            <a:br>
              <a:rPr lang="en-GB" sz="2400" dirty="0"/>
            </a:br>
            <a:endParaRPr lang="en-P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120" y="2394375"/>
            <a:ext cx="9926230" cy="4206240"/>
          </a:xfrm>
          <a:prstGeom prst="rect">
            <a:avLst/>
          </a:prstGeom>
        </p:spPr>
      </p:pic>
    </p:spTree>
    <p:extLst>
      <p:ext uri="{BB962C8B-B14F-4D97-AF65-F5344CB8AC3E}">
        <p14:creationId xmlns:p14="http://schemas.microsoft.com/office/powerpoint/2010/main" val="193581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Nikto</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949962"/>
            <a:ext cx="11581901" cy="1866052"/>
          </a:xfrm>
        </p:spPr>
        <p:txBody>
          <a:bodyPr>
            <a:noAutofit/>
          </a:bodyPr>
          <a:lstStyle/>
          <a:p>
            <a:pPr marL="0" indent="0">
              <a:buNone/>
            </a:pPr>
            <a:r>
              <a:rPr lang="en-GB" sz="2800" u="sng" dirty="0">
                <a:hlinkClick r:id="rId2"/>
              </a:rPr>
              <a:t>Nikto</a:t>
            </a:r>
            <a:r>
              <a:rPr lang="en-GB" sz="2800" dirty="0"/>
              <a:t> is a powerful web server scanner – that makes it one of the best Kali Linux tools available. It checks in against potentially dangerous files/programs, outdated versions of server, and many more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09" y="2651760"/>
            <a:ext cx="8085908" cy="4206240"/>
          </a:xfrm>
          <a:prstGeom prst="rect">
            <a:avLst/>
          </a:prstGeom>
        </p:spPr>
      </p:pic>
    </p:spTree>
    <p:extLst>
      <p:ext uri="{BB962C8B-B14F-4D97-AF65-F5344CB8AC3E}">
        <p14:creationId xmlns:p14="http://schemas.microsoft.com/office/powerpoint/2010/main" val="21540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EDD6-55B8-914C-A2EC-BD5F2EB690AF}"/>
              </a:ext>
            </a:extLst>
          </p:cNvPr>
          <p:cNvSpPr>
            <a:spLocks noGrp="1"/>
          </p:cNvSpPr>
          <p:nvPr>
            <p:ph type="title"/>
          </p:nvPr>
        </p:nvSpPr>
        <p:spPr>
          <a:xfrm>
            <a:off x="685802" y="592182"/>
            <a:ext cx="5257798" cy="1456267"/>
          </a:xfrm>
        </p:spPr>
        <p:txBody>
          <a:bodyPr>
            <a:normAutofit fontScale="90000"/>
          </a:bodyPr>
          <a:lstStyle/>
          <a:p>
            <a:r>
              <a:rPr lang="en-GB" b="1" dirty="0"/>
              <a:t>Social Engineering Toolkit (SET)</a:t>
            </a:r>
            <a:br>
              <a:rPr lang="en-GB" b="1" dirty="0"/>
            </a:br>
            <a:endParaRPr lang="en-GB" b="1" i="1" dirty="0"/>
          </a:p>
        </p:txBody>
      </p:sp>
      <p:sp>
        <p:nvSpPr>
          <p:cNvPr id="3" name="Content Placeholder 2">
            <a:extLst>
              <a:ext uri="{FF2B5EF4-FFF2-40B4-BE49-F238E27FC236}">
                <a16:creationId xmlns:a16="http://schemas.microsoft.com/office/drawing/2014/main" id="{93398AE2-E905-BD48-847F-1770B34AB4AE}"/>
              </a:ext>
            </a:extLst>
          </p:cNvPr>
          <p:cNvSpPr>
            <a:spLocks noGrp="1"/>
          </p:cNvSpPr>
          <p:nvPr>
            <p:ph idx="1"/>
          </p:nvPr>
        </p:nvSpPr>
        <p:spPr>
          <a:xfrm>
            <a:off x="685802" y="1763243"/>
            <a:ext cx="5427615" cy="4152053"/>
          </a:xfrm>
        </p:spPr>
        <p:txBody>
          <a:bodyPr>
            <a:normAutofit/>
          </a:bodyPr>
          <a:lstStyle/>
          <a:p>
            <a:pPr marL="0" indent="0" algn="just">
              <a:buNone/>
            </a:pPr>
            <a:r>
              <a:rPr lang="en-GB" sz="3200" dirty="0"/>
              <a:t>If you are into pretty serious penetration testing stuff, this should be one of the best tools you should check out. Social engineering is a big deal and with </a:t>
            </a:r>
            <a:r>
              <a:rPr lang="en-GB" sz="3200" u="sng" dirty="0">
                <a:hlinkClick r:id="rId3"/>
              </a:rPr>
              <a:t>SET</a:t>
            </a:r>
            <a:r>
              <a:rPr lang="en-GB" sz="3200" dirty="0"/>
              <a:t> tool, you can help protect against such attacks.</a:t>
            </a:r>
            <a:endParaRPr lang="en-PS" sz="3200" dirty="0"/>
          </a:p>
        </p:txBody>
      </p:sp>
      <p:pic>
        <p:nvPicPr>
          <p:cNvPr id="6" name="Picture 5">
            <a:extLst>
              <a:ext uri="{FF2B5EF4-FFF2-40B4-BE49-F238E27FC236}">
                <a16:creationId xmlns:a16="http://schemas.microsoft.com/office/drawing/2014/main" id="{32E8A52E-C0A3-DA4A-87E9-BCC1D8854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492" y="1337733"/>
            <a:ext cx="5394960" cy="500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4279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7CD8-381D-0B4C-A5BF-D8DAF5276A7B}"/>
              </a:ext>
            </a:extLst>
          </p:cNvPr>
          <p:cNvSpPr>
            <a:spLocks noGrp="1"/>
          </p:cNvSpPr>
          <p:nvPr>
            <p:ph type="title"/>
          </p:nvPr>
        </p:nvSpPr>
        <p:spPr>
          <a:xfrm>
            <a:off x="1030287" y="2700866"/>
            <a:ext cx="10131425" cy="1456267"/>
          </a:xfrm>
        </p:spPr>
        <p:txBody>
          <a:bodyPr>
            <a:noAutofit/>
          </a:bodyPr>
          <a:lstStyle/>
          <a:p>
            <a:pPr algn="ctr"/>
            <a:r>
              <a:rPr lang="en-PS" sz="13800" dirty="0"/>
              <a:t>THE END </a:t>
            </a:r>
            <a:r>
              <a:rPr lang="en-PS" sz="13800" dirty="0">
                <a:sym typeface="Wingdings" pitchFamily="2" charset="2"/>
              </a:rPr>
              <a:t></a:t>
            </a:r>
            <a:endParaRPr lang="en-PS" sz="13800" dirty="0"/>
          </a:p>
        </p:txBody>
      </p:sp>
    </p:spTree>
    <p:extLst>
      <p:ext uri="{BB962C8B-B14F-4D97-AF65-F5344CB8AC3E}">
        <p14:creationId xmlns:p14="http://schemas.microsoft.com/office/powerpoint/2010/main" val="367163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typing on a keyboard&#10;&#10;Description automatically generated">
            <a:extLst>
              <a:ext uri="{FF2B5EF4-FFF2-40B4-BE49-F238E27FC236}">
                <a16:creationId xmlns:a16="http://schemas.microsoft.com/office/drawing/2014/main" id="{9E44C0EE-8A08-B94B-B5CF-5B70519C7E93}"/>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7633D348-2BAA-2C47-AD6E-5C6D5F5A0AD8}"/>
              </a:ext>
            </a:extLst>
          </p:cNvPr>
          <p:cNvSpPr>
            <a:spLocks noGrp="1"/>
          </p:cNvSpPr>
          <p:nvPr>
            <p:ph type="title"/>
          </p:nvPr>
        </p:nvSpPr>
        <p:spPr>
          <a:xfrm>
            <a:off x="685801" y="609600"/>
            <a:ext cx="10131425" cy="1456267"/>
          </a:xfrm>
        </p:spPr>
        <p:txBody>
          <a:bodyPr>
            <a:normAutofit/>
          </a:bodyPr>
          <a:lstStyle/>
          <a:p>
            <a:r>
              <a:rPr lang="en-US" b="1" dirty="0"/>
              <a:t>Content</a:t>
            </a:r>
            <a:endParaRPr lang="en-PS" dirty="0"/>
          </a:p>
        </p:txBody>
      </p:sp>
      <p:sp>
        <p:nvSpPr>
          <p:cNvPr id="3" name="Content Placeholder 2">
            <a:extLst>
              <a:ext uri="{FF2B5EF4-FFF2-40B4-BE49-F238E27FC236}">
                <a16:creationId xmlns:a16="http://schemas.microsoft.com/office/drawing/2014/main" id="{F694CFD8-88FF-164D-88B2-75AFBE3A04BF}"/>
              </a:ext>
            </a:extLst>
          </p:cNvPr>
          <p:cNvSpPr>
            <a:spLocks noGrp="1"/>
          </p:cNvSpPr>
          <p:nvPr>
            <p:ph idx="1"/>
          </p:nvPr>
        </p:nvSpPr>
        <p:spPr>
          <a:xfrm>
            <a:off x="685800" y="1959429"/>
            <a:ext cx="11136085" cy="4676502"/>
          </a:xfrm>
        </p:spPr>
        <p:txBody>
          <a:bodyPr>
            <a:noAutofit/>
          </a:bodyPr>
          <a:lstStyle/>
          <a:p>
            <a:pPr marL="0" indent="0">
              <a:buNone/>
            </a:pPr>
            <a:endParaRPr lang="en-GB" sz="1400" b="1" i="1" dirty="0">
              <a:latin typeface="+mj-lt"/>
            </a:endParaRPr>
          </a:p>
          <a:p>
            <a:r>
              <a:rPr lang="en-PS" sz="1400" b="1" dirty="0"/>
              <a:t>I</a:t>
            </a:r>
            <a:r>
              <a:rPr lang="en-US" sz="1400" b="1" dirty="0"/>
              <a:t>n</a:t>
            </a:r>
            <a:r>
              <a:rPr lang="en-PS" sz="1400" b="1" dirty="0">
                <a:latin typeface="+mj-lt"/>
              </a:rPr>
              <a:t>troduction</a:t>
            </a:r>
            <a:endParaRPr lang="en-US" sz="1400" b="1" dirty="0">
              <a:latin typeface="+mj-lt"/>
            </a:endParaRPr>
          </a:p>
          <a:p>
            <a:r>
              <a:rPr lang="en-GB" sz="1400" b="1" i="1" dirty="0"/>
              <a:t>Nmap</a:t>
            </a:r>
            <a:endParaRPr lang="en-GB" sz="1400" b="1" i="1" dirty="0">
              <a:latin typeface="+mj-lt"/>
            </a:endParaRPr>
          </a:p>
          <a:p>
            <a:r>
              <a:rPr lang="en-GB" sz="1400" b="1" dirty="0">
                <a:latin typeface="+mj-lt"/>
              </a:rPr>
              <a:t>WPScan</a:t>
            </a:r>
          </a:p>
          <a:p>
            <a:r>
              <a:rPr lang="en-GB" sz="1400" b="1" dirty="0">
                <a:latin typeface="+mj-lt"/>
              </a:rPr>
              <a:t>Metasploit</a:t>
            </a:r>
          </a:p>
          <a:p>
            <a:r>
              <a:rPr lang="en-GB" sz="1400" b="1" dirty="0">
                <a:latin typeface="+mj-lt"/>
              </a:rPr>
              <a:t>Traceroute</a:t>
            </a:r>
          </a:p>
          <a:p>
            <a:r>
              <a:rPr lang="en-GB" sz="1400" b="1" dirty="0">
                <a:latin typeface="+mj-lt"/>
              </a:rPr>
              <a:t>Wireshark</a:t>
            </a:r>
          </a:p>
          <a:p>
            <a:r>
              <a:rPr lang="en-GB" sz="1400" b="1" dirty="0">
                <a:latin typeface="+mj-lt"/>
              </a:rPr>
              <a:t>Burp Suite</a:t>
            </a:r>
          </a:p>
          <a:p>
            <a:r>
              <a:rPr lang="en-GB" sz="1400" b="1" dirty="0">
                <a:latin typeface="+mj-lt"/>
              </a:rPr>
              <a:t>Maltego</a:t>
            </a:r>
          </a:p>
          <a:p>
            <a:r>
              <a:rPr lang="en-GB" sz="1400" b="1" dirty="0">
                <a:latin typeface="+mj-lt"/>
              </a:rPr>
              <a:t>Nessus</a:t>
            </a:r>
          </a:p>
          <a:p>
            <a:r>
              <a:rPr lang="en-GB" sz="1400" b="1" dirty="0">
                <a:latin typeface="+mj-lt"/>
              </a:rPr>
              <a:t>BeEF</a:t>
            </a:r>
          </a:p>
          <a:p>
            <a:r>
              <a:rPr lang="en-GB" sz="1400" b="1" dirty="0">
                <a:latin typeface="+mj-lt"/>
              </a:rPr>
              <a:t>Nikto</a:t>
            </a:r>
          </a:p>
          <a:p>
            <a:r>
              <a:rPr lang="en-GB" sz="1400" b="1" dirty="0">
                <a:latin typeface="+mj-lt"/>
              </a:rPr>
              <a:t>Social Engineering Toolkit (SET)</a:t>
            </a:r>
            <a:br>
              <a:rPr lang="en-GB" sz="1400" b="1" dirty="0">
                <a:latin typeface="+mj-lt"/>
              </a:rPr>
            </a:br>
            <a:endParaRPr lang="en-GB" sz="1400" b="1" i="1" dirty="0">
              <a:latin typeface="+mj-lt"/>
            </a:endParaRPr>
          </a:p>
        </p:txBody>
      </p:sp>
    </p:spTree>
    <p:extLst>
      <p:ext uri="{BB962C8B-B14F-4D97-AF65-F5344CB8AC3E}">
        <p14:creationId xmlns:p14="http://schemas.microsoft.com/office/powerpoint/2010/main" val="414340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3D30-2D7E-CB41-BC12-7E5AF4066A5C}"/>
              </a:ext>
            </a:extLst>
          </p:cNvPr>
          <p:cNvSpPr>
            <a:spLocks noGrp="1"/>
          </p:cNvSpPr>
          <p:nvPr>
            <p:ph type="title"/>
          </p:nvPr>
        </p:nvSpPr>
        <p:spPr>
          <a:xfrm>
            <a:off x="594361" y="609600"/>
            <a:ext cx="5219699" cy="1456267"/>
          </a:xfrm>
        </p:spPr>
        <p:txBody>
          <a:bodyPr>
            <a:normAutofit/>
          </a:bodyPr>
          <a:lstStyle/>
          <a:p>
            <a:r>
              <a:rPr lang="en-PS" dirty="0"/>
              <a:t>I</a:t>
            </a:r>
            <a:r>
              <a:rPr lang="en-US" dirty="0"/>
              <a:t>n</a:t>
            </a:r>
            <a:r>
              <a:rPr lang="en-PS" dirty="0"/>
              <a:t>troduction:</a:t>
            </a:r>
          </a:p>
        </p:txBody>
      </p:sp>
      <p:sp>
        <p:nvSpPr>
          <p:cNvPr id="3" name="Content Placeholder 2">
            <a:extLst>
              <a:ext uri="{FF2B5EF4-FFF2-40B4-BE49-F238E27FC236}">
                <a16:creationId xmlns:a16="http://schemas.microsoft.com/office/drawing/2014/main" id="{6F0368E5-3FBA-3647-AFDF-E95C1832BA2F}"/>
              </a:ext>
            </a:extLst>
          </p:cNvPr>
          <p:cNvSpPr>
            <a:spLocks noGrp="1"/>
          </p:cNvSpPr>
          <p:nvPr>
            <p:ph idx="1"/>
          </p:nvPr>
        </p:nvSpPr>
        <p:spPr>
          <a:xfrm>
            <a:off x="594361" y="1815736"/>
            <a:ext cx="11292839" cy="4676503"/>
          </a:xfrm>
        </p:spPr>
        <p:txBody>
          <a:bodyPr>
            <a:noAutofit/>
          </a:bodyPr>
          <a:lstStyle/>
          <a:p>
            <a:pPr marL="0" indent="0" algn="just">
              <a:buNone/>
            </a:pPr>
            <a:r>
              <a:rPr lang="en-GB" sz="2400" b="1" dirty="0"/>
              <a:t>Best Kali Linux Tools for Hacking and Penetration Testing</a:t>
            </a:r>
          </a:p>
          <a:p>
            <a:pPr marL="0" indent="0" algn="just">
              <a:buNone/>
            </a:pPr>
            <a:r>
              <a:rPr lang="en-GB" sz="2400" b="1" dirty="0"/>
              <a:t>Here’s our list of best Kali Linux tools that will allow you to assess the security of web-servers and help in performing hacking and pen-testing.</a:t>
            </a:r>
          </a:p>
          <a:p>
            <a:pPr marL="0" indent="0" algn="just">
              <a:buNone/>
            </a:pPr>
            <a:r>
              <a:rPr lang="en-GB" sz="2400" b="1" dirty="0"/>
              <a:t>If you read the Kali Linux review, you know why it is considered one of the best Linux distributions for hacking and pen-testing and rightly so. It comes baked in with a lot of tools to make it easier for you to test, hack, and for anything else related to digital forensics.</a:t>
            </a:r>
          </a:p>
          <a:p>
            <a:pPr marL="0" indent="0" algn="just">
              <a:buNone/>
            </a:pPr>
            <a:r>
              <a:rPr lang="en-GB" sz="2400" b="1" dirty="0"/>
              <a:t>It is one of the most recommended Linux distro for ethical hackers. Even if you are not a hacker but a webmaster – you can still utilize some of the tools to easily run a scan of your web server or web page.</a:t>
            </a:r>
          </a:p>
          <a:p>
            <a:pPr marL="0" indent="0" algn="just">
              <a:buNone/>
            </a:pPr>
            <a:r>
              <a:rPr lang="en-GB" sz="2400" b="1" dirty="0"/>
              <a:t>Note that not all tools mentioned here are open source.</a:t>
            </a:r>
            <a:endParaRPr lang="en-PS" sz="2400" b="1" dirty="0"/>
          </a:p>
        </p:txBody>
      </p:sp>
    </p:spTree>
    <p:extLst>
      <p:ext uri="{BB962C8B-B14F-4D97-AF65-F5344CB8AC3E}">
        <p14:creationId xmlns:p14="http://schemas.microsoft.com/office/powerpoint/2010/main" val="355877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i="1" dirty="0"/>
              <a:t>Nmap</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1046964"/>
            <a:ext cx="11397342" cy="1543834"/>
          </a:xfrm>
        </p:spPr>
        <p:txBody>
          <a:bodyPr>
            <a:normAutofit/>
          </a:bodyPr>
          <a:lstStyle/>
          <a:p>
            <a:pPr marL="0" indent="0">
              <a:buNone/>
            </a:pPr>
            <a:r>
              <a:rPr lang="en-GB" sz="2400" u="sng" dirty="0">
                <a:hlinkClick r:id="rId2"/>
              </a:rPr>
              <a:t>Nmap</a:t>
            </a:r>
            <a:r>
              <a:rPr lang="en-GB" sz="2400" dirty="0"/>
              <a:t> or “Network Mapper” is one of the most popular tools on Kali Linux for information gathering. In other words, to get insights about the host, its IP address, OS detection, and similar network security details </a:t>
            </a:r>
            <a:endParaRPr lang="en-P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349" y="2503231"/>
            <a:ext cx="8712924" cy="4324286"/>
          </a:xfrm>
          <a:prstGeom prst="rect">
            <a:avLst/>
          </a:prstGeom>
        </p:spPr>
      </p:pic>
    </p:spTree>
    <p:extLst>
      <p:ext uri="{BB962C8B-B14F-4D97-AF65-F5344CB8AC3E}">
        <p14:creationId xmlns:p14="http://schemas.microsoft.com/office/powerpoint/2010/main" val="83025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544285"/>
            <a:ext cx="10131425" cy="1456267"/>
          </a:xfrm>
        </p:spPr>
        <p:txBody>
          <a:bodyPr/>
          <a:lstStyle/>
          <a:p>
            <a:r>
              <a:rPr lang="en-GB" b="1" dirty="0"/>
              <a:t>WPScan</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9" y="1713168"/>
            <a:ext cx="11397342" cy="3890797"/>
          </a:xfrm>
        </p:spPr>
        <p:txBody>
          <a:bodyPr>
            <a:noAutofit/>
          </a:bodyPr>
          <a:lstStyle/>
          <a:p>
            <a:pPr marL="0" indent="0">
              <a:buNone/>
            </a:pPr>
            <a:r>
              <a:rPr lang="en-GB" sz="2800" dirty="0"/>
              <a:t>WordPress is one of the </a:t>
            </a:r>
            <a:r>
              <a:rPr lang="en-GB" sz="2800" u="sng" dirty="0">
                <a:hlinkClick r:id="rId2"/>
              </a:rPr>
              <a:t>best open source CMS</a:t>
            </a:r>
            <a:r>
              <a:rPr lang="en-GB" sz="2800" dirty="0"/>
              <a:t> and this would be the best free WordPress security auditing tool. It’s free but not open source.</a:t>
            </a:r>
          </a:p>
          <a:p>
            <a:pPr marL="0" indent="0">
              <a:buNone/>
            </a:pPr>
            <a:r>
              <a:rPr lang="en-GB" sz="2800" dirty="0"/>
              <a:t>If you want to know whether a WordPress blog is vulnerable in some way, </a:t>
            </a:r>
            <a:r>
              <a:rPr lang="en-GB" sz="2800" u="sng" dirty="0">
                <a:hlinkClick r:id="rId3"/>
              </a:rPr>
              <a:t>WPScan</a:t>
            </a:r>
            <a:r>
              <a:rPr lang="en-GB" sz="2800" dirty="0"/>
              <a:t> is your friend.</a:t>
            </a:r>
          </a:p>
          <a:p>
            <a:pPr marL="0" indent="0">
              <a:buNone/>
            </a:pPr>
            <a:r>
              <a:rPr lang="en-GB" sz="2800" dirty="0"/>
              <a:t>In addition, it also gives you details of the plugins active. Of course, a well-secured blog may not give you a lot of details, but it is still the best tool for WordPress security scans to find potential vulnerabilities.</a:t>
            </a:r>
          </a:p>
        </p:txBody>
      </p:sp>
    </p:spTree>
    <p:extLst>
      <p:ext uri="{BB962C8B-B14F-4D97-AF65-F5344CB8AC3E}">
        <p14:creationId xmlns:p14="http://schemas.microsoft.com/office/powerpoint/2010/main" val="82279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404692"/>
            <a:ext cx="10131425" cy="1255969"/>
          </a:xfrm>
        </p:spPr>
        <p:txBody>
          <a:bodyPr/>
          <a:lstStyle/>
          <a:p>
            <a:r>
              <a:rPr lang="en-GB" b="1" dirty="0"/>
              <a:t>WPScan</a:t>
            </a:r>
            <a:endParaRPr lang="en-P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967" y="1660660"/>
            <a:ext cx="9709558" cy="4975271"/>
          </a:xfrm>
        </p:spPr>
      </p:pic>
    </p:spTree>
    <p:extLst>
      <p:ext uri="{BB962C8B-B14F-4D97-AF65-F5344CB8AC3E}">
        <p14:creationId xmlns:p14="http://schemas.microsoft.com/office/powerpoint/2010/main" val="311272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dirty="0"/>
              <a:t>Metasploit</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046964"/>
            <a:ext cx="11581901" cy="1543834"/>
          </a:xfrm>
        </p:spPr>
        <p:txBody>
          <a:bodyPr>
            <a:noAutofit/>
          </a:bodyPr>
          <a:lstStyle/>
          <a:p>
            <a:pPr marL="0" indent="0">
              <a:buNone/>
            </a:pPr>
            <a:r>
              <a:rPr lang="en-GB" sz="2400" dirty="0" err="1">
                <a:hlinkClick r:id="rId2"/>
              </a:rPr>
              <a:t>Metsploit</a:t>
            </a:r>
            <a:r>
              <a:rPr lang="en-GB" sz="2400" dirty="0">
                <a:hlinkClick r:id="rId2"/>
              </a:rPr>
              <a:t> Framework</a:t>
            </a:r>
            <a:r>
              <a:rPr lang="en-GB" sz="2400" dirty="0"/>
              <a:t> is the most used penetration testing framework. It offers two editions – one (open source) and the second is the pro version to it. With this tool, you can verify vulnerabilities, test known exploits, and perform a complete security assessment.</a:t>
            </a:r>
            <a:endParaRPr lang="en-P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046" y="2385665"/>
            <a:ext cx="9069478" cy="4354769"/>
          </a:xfrm>
          <a:prstGeom prst="rect">
            <a:avLst/>
          </a:prstGeom>
        </p:spPr>
      </p:pic>
    </p:spTree>
    <p:extLst>
      <p:ext uri="{BB962C8B-B14F-4D97-AF65-F5344CB8AC3E}">
        <p14:creationId xmlns:p14="http://schemas.microsoft.com/office/powerpoint/2010/main" val="351330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1771"/>
            <a:ext cx="10131425" cy="1456267"/>
          </a:xfrm>
        </p:spPr>
        <p:txBody>
          <a:bodyPr/>
          <a:lstStyle/>
          <a:p>
            <a:r>
              <a:rPr lang="en-GB" b="1" dirty="0"/>
              <a:t>Maltego</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035837"/>
            <a:ext cx="11581901" cy="1323701"/>
          </a:xfrm>
        </p:spPr>
        <p:txBody>
          <a:bodyPr>
            <a:noAutofit/>
          </a:bodyPr>
          <a:lstStyle/>
          <a:p>
            <a:pPr marL="0" indent="0">
              <a:buNone/>
            </a:pPr>
            <a:r>
              <a:rPr lang="en-GB" sz="2400" dirty="0">
                <a:hlinkClick r:id="rId2"/>
              </a:rPr>
              <a:t>Maltego</a:t>
            </a:r>
            <a:r>
              <a:rPr lang="en-GB" sz="2400" dirty="0"/>
              <a:t> is an impressive data mining tool to </a:t>
            </a:r>
            <a:r>
              <a:rPr lang="en-GB" sz="2400" dirty="0" err="1"/>
              <a:t>analyze</a:t>
            </a:r>
            <a:r>
              <a:rPr lang="en-GB" sz="2400" dirty="0"/>
              <a:t> information online and connect the dots (if any). As per the information, it creates a directed graph to help </a:t>
            </a:r>
            <a:r>
              <a:rPr lang="en-GB" sz="2400" dirty="0" err="1"/>
              <a:t>analyze</a:t>
            </a:r>
            <a:r>
              <a:rPr lang="en-GB" sz="2400" dirty="0"/>
              <a:t> the link between those pieces of data.</a:t>
            </a:r>
            <a:endParaRPr lang="en-P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434" y="2385665"/>
            <a:ext cx="8644702" cy="4354769"/>
          </a:xfrm>
          <a:prstGeom prst="rect">
            <a:avLst/>
          </a:prstGeom>
        </p:spPr>
      </p:pic>
    </p:spTree>
    <p:extLst>
      <p:ext uri="{BB962C8B-B14F-4D97-AF65-F5344CB8AC3E}">
        <p14:creationId xmlns:p14="http://schemas.microsoft.com/office/powerpoint/2010/main" val="51929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53CD-6129-E040-B527-AA40C26FC271}"/>
              </a:ext>
            </a:extLst>
          </p:cNvPr>
          <p:cNvSpPr>
            <a:spLocks noGrp="1"/>
          </p:cNvSpPr>
          <p:nvPr>
            <p:ph type="title"/>
          </p:nvPr>
        </p:nvSpPr>
        <p:spPr>
          <a:xfrm>
            <a:off x="610099" y="220133"/>
            <a:ext cx="10131425" cy="1151467"/>
          </a:xfrm>
        </p:spPr>
        <p:txBody>
          <a:bodyPr/>
          <a:lstStyle/>
          <a:p>
            <a:r>
              <a:rPr lang="en-GB" b="1" dirty="0"/>
              <a:t>Nessus</a:t>
            </a:r>
            <a:endParaRPr lang="en-PS" dirty="0"/>
          </a:p>
        </p:txBody>
      </p:sp>
      <p:sp>
        <p:nvSpPr>
          <p:cNvPr id="3" name="Content Placeholder 2">
            <a:extLst>
              <a:ext uri="{FF2B5EF4-FFF2-40B4-BE49-F238E27FC236}">
                <a16:creationId xmlns:a16="http://schemas.microsoft.com/office/drawing/2014/main" id="{3A720E16-E073-DA48-AC43-CB4EFC64DC38}"/>
              </a:ext>
            </a:extLst>
          </p:cNvPr>
          <p:cNvSpPr>
            <a:spLocks noGrp="1"/>
          </p:cNvSpPr>
          <p:nvPr>
            <p:ph idx="1"/>
          </p:nvPr>
        </p:nvSpPr>
        <p:spPr>
          <a:xfrm>
            <a:off x="610098" y="1412725"/>
            <a:ext cx="11581901" cy="1632371"/>
          </a:xfrm>
        </p:spPr>
        <p:txBody>
          <a:bodyPr>
            <a:noAutofit/>
          </a:bodyPr>
          <a:lstStyle/>
          <a:p>
            <a:pPr marL="0" indent="0">
              <a:buNone/>
            </a:pPr>
            <a:r>
              <a:rPr lang="en-GB" sz="2000" b="1" dirty="0"/>
              <a:t>If you have a computer connected to a network, Nessus can help find vulnerabilities that a potential attacker may take advantage of. Of course, if you are an administrator for multiple computers connected to a network, you can make use of it and secure those computers.</a:t>
            </a:r>
          </a:p>
          <a:p>
            <a:pPr marL="0" indent="0">
              <a:buNone/>
            </a:pPr>
            <a:br>
              <a:rPr lang="en-GB" sz="2400" dirty="0"/>
            </a:br>
            <a:endParaRPr lang="en-P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7" y="2534194"/>
            <a:ext cx="9953896" cy="4206240"/>
          </a:xfrm>
          <a:prstGeom prst="rect">
            <a:avLst/>
          </a:prstGeom>
        </p:spPr>
      </p:pic>
    </p:spTree>
    <p:extLst>
      <p:ext uri="{BB962C8B-B14F-4D97-AF65-F5344CB8AC3E}">
        <p14:creationId xmlns:p14="http://schemas.microsoft.com/office/powerpoint/2010/main" val="3047174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79</TotalTime>
  <Words>595</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Penetration testing and hacking tools for Kali Linux Information and Network Security </vt:lpstr>
      <vt:lpstr>Content</vt:lpstr>
      <vt:lpstr>Introduction:</vt:lpstr>
      <vt:lpstr>Nmap</vt:lpstr>
      <vt:lpstr>WPScan</vt:lpstr>
      <vt:lpstr>WPScan</vt:lpstr>
      <vt:lpstr>Metasploit</vt:lpstr>
      <vt:lpstr>Maltego</vt:lpstr>
      <vt:lpstr>Nessus</vt:lpstr>
      <vt:lpstr>BeEF</vt:lpstr>
      <vt:lpstr>Nikto</vt:lpstr>
      <vt:lpstr>Social Engineering Toolkit (SET)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Compression Detection for JPEG Images Using Support Vector Machine.</dc:title>
  <dc:creator>Rawan Samara</dc:creator>
  <cp:lastModifiedBy>RJ George</cp:lastModifiedBy>
  <cp:revision>13</cp:revision>
  <dcterms:created xsi:type="dcterms:W3CDTF">2021-09-25T00:31:08Z</dcterms:created>
  <dcterms:modified xsi:type="dcterms:W3CDTF">2022-12-07T13:14:00Z</dcterms:modified>
</cp:coreProperties>
</file>