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sldIdLst>
    <p:sldId id="256" r:id="rId2"/>
    <p:sldId id="257" r:id="rId3"/>
    <p:sldId id="258" r:id="rId4"/>
    <p:sldId id="259" r:id="rId5"/>
    <p:sldId id="260" r:id="rId6"/>
    <p:sldId id="264" r:id="rId7"/>
    <p:sldId id="261" r:id="rId8"/>
    <p:sldId id="262"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23" autoAdjust="0"/>
  </p:normalViewPr>
  <p:slideViewPr>
    <p:cSldViewPr snapToGrid="0" showGuides="1">
      <p:cViewPr varScale="1">
        <p:scale>
          <a:sx n="79" d="100"/>
          <a:sy n="79" d="100"/>
        </p:scale>
        <p:origin x="85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ED84490-C9A7-4D85-A813-9779F2FE62EE}" type="datetimeFigureOut">
              <a:rPr lang="en-IN" smtClean="0"/>
              <a:t>07-08-2023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B811C2-7C33-48EC-8949-DB2C1F6E3957}" type="slidenum">
              <a:rPr lang="en-IN" smtClean="0"/>
              <a:t>‹#›</a:t>
            </a:fld>
            <a:endParaRPr lang="en-IN"/>
          </a:p>
        </p:txBody>
      </p:sp>
    </p:spTree>
    <p:extLst>
      <p:ext uri="{BB962C8B-B14F-4D97-AF65-F5344CB8AC3E}">
        <p14:creationId xmlns:p14="http://schemas.microsoft.com/office/powerpoint/2010/main" val="274918412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D84490-C9A7-4D85-A813-9779F2FE62EE}"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B811C2-7C33-48EC-8949-DB2C1F6E3957}" type="slidenum">
              <a:rPr lang="en-IN" smtClean="0"/>
              <a:t>‹#›</a:t>
            </a:fld>
            <a:endParaRPr lang="en-IN"/>
          </a:p>
        </p:txBody>
      </p:sp>
    </p:spTree>
    <p:extLst>
      <p:ext uri="{BB962C8B-B14F-4D97-AF65-F5344CB8AC3E}">
        <p14:creationId xmlns:p14="http://schemas.microsoft.com/office/powerpoint/2010/main" val="3642812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D84490-C9A7-4D85-A813-9779F2FE62EE}"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B811C2-7C33-48EC-8949-DB2C1F6E3957}" type="slidenum">
              <a:rPr lang="en-IN" smtClean="0"/>
              <a:t>‹#›</a:t>
            </a:fld>
            <a:endParaRPr lang="en-IN"/>
          </a:p>
        </p:txBody>
      </p:sp>
    </p:spTree>
    <p:extLst>
      <p:ext uri="{BB962C8B-B14F-4D97-AF65-F5344CB8AC3E}">
        <p14:creationId xmlns:p14="http://schemas.microsoft.com/office/powerpoint/2010/main" val="4214511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D84490-C9A7-4D85-A813-9779F2FE62EE}"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B811C2-7C33-48EC-8949-DB2C1F6E3957}" type="slidenum">
              <a:rPr lang="en-IN" smtClean="0"/>
              <a:t>‹#›</a:t>
            </a:fld>
            <a:endParaRPr lang="en-IN"/>
          </a:p>
        </p:txBody>
      </p:sp>
    </p:spTree>
    <p:extLst>
      <p:ext uri="{BB962C8B-B14F-4D97-AF65-F5344CB8AC3E}">
        <p14:creationId xmlns:p14="http://schemas.microsoft.com/office/powerpoint/2010/main" val="1974141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D84490-C9A7-4D85-A813-9779F2FE62EE}" type="datetimeFigureOut">
              <a:rPr lang="en-IN" smtClean="0"/>
              <a:t>07-08-2023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B811C2-7C33-48EC-8949-DB2C1F6E3957}" type="slidenum">
              <a:rPr lang="en-IN" smtClean="0"/>
              <a:t>‹#›</a:t>
            </a:fld>
            <a:endParaRPr lang="en-IN"/>
          </a:p>
        </p:txBody>
      </p:sp>
    </p:spTree>
    <p:extLst>
      <p:ext uri="{BB962C8B-B14F-4D97-AF65-F5344CB8AC3E}">
        <p14:creationId xmlns:p14="http://schemas.microsoft.com/office/powerpoint/2010/main" val="1678779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ED84490-C9A7-4D85-A813-9779F2FE62EE}" type="datetimeFigureOut">
              <a:rPr lang="en-IN" smtClean="0"/>
              <a:t>07-08-2023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B811C2-7C33-48EC-8949-DB2C1F6E3957}" type="slidenum">
              <a:rPr lang="en-IN" smtClean="0"/>
              <a:t>‹#›</a:t>
            </a:fld>
            <a:endParaRPr lang="en-IN"/>
          </a:p>
        </p:txBody>
      </p:sp>
    </p:spTree>
    <p:extLst>
      <p:ext uri="{BB962C8B-B14F-4D97-AF65-F5344CB8AC3E}">
        <p14:creationId xmlns:p14="http://schemas.microsoft.com/office/powerpoint/2010/main" val="17603819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ED84490-C9A7-4D85-A813-9779F2FE62EE}" type="datetimeFigureOut">
              <a:rPr lang="en-IN" smtClean="0"/>
              <a:t>07-08-2023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EBB811C2-7C33-48EC-8949-DB2C1F6E3957}" type="slidenum">
              <a:rPr lang="en-IN" smtClean="0"/>
              <a:t>‹#›</a:t>
            </a:fld>
            <a:endParaRPr lang="en-IN"/>
          </a:p>
        </p:txBody>
      </p:sp>
    </p:spTree>
    <p:extLst>
      <p:ext uri="{BB962C8B-B14F-4D97-AF65-F5344CB8AC3E}">
        <p14:creationId xmlns:p14="http://schemas.microsoft.com/office/powerpoint/2010/main" val="1816320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ED84490-C9A7-4D85-A813-9779F2FE62EE}" type="datetimeFigureOut">
              <a:rPr lang="en-IN" smtClean="0"/>
              <a:t>07-08-2023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B811C2-7C33-48EC-8949-DB2C1F6E3957}"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59223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D84490-C9A7-4D85-A813-9779F2FE62EE}" type="datetimeFigureOut">
              <a:rPr lang="en-IN" smtClean="0"/>
              <a:t>07-08-2023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B811C2-7C33-48EC-8949-DB2C1F6E3957}" type="slidenum">
              <a:rPr lang="en-IN" smtClean="0"/>
              <a:t>‹#›</a:t>
            </a:fld>
            <a:endParaRPr lang="en-IN"/>
          </a:p>
        </p:txBody>
      </p:sp>
    </p:spTree>
    <p:extLst>
      <p:ext uri="{BB962C8B-B14F-4D97-AF65-F5344CB8AC3E}">
        <p14:creationId xmlns:p14="http://schemas.microsoft.com/office/powerpoint/2010/main" val="67934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D84490-C9A7-4D85-A813-9779F2FE62EE}" type="datetimeFigureOut">
              <a:rPr lang="en-IN" smtClean="0"/>
              <a:t>07-08-2023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B811C2-7C33-48EC-8949-DB2C1F6E3957}" type="slidenum">
              <a:rPr lang="en-IN" smtClean="0"/>
              <a:t>‹#›</a:t>
            </a:fld>
            <a:endParaRPr lang="en-IN"/>
          </a:p>
        </p:txBody>
      </p:sp>
    </p:spTree>
    <p:extLst>
      <p:ext uri="{BB962C8B-B14F-4D97-AF65-F5344CB8AC3E}">
        <p14:creationId xmlns:p14="http://schemas.microsoft.com/office/powerpoint/2010/main" val="1104431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ED84490-C9A7-4D85-A813-9779F2FE62EE}" type="datetimeFigureOut">
              <a:rPr lang="en-IN" smtClean="0"/>
              <a:t>07-08-2023</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EBB811C2-7C33-48EC-8949-DB2C1F6E3957}" type="slidenum">
              <a:rPr lang="en-IN" smtClean="0"/>
              <a:t>‹#›</a:t>
            </a:fld>
            <a:endParaRPr lang="en-IN"/>
          </a:p>
        </p:txBody>
      </p:sp>
    </p:spTree>
    <p:extLst>
      <p:ext uri="{BB962C8B-B14F-4D97-AF65-F5344CB8AC3E}">
        <p14:creationId xmlns:p14="http://schemas.microsoft.com/office/powerpoint/2010/main" val="3063511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ED84490-C9A7-4D85-A813-9779F2FE62EE}" type="datetimeFigureOut">
              <a:rPr lang="en-IN" smtClean="0"/>
              <a:t>07-08-2023</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EBB811C2-7C33-48EC-8949-DB2C1F6E3957}" type="slidenum">
              <a:rPr lang="en-IN" smtClean="0"/>
              <a:t>‹#›</a:t>
            </a:fld>
            <a:endParaRPr lang="en-IN"/>
          </a:p>
        </p:txBody>
      </p:sp>
    </p:spTree>
    <p:extLst>
      <p:ext uri="{BB962C8B-B14F-4D97-AF65-F5344CB8AC3E}">
        <p14:creationId xmlns:p14="http://schemas.microsoft.com/office/powerpoint/2010/main" val="1514871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ED84490-C9A7-4D85-A813-9779F2FE62EE}" type="datetimeFigureOut">
              <a:rPr lang="en-IN" smtClean="0"/>
              <a:t>07-08-2023</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BB811C2-7C33-48EC-8949-DB2C1F6E3957}" type="slidenum">
              <a:rPr lang="en-IN" smtClean="0"/>
              <a:t>‹#›</a:t>
            </a:fld>
            <a:endParaRPr lang="en-IN"/>
          </a:p>
        </p:txBody>
      </p:sp>
    </p:spTree>
    <p:extLst>
      <p:ext uri="{BB962C8B-B14F-4D97-AF65-F5344CB8AC3E}">
        <p14:creationId xmlns:p14="http://schemas.microsoft.com/office/powerpoint/2010/main" val="3599838657"/>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8997EE-089C-D5BE-7B04-028407DE5AE6}"/>
              </a:ext>
            </a:extLst>
          </p:cNvPr>
          <p:cNvSpPr>
            <a:spLocks noGrp="1"/>
          </p:cNvSpPr>
          <p:nvPr>
            <p:ph type="ctrTitle"/>
          </p:nvPr>
        </p:nvSpPr>
        <p:spPr>
          <a:xfrm>
            <a:off x="1524000" y="1122362"/>
            <a:ext cx="9144000" cy="4996335"/>
          </a:xfrm>
        </p:spPr>
        <p:txBody>
          <a:bodyPr>
            <a:normAutofit fontScale="90000"/>
          </a:bodyPr>
          <a:lstStyle/>
          <a:p>
            <a:r>
              <a:rPr lang="en-US" sz="11500" b="1" dirty="0">
                <a:latin typeface="Algerian" panose="04020705040A02060702" pitchFamily="82" charset="0"/>
              </a:rPr>
              <a:t>Local grocery store</a:t>
            </a:r>
            <a:endParaRPr lang="en-IN" sz="11500" b="1" dirty="0">
              <a:latin typeface="Algerian" panose="04020705040A02060702" pitchFamily="82" charset="0"/>
            </a:endParaRPr>
          </a:p>
        </p:txBody>
      </p:sp>
    </p:spTree>
    <p:extLst>
      <p:ext uri="{BB962C8B-B14F-4D97-AF65-F5344CB8AC3E}">
        <p14:creationId xmlns:p14="http://schemas.microsoft.com/office/powerpoint/2010/main" val="507112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C666-E5A8-B592-EE0C-D97253A2A5B2}"/>
              </a:ext>
            </a:extLst>
          </p:cNvPr>
          <p:cNvSpPr>
            <a:spLocks noGrp="1"/>
          </p:cNvSpPr>
          <p:nvPr>
            <p:ph type="title"/>
          </p:nvPr>
        </p:nvSpPr>
        <p:spPr>
          <a:xfrm>
            <a:off x="2613498" y="312939"/>
            <a:ext cx="6965005" cy="815469"/>
          </a:xfrm>
        </p:spPr>
        <p:txBody>
          <a:bodyPr>
            <a:normAutofit fontScale="90000"/>
          </a:bodyPr>
          <a:lstStyle/>
          <a:p>
            <a:pPr marL="742950" indent="-742950">
              <a:buFont typeface="+mj-lt"/>
              <a:buAutoNum type="arabicPeriod" startAt="4"/>
            </a:pPr>
            <a:r>
              <a:rPr lang="en-US" sz="3600" b="1" cap="none" dirty="0">
                <a:latin typeface="Times New Roman" panose="02020603050405020304" pitchFamily="18" charset="0"/>
                <a:cs typeface="Times New Roman" panose="02020603050405020304" pitchFamily="18" charset="0"/>
              </a:rPr>
              <a:t>Wireframe of About page</a:t>
            </a:r>
            <a:endParaRPr lang="en-IN" sz="3600" b="1" cap="none" dirty="0">
              <a:latin typeface="Times New Roman" panose="02020603050405020304" pitchFamily="18" charset="0"/>
              <a:cs typeface="Times New Roman" panose="02020603050405020304" pitchFamily="18" charset="0"/>
            </a:endParaRPr>
          </a:p>
        </p:txBody>
      </p:sp>
      <p:pic>
        <p:nvPicPr>
          <p:cNvPr id="13" name="Content Placeholder 12">
            <a:extLst>
              <a:ext uri="{FF2B5EF4-FFF2-40B4-BE49-F238E27FC236}">
                <a16:creationId xmlns:a16="http://schemas.microsoft.com/office/drawing/2014/main" id="{D928C609-BEB2-6A16-7640-BF42BB524C68}"/>
              </a:ext>
            </a:extLst>
          </p:cNvPr>
          <p:cNvPicPr>
            <a:picLocks noGrp="1" noChangeAspect="1"/>
          </p:cNvPicPr>
          <p:nvPr>
            <p:ph idx="1"/>
          </p:nvPr>
        </p:nvPicPr>
        <p:blipFill>
          <a:blip r:embed="rId2"/>
          <a:stretch>
            <a:fillRect/>
          </a:stretch>
        </p:blipFill>
        <p:spPr>
          <a:xfrm>
            <a:off x="3687290" y="1254869"/>
            <a:ext cx="4817421" cy="5290192"/>
          </a:xfrm>
        </p:spPr>
      </p:pic>
    </p:spTree>
    <p:extLst>
      <p:ext uri="{BB962C8B-B14F-4D97-AF65-F5344CB8AC3E}">
        <p14:creationId xmlns:p14="http://schemas.microsoft.com/office/powerpoint/2010/main" val="3170305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C666-E5A8-B592-EE0C-D97253A2A5B2}"/>
              </a:ext>
            </a:extLst>
          </p:cNvPr>
          <p:cNvSpPr>
            <a:spLocks noGrp="1"/>
          </p:cNvSpPr>
          <p:nvPr>
            <p:ph type="title"/>
          </p:nvPr>
        </p:nvSpPr>
        <p:spPr>
          <a:xfrm>
            <a:off x="2613498" y="312939"/>
            <a:ext cx="6965005" cy="815469"/>
          </a:xfrm>
        </p:spPr>
        <p:txBody>
          <a:bodyPr>
            <a:normAutofit fontScale="90000"/>
          </a:bodyPr>
          <a:lstStyle/>
          <a:p>
            <a:pPr marL="742950" indent="-742950">
              <a:buFont typeface="+mj-lt"/>
              <a:buAutoNum type="arabicPeriod" startAt="5"/>
            </a:pPr>
            <a:r>
              <a:rPr lang="en-US" sz="3600" b="1" cap="none" dirty="0">
                <a:latin typeface="Times New Roman" panose="02020603050405020304" pitchFamily="18" charset="0"/>
                <a:cs typeface="Times New Roman" panose="02020603050405020304" pitchFamily="18" charset="0"/>
              </a:rPr>
              <a:t>Wireframe of Contact page</a:t>
            </a:r>
            <a:endParaRPr lang="en-IN" sz="3600" b="1" cap="none"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2786B403-3DEE-7D49-4ECB-F4BBC2DE3E74}"/>
              </a:ext>
            </a:extLst>
          </p:cNvPr>
          <p:cNvPicPr>
            <a:picLocks noGrp="1" noChangeAspect="1"/>
          </p:cNvPicPr>
          <p:nvPr>
            <p:ph idx="1"/>
          </p:nvPr>
        </p:nvPicPr>
        <p:blipFill>
          <a:blip r:embed="rId2"/>
          <a:stretch>
            <a:fillRect/>
          </a:stretch>
        </p:blipFill>
        <p:spPr>
          <a:xfrm>
            <a:off x="3541225" y="1235414"/>
            <a:ext cx="5109551" cy="5515582"/>
          </a:xfrm>
        </p:spPr>
      </p:pic>
    </p:spTree>
    <p:extLst>
      <p:ext uri="{BB962C8B-B14F-4D97-AF65-F5344CB8AC3E}">
        <p14:creationId xmlns:p14="http://schemas.microsoft.com/office/powerpoint/2010/main" val="414179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C666-E5A8-B592-EE0C-D97253A2A5B2}"/>
              </a:ext>
            </a:extLst>
          </p:cNvPr>
          <p:cNvSpPr>
            <a:spLocks noGrp="1"/>
          </p:cNvSpPr>
          <p:nvPr>
            <p:ph type="title"/>
          </p:nvPr>
        </p:nvSpPr>
        <p:spPr>
          <a:xfrm>
            <a:off x="2613498" y="312939"/>
            <a:ext cx="7065523" cy="815469"/>
          </a:xfrm>
        </p:spPr>
        <p:txBody>
          <a:bodyPr>
            <a:normAutofit fontScale="90000"/>
          </a:bodyPr>
          <a:lstStyle/>
          <a:p>
            <a:pPr marL="742950" indent="-742950">
              <a:buFont typeface="+mj-lt"/>
              <a:buAutoNum type="arabicPeriod" startAt="6"/>
            </a:pPr>
            <a:r>
              <a:rPr lang="en-US" sz="3600" b="1" cap="none" dirty="0">
                <a:latin typeface="Times New Roman" panose="02020603050405020304" pitchFamily="18" charset="0"/>
                <a:cs typeface="Times New Roman" panose="02020603050405020304" pitchFamily="18" charset="0"/>
              </a:rPr>
              <a:t>Wireframe of Review page</a:t>
            </a:r>
            <a:endParaRPr lang="en-IN" sz="3600" b="1" cap="none"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22AACC5E-41C3-F3DA-5082-0C6C240036FB}"/>
              </a:ext>
            </a:extLst>
          </p:cNvPr>
          <p:cNvPicPr>
            <a:picLocks noGrp="1" noChangeAspect="1"/>
          </p:cNvPicPr>
          <p:nvPr>
            <p:ph idx="1"/>
          </p:nvPr>
        </p:nvPicPr>
        <p:blipFill>
          <a:blip r:embed="rId2"/>
          <a:stretch>
            <a:fillRect/>
          </a:stretch>
        </p:blipFill>
        <p:spPr>
          <a:xfrm>
            <a:off x="3557081" y="1235412"/>
            <a:ext cx="5077838" cy="5389123"/>
          </a:xfrm>
        </p:spPr>
      </p:pic>
    </p:spTree>
    <p:extLst>
      <p:ext uri="{BB962C8B-B14F-4D97-AF65-F5344CB8AC3E}">
        <p14:creationId xmlns:p14="http://schemas.microsoft.com/office/powerpoint/2010/main" val="2550834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47277-3C0B-A8C4-AA3C-6D99F035106D}"/>
              </a:ext>
            </a:extLst>
          </p:cNvPr>
          <p:cNvSpPr>
            <a:spLocks noGrp="1"/>
          </p:cNvSpPr>
          <p:nvPr>
            <p:ph type="title"/>
          </p:nvPr>
        </p:nvSpPr>
        <p:spPr>
          <a:xfrm>
            <a:off x="913775" y="618518"/>
            <a:ext cx="10364451" cy="1054640"/>
          </a:xfrm>
        </p:spPr>
        <p:txBody>
          <a:bodyPr>
            <a:normAutofit fontScale="90000"/>
          </a:bodyPr>
          <a:lstStyle/>
          <a:p>
            <a:r>
              <a:rPr lang="en-US" sz="4000" b="1" dirty="0">
                <a:latin typeface="Algerian" panose="04020705040A02060702" pitchFamily="82" charset="0"/>
              </a:rPr>
              <a:t>Planning of local grocery website </a:t>
            </a:r>
            <a:endParaRPr lang="en-IN" sz="40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662A37F5-6CB7-3411-DC8F-173CFB3459B5}"/>
              </a:ext>
            </a:extLst>
          </p:cNvPr>
          <p:cNvSpPr>
            <a:spLocks noGrp="1"/>
          </p:cNvSpPr>
          <p:nvPr>
            <p:ph sz="quarter" idx="13"/>
          </p:nvPr>
        </p:nvSpPr>
        <p:spPr>
          <a:xfrm>
            <a:off x="913774" y="1673158"/>
            <a:ext cx="10363826" cy="4815192"/>
          </a:xfrm>
        </p:spPr>
        <p:txBody>
          <a:bodyPr>
            <a:normAutofit/>
          </a:bodyPr>
          <a:lstStyle/>
          <a:p>
            <a:pPr marL="514350" indent="-514350" algn="ctr">
              <a:buFont typeface="+mj-lt"/>
              <a:buAutoNum type="arabicPeriod"/>
            </a:pPr>
            <a:r>
              <a:rPr lang="en-US" sz="3200" b="1" dirty="0">
                <a:effectLst/>
                <a:latin typeface="Times New Roman" panose="02020603050405020304" pitchFamily="18" charset="0"/>
                <a:cs typeface="Times New Roman" panose="02020603050405020304" pitchFamily="18" charset="0"/>
              </a:rPr>
              <a:t>Purpose of website:</a:t>
            </a:r>
          </a:p>
          <a:p>
            <a:pPr>
              <a:buFont typeface="Wingdings" panose="05000000000000000000" pitchFamily="2" charset="2"/>
              <a:buChar char="v"/>
            </a:pPr>
            <a:r>
              <a:rPr lang="en-US" sz="2400" dirty="0">
                <a:effectLst/>
                <a:latin typeface="Times New Roman" panose="02020603050405020304" pitchFamily="18" charset="0"/>
                <a:cs typeface="Times New Roman" panose="02020603050405020304" pitchFamily="18" charset="0"/>
              </a:rPr>
              <a:t>Creating a grocery store website means making a special place for the store on the internet. It's like a virtual store where people can buy groceries online. This way, the store can reach more customers and be open all the time, even when the physical store is closed.</a:t>
            </a:r>
          </a:p>
          <a:p>
            <a:pPr>
              <a:buFont typeface="Wingdings" panose="05000000000000000000" pitchFamily="2" charset="2"/>
              <a:buChar char="v"/>
            </a:pPr>
            <a:r>
              <a:rPr lang="en-US" sz="2400" dirty="0">
                <a:effectLst/>
                <a:latin typeface="Times New Roman" panose="02020603050405020304" pitchFamily="18" charset="0"/>
                <a:cs typeface="Times New Roman" panose="02020603050405020304" pitchFamily="18" charset="0"/>
              </a:rPr>
              <a:t>On the website, customers can see pictures and descriptions of the products the store sells. They can add the items that they want to a virtual cart and then pay for everything online. It's like shopping from home.</a:t>
            </a:r>
          </a:p>
          <a:p>
            <a:pPr>
              <a:buFont typeface="Wingdings" panose="05000000000000000000" pitchFamily="2" charset="2"/>
              <a:buChar char="v"/>
            </a:pPr>
            <a:r>
              <a:rPr lang="en-US" sz="2400" dirty="0">
                <a:effectLst/>
                <a:latin typeface="Times New Roman" panose="02020603050405020304" pitchFamily="18" charset="0"/>
                <a:cs typeface="Times New Roman" panose="02020603050405020304" pitchFamily="18" charset="0"/>
              </a:rPr>
              <a:t>Having a website is like having an online version of the store. It makes shopping more convenient for customers and helps the store grow its business by reaching more people.</a:t>
            </a:r>
          </a:p>
          <a:p>
            <a:pPr>
              <a:buFont typeface="Wingdings" panose="05000000000000000000" pitchFamily="2" charset="2"/>
              <a:buChar char="v"/>
            </a:pPr>
            <a:endParaRPr lang="en-US" dirty="0">
              <a:effectLst/>
              <a:latin typeface="Times New Roman" panose="02020603050405020304" pitchFamily="18" charset="0"/>
              <a:cs typeface="Times New Roman" panose="02020603050405020304" pitchFamily="18" charset="0"/>
            </a:endParaRPr>
          </a:p>
          <a:p>
            <a:pPr lvl="8">
              <a:buFont typeface="Wingdings" panose="05000000000000000000" pitchFamily="2" charset="2"/>
              <a:buChar char="v"/>
            </a:pPr>
            <a:endParaRPr lang="en-IN"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830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C50847D6-3431-2EDD-A8F4-09B882B40286}"/>
              </a:ext>
            </a:extLst>
          </p:cNvPr>
          <p:cNvSpPr>
            <a:spLocks noGrp="1"/>
          </p:cNvSpPr>
          <p:nvPr>
            <p:ph idx="1"/>
          </p:nvPr>
        </p:nvSpPr>
        <p:spPr>
          <a:xfrm>
            <a:off x="1400783" y="797667"/>
            <a:ext cx="9134272" cy="5175115"/>
          </a:xfrm>
        </p:spPr>
        <p:txBody>
          <a:bodyPr/>
          <a:lstStyle/>
          <a:p>
            <a:pPr marL="514350" indent="-514350" algn="ctr">
              <a:buFont typeface="+mj-lt"/>
              <a:buAutoNum type="arabicPeriod" startAt="2"/>
            </a:pPr>
            <a:r>
              <a:rPr lang="en-US" sz="3600" b="1" dirty="0">
                <a:latin typeface="Times New Roman" panose="02020603050405020304" pitchFamily="18" charset="0"/>
                <a:cs typeface="Times New Roman" panose="02020603050405020304" pitchFamily="18" charset="0"/>
              </a:rPr>
              <a:t>Target audience</a:t>
            </a:r>
            <a:r>
              <a:rPr lang="en-US" sz="3600" b="1" dirty="0">
                <a:effectLst/>
                <a:latin typeface="Times New Roman" panose="02020603050405020304" pitchFamily="18" charset="0"/>
                <a:cs typeface="Times New Roman" panose="02020603050405020304" pitchFamily="18" charset="0"/>
              </a:rPr>
              <a:t>:</a:t>
            </a:r>
          </a:p>
          <a:p>
            <a:pPr marL="0" indent="0" algn="ctr">
              <a:buNone/>
            </a:pPr>
            <a:endParaRPr lang="en-US" sz="1400" b="1"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t>Local residents who want to buy groceries without going to the store.</a:t>
            </a:r>
          </a:p>
          <a:p>
            <a:pPr>
              <a:buFont typeface="Wingdings" panose="05000000000000000000" pitchFamily="2" charset="2"/>
              <a:buChar char="v"/>
            </a:pPr>
            <a:r>
              <a:rPr lang="en-US" sz="2000" dirty="0"/>
              <a:t>Older adults who are not able to go out and find it easier to shop online.</a:t>
            </a:r>
          </a:p>
          <a:p>
            <a:pPr>
              <a:buFont typeface="Wingdings" panose="05000000000000000000" pitchFamily="2" charset="2"/>
              <a:buChar char="v"/>
            </a:pPr>
            <a:r>
              <a:rPr lang="en-US" sz="2000" dirty="0"/>
              <a:t>People who like using technology and prefer online shopping.</a:t>
            </a:r>
          </a:p>
          <a:p>
            <a:pPr>
              <a:buFont typeface="Wingdings" panose="05000000000000000000" pitchFamily="2" charset="2"/>
              <a:buChar char="v"/>
            </a:pPr>
            <a:r>
              <a:rPr lang="en-US" sz="2000" dirty="0"/>
              <a:t>Busy individuals who don't have time to visit the store in person.</a:t>
            </a:r>
          </a:p>
          <a:p>
            <a:pPr>
              <a:buFont typeface="Wingdings" panose="05000000000000000000" pitchFamily="2" charset="2"/>
              <a:buChar char="v"/>
            </a:pPr>
            <a:r>
              <a:rPr lang="en-US" sz="2000" dirty="0"/>
              <a:t>Those who look for good deals and discounts while shopping.</a:t>
            </a:r>
          </a:p>
          <a:p>
            <a:pPr>
              <a:buFont typeface="Wingdings" panose="05000000000000000000" pitchFamily="2" charset="2"/>
              <a:buChar char="v"/>
            </a:pPr>
            <a:r>
              <a:rPr lang="en-US" sz="2000" dirty="0"/>
              <a:t>Customers who have already visited the store and want to keep buying from there.</a:t>
            </a:r>
          </a:p>
          <a:p>
            <a:pPr>
              <a:buFont typeface="Wingdings" panose="05000000000000000000" pitchFamily="2" charset="2"/>
              <a:buChar char="v"/>
            </a:pPr>
            <a:r>
              <a:rPr lang="en-US" sz="2000" dirty="0"/>
              <a:t>Tourists visiting the area who need groceries during their stay.</a:t>
            </a:r>
          </a:p>
          <a:p>
            <a:pPr>
              <a:buFont typeface="Wingdings" panose="05000000000000000000" pitchFamily="2" charset="2"/>
              <a:buChar char="v"/>
            </a:pPr>
            <a:r>
              <a:rPr lang="en-US" sz="2000" dirty="0"/>
              <a:t>People who are health-conscious and want specific products.</a:t>
            </a:r>
          </a:p>
          <a:p>
            <a:pPr>
              <a:buFont typeface="Wingdings" panose="05000000000000000000" pitchFamily="2" charset="2"/>
              <a:buChar char="v"/>
            </a:pPr>
            <a:r>
              <a:rPr lang="en-US" sz="2000" dirty="0"/>
              <a:t>Those living in remote areas who can't easily visit the store.</a:t>
            </a:r>
          </a:p>
          <a:p>
            <a:pPr marL="0" indent="0">
              <a:buNone/>
            </a:pPr>
            <a:endParaRPr lang="en-IN" dirty="0"/>
          </a:p>
        </p:txBody>
      </p:sp>
    </p:spTree>
    <p:extLst>
      <p:ext uri="{BB962C8B-B14F-4D97-AF65-F5344CB8AC3E}">
        <p14:creationId xmlns:p14="http://schemas.microsoft.com/office/powerpoint/2010/main" val="3628017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C50847D6-3431-2EDD-A8F4-09B882B40286}"/>
              </a:ext>
            </a:extLst>
          </p:cNvPr>
          <p:cNvSpPr>
            <a:spLocks noGrp="1"/>
          </p:cNvSpPr>
          <p:nvPr>
            <p:ph idx="1"/>
          </p:nvPr>
        </p:nvSpPr>
        <p:spPr>
          <a:xfrm>
            <a:off x="1400783" y="554477"/>
            <a:ext cx="9134272" cy="5865778"/>
          </a:xfrm>
        </p:spPr>
        <p:txBody>
          <a:bodyPr/>
          <a:lstStyle/>
          <a:p>
            <a:pPr marL="742950" indent="-742950" algn="ctr">
              <a:buFont typeface="+mj-lt"/>
              <a:buAutoNum type="arabicPeriod" startAt="3"/>
            </a:pPr>
            <a:r>
              <a:rPr lang="en-IN" sz="3600" b="1" dirty="0"/>
              <a:t>Multiplatform Display </a:t>
            </a:r>
          </a:p>
          <a:p>
            <a:pPr>
              <a:buFont typeface="Wingdings" panose="05000000000000000000" pitchFamily="2" charset="2"/>
              <a:buChar char="v"/>
            </a:pPr>
            <a:r>
              <a:rPr lang="en-US" sz="2000" dirty="0">
                <a:effectLst/>
                <a:latin typeface="Times New Roman" panose="02020603050405020304" pitchFamily="18" charset="0"/>
                <a:cs typeface="Times New Roman" panose="02020603050405020304" pitchFamily="18" charset="0"/>
              </a:rPr>
              <a:t>The goal of multiplatform display is to make sure that the viewer can easily navigate, read, and interact with the site, whether they are using a desktop computer, a tablet, or a mobile phone.</a:t>
            </a:r>
          </a:p>
          <a:p>
            <a:pPr lvl="2"/>
            <a:r>
              <a:rPr lang="en-US" sz="2000" b="1" dirty="0">
                <a:effectLst/>
                <a:latin typeface="Times New Roman" panose="02020603050405020304" pitchFamily="18" charset="0"/>
                <a:cs typeface="Times New Roman" panose="02020603050405020304" pitchFamily="18" charset="0"/>
              </a:rPr>
              <a:t>Mobile Phones: </a:t>
            </a:r>
            <a:r>
              <a:rPr lang="en-US" sz="2000" dirty="0">
                <a:effectLst/>
                <a:latin typeface="Times New Roman" panose="02020603050405020304" pitchFamily="18" charset="0"/>
                <a:cs typeface="Times New Roman" panose="02020603050405020304" pitchFamily="18" charset="0"/>
              </a:rPr>
              <a:t>When someone visits the grocery store website from a mobile phones the content should fit the smaller screen. Navigation menus may turn into a "hamburger" icon, and images and text should be easily readable without the need to zoom in.</a:t>
            </a:r>
          </a:p>
          <a:p>
            <a:pPr lvl="2"/>
            <a:r>
              <a:rPr lang="en-US" sz="2000" b="1" dirty="0">
                <a:effectLst/>
                <a:latin typeface="Times New Roman" panose="02020603050405020304" pitchFamily="18" charset="0"/>
                <a:cs typeface="Times New Roman" panose="02020603050405020304" pitchFamily="18" charset="0"/>
              </a:rPr>
              <a:t>Tablet</a:t>
            </a:r>
            <a:r>
              <a:rPr lang="en-US" sz="2000" dirty="0">
                <a:effectLst/>
                <a:latin typeface="Times New Roman" panose="02020603050405020304" pitchFamily="18" charset="0"/>
                <a:cs typeface="Times New Roman" panose="02020603050405020304" pitchFamily="18" charset="0"/>
              </a:rPr>
              <a:t>: For tablet devices, the website should adjust its layout to fit the screen properly by using responsive design techniques. This could involve arranging content in a vertical manner, and the navigation menu might transform into a compact icon that can be expanded for easier interaction using touch.</a:t>
            </a:r>
          </a:p>
          <a:p>
            <a:pPr lvl="2"/>
            <a:r>
              <a:rPr lang="en-US" sz="2000" b="1" dirty="0">
                <a:effectLst/>
                <a:latin typeface="Times New Roman" panose="02020603050405020304" pitchFamily="18" charset="0"/>
                <a:cs typeface="Times New Roman" panose="02020603050405020304" pitchFamily="18" charset="0"/>
              </a:rPr>
              <a:t>Desktop and Laptop: </a:t>
            </a:r>
            <a:r>
              <a:rPr lang="en-US" sz="2000" dirty="0">
                <a:effectLst/>
                <a:latin typeface="Times New Roman" panose="02020603050405020304" pitchFamily="18" charset="0"/>
                <a:cs typeface="Times New Roman" panose="02020603050405020304" pitchFamily="18" charset="0"/>
              </a:rPr>
              <a:t>When someone visits the grocery store website from a desktop or laptop computer, the website layout and design adjust to take advantage of the larger screen space. Images and content might be displayed side by side, and navigation menus can be more comprehensive.</a:t>
            </a:r>
          </a:p>
          <a:p>
            <a:pPr lvl="4"/>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400" b="1"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1958105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748A1-15D3-D9CD-70C4-5B004151D37E}"/>
              </a:ext>
            </a:extLst>
          </p:cNvPr>
          <p:cNvSpPr>
            <a:spLocks noGrp="1"/>
          </p:cNvSpPr>
          <p:nvPr>
            <p:ph type="title"/>
          </p:nvPr>
        </p:nvSpPr>
        <p:spPr>
          <a:xfrm>
            <a:off x="1566852" y="585313"/>
            <a:ext cx="9016865" cy="951657"/>
          </a:xfrm>
        </p:spPr>
        <p:txBody>
          <a:bodyPr>
            <a:normAutofit fontScale="90000"/>
          </a:bodyPr>
          <a:lstStyle/>
          <a:p>
            <a:r>
              <a:rPr lang="en-US" sz="4400" b="1" dirty="0">
                <a:latin typeface="Algerian" panose="04020705040A02060702" pitchFamily="82" charset="0"/>
              </a:rPr>
              <a:t>SITE map</a:t>
            </a:r>
            <a:endParaRPr lang="en-IN" sz="4400" dirty="0"/>
          </a:p>
        </p:txBody>
      </p:sp>
      <p:pic>
        <p:nvPicPr>
          <p:cNvPr id="5" name="Content Placeholder 4">
            <a:extLst>
              <a:ext uri="{FF2B5EF4-FFF2-40B4-BE49-F238E27FC236}">
                <a16:creationId xmlns:a16="http://schemas.microsoft.com/office/drawing/2014/main" id="{F0DA9FD1-790C-383C-D5E4-6BB3B3DA4D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4650" y="1770435"/>
            <a:ext cx="9016865" cy="45022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7" name="Straight Arrow Connector 6">
            <a:extLst>
              <a:ext uri="{FF2B5EF4-FFF2-40B4-BE49-F238E27FC236}">
                <a16:creationId xmlns:a16="http://schemas.microsoft.com/office/drawing/2014/main" id="{E72F38AD-C256-7FD2-3F1E-85DA2F46852F}"/>
              </a:ext>
            </a:extLst>
          </p:cNvPr>
          <p:cNvCxnSpPr/>
          <p:nvPr/>
        </p:nvCxnSpPr>
        <p:spPr>
          <a:xfrm>
            <a:off x="3511685" y="4591455"/>
            <a:ext cx="291830" cy="0"/>
          </a:xfrm>
          <a:prstGeom prst="straightConnector1">
            <a:avLst/>
          </a:prstGeom>
          <a:ln w="28575">
            <a:solidFill>
              <a:srgbClr val="0070C0"/>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75CCB4BD-C541-1C95-B370-05ABFB584097}"/>
              </a:ext>
            </a:extLst>
          </p:cNvPr>
          <p:cNvCxnSpPr/>
          <p:nvPr/>
        </p:nvCxnSpPr>
        <p:spPr>
          <a:xfrm>
            <a:off x="5123241" y="4591455"/>
            <a:ext cx="291830" cy="0"/>
          </a:xfrm>
          <a:prstGeom prst="straightConnector1">
            <a:avLst/>
          </a:prstGeom>
          <a:ln w="28575">
            <a:solidFill>
              <a:srgbClr val="0070C0"/>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FBF6E313-6697-5ADB-E914-CE681C3C3153}"/>
              </a:ext>
            </a:extLst>
          </p:cNvPr>
          <p:cNvCxnSpPr/>
          <p:nvPr/>
        </p:nvCxnSpPr>
        <p:spPr>
          <a:xfrm>
            <a:off x="6734782" y="4588207"/>
            <a:ext cx="291830" cy="0"/>
          </a:xfrm>
          <a:prstGeom prst="straightConnector1">
            <a:avLst/>
          </a:prstGeom>
          <a:ln w="28575">
            <a:solidFill>
              <a:srgbClr val="0070C0"/>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AED8495B-6C25-4CB8-30D4-EA1A03846889}"/>
              </a:ext>
            </a:extLst>
          </p:cNvPr>
          <p:cNvCxnSpPr/>
          <p:nvPr/>
        </p:nvCxnSpPr>
        <p:spPr>
          <a:xfrm>
            <a:off x="8336606" y="4584965"/>
            <a:ext cx="291830" cy="0"/>
          </a:xfrm>
          <a:prstGeom prst="straightConnector1">
            <a:avLst/>
          </a:prstGeom>
          <a:ln w="28575">
            <a:solidFill>
              <a:srgbClr val="0070C0"/>
            </a:solidFill>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30498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9B1503-43DD-DF93-3F02-1FB93DEFD1E3}"/>
              </a:ext>
            </a:extLst>
          </p:cNvPr>
          <p:cNvSpPr>
            <a:spLocks noGrp="1"/>
          </p:cNvSpPr>
          <p:nvPr>
            <p:ph type="title"/>
          </p:nvPr>
        </p:nvSpPr>
        <p:spPr>
          <a:xfrm>
            <a:off x="2231136" y="964692"/>
            <a:ext cx="7729728" cy="961385"/>
          </a:xfrm>
        </p:spPr>
        <p:txBody>
          <a:bodyPr>
            <a:noAutofit/>
          </a:bodyPr>
          <a:lstStyle/>
          <a:p>
            <a:br>
              <a:rPr lang="en-US" sz="4400" dirty="0">
                <a:latin typeface="Algerian" panose="04020705040A02060702" pitchFamily="82" charset="0"/>
              </a:rPr>
            </a:br>
            <a:br>
              <a:rPr lang="en-US" sz="4400" dirty="0">
                <a:latin typeface="Algerian" panose="04020705040A02060702" pitchFamily="82" charset="0"/>
              </a:rPr>
            </a:br>
            <a:r>
              <a:rPr lang="en-US" sz="4400" dirty="0">
                <a:latin typeface="Algerian" panose="04020705040A02060702" pitchFamily="82" charset="0"/>
              </a:rPr>
              <a:t>WIREFRAME</a:t>
            </a:r>
            <a:br>
              <a:rPr lang="en-US" sz="7200" cap="none" dirty="0">
                <a:latin typeface="Algerian" panose="04020705040A02060702" pitchFamily="82" charset="0"/>
              </a:rPr>
            </a:br>
            <a:endParaRPr lang="en-IN" sz="7200" dirty="0">
              <a:latin typeface="Algerian" panose="04020705040A02060702" pitchFamily="82" charset="0"/>
            </a:endParaRPr>
          </a:p>
        </p:txBody>
      </p:sp>
      <p:sp>
        <p:nvSpPr>
          <p:cNvPr id="2" name="Content Placeholder 1">
            <a:extLst>
              <a:ext uri="{FF2B5EF4-FFF2-40B4-BE49-F238E27FC236}">
                <a16:creationId xmlns:a16="http://schemas.microsoft.com/office/drawing/2014/main" id="{2B2611AA-3E71-FFED-ED85-21FBFCF54297}"/>
              </a:ext>
            </a:extLst>
          </p:cNvPr>
          <p:cNvSpPr>
            <a:spLocks noGrp="1"/>
          </p:cNvSpPr>
          <p:nvPr>
            <p:ph idx="1"/>
          </p:nvPr>
        </p:nvSpPr>
        <p:spPr>
          <a:xfrm>
            <a:off x="2007270" y="2227634"/>
            <a:ext cx="8177460" cy="4114800"/>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A wireframe is like a blueprint for a website or app. It's a simple drawing that shows where different things will go on the screen, like buttons, pictures, and text. It helps designers and developers plan how everything will look and work before they start building the real thing. Wireframes are like a map that guides them in creating a user-friendly and organized design.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5853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4958E-41AB-D6CC-C91D-9F828E37F715}"/>
              </a:ext>
            </a:extLst>
          </p:cNvPr>
          <p:cNvSpPr>
            <a:spLocks noGrp="1"/>
          </p:cNvSpPr>
          <p:nvPr>
            <p:ph type="title"/>
          </p:nvPr>
        </p:nvSpPr>
        <p:spPr>
          <a:xfrm>
            <a:off x="2318426" y="272375"/>
            <a:ext cx="7712412" cy="963038"/>
          </a:xfrm>
        </p:spPr>
        <p:txBody>
          <a:bodyPr>
            <a:normAutofit/>
          </a:bodyPr>
          <a:lstStyle/>
          <a:p>
            <a:pPr marL="514350" indent="-514350">
              <a:buFont typeface="+mj-lt"/>
              <a:buAutoNum type="arabicPeriod"/>
            </a:pPr>
            <a:r>
              <a:rPr lang="en-US" sz="3200" b="1" cap="none" dirty="0">
                <a:latin typeface="Times New Roman" panose="02020603050405020304" pitchFamily="18" charset="0"/>
                <a:cs typeface="Times New Roman" panose="02020603050405020304" pitchFamily="18" charset="0"/>
              </a:rPr>
              <a:t>Wireframe of Home page</a:t>
            </a:r>
            <a:endParaRPr lang="en-IN" sz="3200" b="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648ECA-A578-8823-E629-B7F54B223D4E}"/>
              </a:ext>
            </a:extLst>
          </p:cNvPr>
          <p:cNvSpPr>
            <a:spLocks noGrp="1"/>
          </p:cNvSpPr>
          <p:nvPr>
            <p:ph idx="1"/>
          </p:nvPr>
        </p:nvSpPr>
        <p:spPr>
          <a:xfrm>
            <a:off x="2509736" y="1235413"/>
            <a:ext cx="7363838" cy="5622587"/>
          </a:xfrm>
        </p:spPr>
        <p:txBody>
          <a:bodyPr>
            <a:normAutofit/>
          </a:bodyPr>
          <a:lstStyle/>
          <a:p>
            <a:pPr marL="0" indent="0" algn="ctr">
              <a:buNone/>
            </a:pPr>
            <a:endParaRPr lang="en-US" sz="2400" b="1"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4477598-41CE-DF3D-15FB-CE8E5D58A176}"/>
              </a:ext>
            </a:extLst>
          </p:cNvPr>
          <p:cNvPicPr>
            <a:picLocks noChangeAspect="1"/>
          </p:cNvPicPr>
          <p:nvPr/>
        </p:nvPicPr>
        <p:blipFill>
          <a:blip r:embed="rId2"/>
          <a:stretch>
            <a:fillRect/>
          </a:stretch>
        </p:blipFill>
        <p:spPr>
          <a:xfrm>
            <a:off x="3433864" y="1352145"/>
            <a:ext cx="5597158" cy="5505855"/>
          </a:xfrm>
          <a:prstGeom prst="rect">
            <a:avLst/>
          </a:prstGeom>
          <a:ln w="19050" cap="sq">
            <a:solidFill>
              <a:schemeClr val="tx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13929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C666-E5A8-B592-EE0C-D97253A2A5B2}"/>
              </a:ext>
            </a:extLst>
          </p:cNvPr>
          <p:cNvSpPr>
            <a:spLocks noGrp="1"/>
          </p:cNvSpPr>
          <p:nvPr>
            <p:ph type="title"/>
          </p:nvPr>
        </p:nvSpPr>
        <p:spPr>
          <a:xfrm>
            <a:off x="2149813" y="410216"/>
            <a:ext cx="7704306" cy="815469"/>
          </a:xfrm>
        </p:spPr>
        <p:txBody>
          <a:bodyPr>
            <a:normAutofit fontScale="90000"/>
          </a:bodyPr>
          <a:lstStyle/>
          <a:p>
            <a:pPr marL="742950" indent="-742950">
              <a:buFont typeface="+mj-lt"/>
              <a:buAutoNum type="arabicPeriod" startAt="2"/>
            </a:pPr>
            <a:r>
              <a:rPr lang="en-US" sz="3600" b="1" cap="none" dirty="0">
                <a:latin typeface="Times New Roman" panose="02020603050405020304" pitchFamily="18" charset="0"/>
                <a:cs typeface="Times New Roman" panose="02020603050405020304" pitchFamily="18" charset="0"/>
              </a:rPr>
              <a:t>Wireframe of Shop page</a:t>
            </a:r>
            <a:endParaRPr lang="en-IN" sz="3600" b="1" cap="none"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0D8D6C8-FCE2-E84C-9EA0-757BF611BD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1926" y="1371600"/>
            <a:ext cx="5532599" cy="5155624"/>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0016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C666-E5A8-B592-EE0C-D97253A2A5B2}"/>
              </a:ext>
            </a:extLst>
          </p:cNvPr>
          <p:cNvSpPr>
            <a:spLocks noGrp="1"/>
          </p:cNvSpPr>
          <p:nvPr>
            <p:ph type="title"/>
          </p:nvPr>
        </p:nvSpPr>
        <p:spPr>
          <a:xfrm>
            <a:off x="2613498" y="312939"/>
            <a:ext cx="6965005" cy="815469"/>
          </a:xfrm>
        </p:spPr>
        <p:txBody>
          <a:bodyPr>
            <a:normAutofit fontScale="90000"/>
          </a:bodyPr>
          <a:lstStyle/>
          <a:p>
            <a:pPr marL="742950" indent="-742950">
              <a:buFont typeface="+mj-lt"/>
              <a:buAutoNum type="arabicPeriod" startAt="3"/>
            </a:pPr>
            <a:r>
              <a:rPr lang="en-US" sz="3600" b="1" cap="none" dirty="0">
                <a:latin typeface="Times New Roman" panose="02020603050405020304" pitchFamily="18" charset="0"/>
                <a:cs typeface="Times New Roman" panose="02020603050405020304" pitchFamily="18" charset="0"/>
              </a:rPr>
              <a:t>Wireframe of Blog page</a:t>
            </a:r>
            <a:endParaRPr lang="en-IN" sz="3600" b="1" cap="none"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47C3F9CB-34BD-2BBE-9009-8822F340817F}"/>
              </a:ext>
            </a:extLst>
          </p:cNvPr>
          <p:cNvPicPr>
            <a:picLocks noGrp="1" noChangeAspect="1"/>
          </p:cNvPicPr>
          <p:nvPr>
            <p:ph idx="1"/>
          </p:nvPr>
        </p:nvPicPr>
        <p:blipFill>
          <a:blip r:embed="rId2"/>
          <a:stretch>
            <a:fillRect/>
          </a:stretch>
        </p:blipFill>
        <p:spPr>
          <a:xfrm>
            <a:off x="3323617" y="1225684"/>
            <a:ext cx="5544766" cy="5457217"/>
          </a:xfrm>
        </p:spPr>
      </p:pic>
    </p:spTree>
    <p:extLst>
      <p:ext uri="{BB962C8B-B14F-4D97-AF65-F5344CB8AC3E}">
        <p14:creationId xmlns:p14="http://schemas.microsoft.com/office/powerpoint/2010/main" val="109434295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267</TotalTime>
  <Words>548</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Gill Sans MT</vt:lpstr>
      <vt:lpstr>Times New Roman</vt:lpstr>
      <vt:lpstr>Wingdings</vt:lpstr>
      <vt:lpstr>Parcel</vt:lpstr>
      <vt:lpstr>Local grocery store</vt:lpstr>
      <vt:lpstr>Planning of local grocery website </vt:lpstr>
      <vt:lpstr>PowerPoint Presentation</vt:lpstr>
      <vt:lpstr>PowerPoint Presentation</vt:lpstr>
      <vt:lpstr>SITE map</vt:lpstr>
      <vt:lpstr>  WIREFRAME </vt:lpstr>
      <vt:lpstr>Wireframe of Home page</vt:lpstr>
      <vt:lpstr>Wireframe of Shop page</vt:lpstr>
      <vt:lpstr>Wireframe of Blog page</vt:lpstr>
      <vt:lpstr>Wireframe of About page</vt:lpstr>
      <vt:lpstr>Wireframe of Contact page</vt:lpstr>
      <vt:lpstr>Wireframe of Review page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 grocery store</dc:title>
  <dc:creator>ramanpreet24092003@outlook.com</dc:creator>
  <cp:lastModifiedBy>ramanpreet24092003@outlook.com</cp:lastModifiedBy>
  <cp:revision>2</cp:revision>
  <dcterms:created xsi:type="dcterms:W3CDTF">2023-08-07T21:27:34Z</dcterms:created>
  <dcterms:modified xsi:type="dcterms:W3CDTF">2023-08-08T02:00:47Z</dcterms:modified>
</cp:coreProperties>
</file>