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64" r:id="rId6"/>
    <p:sldId id="266" r:id="rId7"/>
    <p:sldId id="267" r:id="rId8"/>
    <p:sldId id="268" r:id="rId9"/>
    <p:sldId id="269" r:id="rId10"/>
    <p:sldId id="270" r:id="rId11"/>
    <p:sldId id="271" r:id="rId12"/>
    <p:sldId id="258" r:id="rId13"/>
    <p:sldId id="259" r:id="rId14"/>
    <p:sldId id="260" r:id="rId15"/>
    <p:sldId id="272" r:id="rId16"/>
    <p:sldId id="265" r:id="rId17"/>
    <p:sldId id="26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00000-0000-0000-0000-000000000000}" v="95" dt="2021-04-05T16:59:33.063"/>
    <p1510:client id="{5F51BB9F-8089-B000-EF2D-66E37733C0BF}" v="323" dt="2021-04-05T16:51:47.131"/>
    <p1510:client id="{BDEEC5F9-5F07-4FDF-96C8-01AAC75C62DA}" v="973" dt="2021-04-05T05:20:55.4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5E3207B-A635-4B6D-A694-3775E776C416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ACAACD0-E5D1-4B88-9E2F-1B1F60224C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188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3207B-A635-4B6D-A694-3775E776C416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AACD0-E5D1-4B88-9E2F-1B1F60224C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982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3207B-A635-4B6D-A694-3775E776C416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AACD0-E5D1-4B88-9E2F-1B1F60224C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342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3207B-A635-4B6D-A694-3775E776C416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AACD0-E5D1-4B88-9E2F-1B1F60224C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450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3207B-A635-4B6D-A694-3775E776C416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AACD0-E5D1-4B88-9E2F-1B1F60224C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429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3207B-A635-4B6D-A694-3775E776C416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AACD0-E5D1-4B88-9E2F-1B1F60224C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998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3207B-A635-4B6D-A694-3775E776C416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AACD0-E5D1-4B88-9E2F-1B1F60224C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073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3207B-A635-4B6D-A694-3775E776C416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AACD0-E5D1-4B88-9E2F-1B1F60224C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879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3207B-A635-4B6D-A694-3775E776C416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AACD0-E5D1-4B88-9E2F-1B1F60224C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5940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3207B-A635-4B6D-A694-3775E776C416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9ACAACD0-E5D1-4B88-9E2F-1B1F60224C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525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5E3207B-A635-4B6D-A694-3775E776C416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ACAACD0-E5D1-4B88-9E2F-1B1F60224C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8277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F5E3207B-A635-4B6D-A694-3775E776C416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9ACAACD0-E5D1-4B88-9E2F-1B1F60224C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757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671BC-80AD-4F33-BD8F-B48899E8FD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Exploiting Parallelism in Image Processing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2AAF5A-747F-4321-BF65-BF1E3E645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10516877" cy="16459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/>
              <a:t>By Rohit Mokashi, Rajat Patil, and Nilay </a:t>
            </a:r>
            <a:r>
              <a:rPr lang="en-GB" b="1" dirty="0" err="1"/>
              <a:t>Fursule</a:t>
            </a:r>
            <a:endParaRPr lang="en-GB" b="1" dirty="0">
              <a:cs typeface="Calibri Light" panose="020F0302020204030204"/>
            </a:endParaRPr>
          </a:p>
          <a:p>
            <a:r>
              <a:rPr lang="en-GB" dirty="0">
                <a:cs typeface="Calibri Light" panose="020F0302020204030204"/>
              </a:rPr>
              <a:t>Department of Computer Science and Electrical Engineering</a:t>
            </a:r>
          </a:p>
          <a:p>
            <a:r>
              <a:rPr lang="en-GB" sz="2800" dirty="0">
                <a:cs typeface="Calibri Light" panose="020F0302020204030204"/>
              </a:rPr>
              <a:t>University of Maryland Baltimore County</a:t>
            </a:r>
          </a:p>
        </p:txBody>
      </p:sp>
    </p:spTree>
    <p:extLst>
      <p:ext uri="{BB962C8B-B14F-4D97-AF65-F5344CB8AC3E}">
        <p14:creationId xmlns:p14="http://schemas.microsoft.com/office/powerpoint/2010/main" val="2559580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7BD4A-5CA0-480A-8F8F-059C5A109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580602"/>
          </a:xfrm>
        </p:spPr>
        <p:txBody>
          <a:bodyPr>
            <a:normAutofit fontScale="90000"/>
          </a:bodyPr>
          <a:lstStyle/>
          <a:p>
            <a:r>
              <a:rPr lang="en-US" dirty="0"/>
              <a:t>Single Core Approach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2F8F4-8444-41C7-A425-03404B50B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231642"/>
            <a:ext cx="10753725" cy="457560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Library Used: OpenCV, pathlib2,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numpy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, matplotlib,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scipy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imageio</a:t>
            </a:r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IN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600" dirty="0">
                <a:latin typeface="Calibri" panose="020F0502020204030204" pitchFamily="34" charset="0"/>
                <a:cs typeface="Calibri" panose="020F0502020204030204" pitchFamily="34" charset="0"/>
              </a:rPr>
              <a:t>At start Implemented image processing algorithm on single image.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600" dirty="0">
                <a:latin typeface="Calibri" panose="020F0502020204030204" pitchFamily="34" charset="0"/>
                <a:cs typeface="Calibri" panose="020F0502020204030204" pitchFamily="34" charset="0"/>
              </a:rPr>
              <a:t>After that Used CalTech-101 Dataset for runtime analysis.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600" dirty="0">
                <a:latin typeface="Calibri" panose="020F0502020204030204" pitchFamily="34" charset="0"/>
                <a:cs typeface="Calibri" panose="020F0502020204030204" pitchFamily="34" charset="0"/>
              </a:rPr>
              <a:t>3 separate computer systems are used to conduct the time analysis.</a:t>
            </a:r>
          </a:p>
        </p:txBody>
      </p:sp>
    </p:spTree>
    <p:extLst>
      <p:ext uri="{BB962C8B-B14F-4D97-AF65-F5344CB8AC3E}">
        <p14:creationId xmlns:p14="http://schemas.microsoft.com/office/powerpoint/2010/main" val="3640649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C6537-7F29-4E3E-B5FC-AEFEEB205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960299"/>
          </a:xfrm>
        </p:spPr>
        <p:txBody>
          <a:bodyPr/>
          <a:lstStyle/>
          <a:p>
            <a:r>
              <a:rPr lang="en-US" dirty="0"/>
              <a:t>Time analysis On Single Core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AE90F-F1E7-4723-B3B6-0A1CBA0F6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459833"/>
            <a:ext cx="10753725" cy="163629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Dataset Used: CalTech-101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Starting analysis done on 800 images</a:t>
            </a:r>
            <a:endParaRPr lang="en-IN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   </a:t>
            </a:r>
            <a:r>
              <a:rPr lang="en-IN" dirty="0"/>
              <a:t>Future analysis will be on 9000 image dataset. 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E509828-3E5B-4631-A692-B88B756F98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945121"/>
              </p:ext>
            </p:extLst>
          </p:nvPr>
        </p:nvGraphicFramePr>
        <p:xfrm>
          <a:off x="347579" y="3818243"/>
          <a:ext cx="11199850" cy="2699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9970">
                  <a:extLst>
                    <a:ext uri="{9D8B030D-6E8A-4147-A177-3AD203B41FA5}">
                      <a16:colId xmlns:a16="http://schemas.microsoft.com/office/drawing/2014/main" val="166830023"/>
                    </a:ext>
                  </a:extLst>
                </a:gridCol>
                <a:gridCol w="2239970">
                  <a:extLst>
                    <a:ext uri="{9D8B030D-6E8A-4147-A177-3AD203B41FA5}">
                      <a16:colId xmlns:a16="http://schemas.microsoft.com/office/drawing/2014/main" val="413490683"/>
                    </a:ext>
                  </a:extLst>
                </a:gridCol>
                <a:gridCol w="2239970">
                  <a:extLst>
                    <a:ext uri="{9D8B030D-6E8A-4147-A177-3AD203B41FA5}">
                      <a16:colId xmlns:a16="http://schemas.microsoft.com/office/drawing/2014/main" val="4106095537"/>
                    </a:ext>
                  </a:extLst>
                </a:gridCol>
                <a:gridCol w="2239970">
                  <a:extLst>
                    <a:ext uri="{9D8B030D-6E8A-4147-A177-3AD203B41FA5}">
                      <a16:colId xmlns:a16="http://schemas.microsoft.com/office/drawing/2014/main" val="1433262855"/>
                    </a:ext>
                  </a:extLst>
                </a:gridCol>
                <a:gridCol w="2239970">
                  <a:extLst>
                    <a:ext uri="{9D8B030D-6E8A-4147-A177-3AD203B41FA5}">
                      <a16:colId xmlns:a16="http://schemas.microsoft.com/office/drawing/2014/main" val="806303854"/>
                    </a:ext>
                  </a:extLst>
                </a:gridCol>
              </a:tblGrid>
              <a:tr h="67477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Canny Edge Algorithm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Laplacian Edge Algorithm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Sobel Edge Algorithm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Prewitt Edge Algorithm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746891"/>
                  </a:ext>
                </a:extLst>
              </a:tr>
              <a:tr h="674771">
                <a:tc>
                  <a:txBody>
                    <a:bodyPr/>
                    <a:lstStyle/>
                    <a:p>
                      <a:r>
                        <a:rPr lang="en-US" dirty="0"/>
                        <a:t>System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9.0477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14.0962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11.4413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4.0340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572350"/>
                  </a:ext>
                </a:extLst>
              </a:tr>
              <a:tr h="674771">
                <a:tc>
                  <a:txBody>
                    <a:bodyPr/>
                    <a:lstStyle/>
                    <a:p>
                      <a:r>
                        <a:rPr lang="en-US" dirty="0"/>
                        <a:t>System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3.9486 sec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7.4220 sec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6.5053 sec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2.0360 sec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448126"/>
                  </a:ext>
                </a:extLst>
              </a:tr>
              <a:tr h="674771">
                <a:tc>
                  <a:txBody>
                    <a:bodyPr/>
                    <a:lstStyle/>
                    <a:p>
                      <a:r>
                        <a:rPr lang="en-US" dirty="0"/>
                        <a:t>System 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20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0916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43769-2349-44FC-B308-CD98FDEEB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276" y="158639"/>
            <a:ext cx="10762749" cy="906224"/>
          </a:xfrm>
        </p:spPr>
        <p:txBody>
          <a:bodyPr>
            <a:normAutofit/>
          </a:bodyPr>
          <a:lstStyle/>
          <a:p>
            <a:r>
              <a:rPr lang="en-GB" b="1" dirty="0">
                <a:cs typeface="Calibri Light"/>
              </a:rPr>
              <a:t>Image Processing Algorithm</a:t>
            </a:r>
            <a:endParaRPr lang="en-GB" b="1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CB526-CB6F-485E-AF74-3F7E18C82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999023"/>
            <a:ext cx="10753725" cy="54806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59220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FF1CA-0F07-4B1B-8ECF-BDB7A58C3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831" y="140368"/>
            <a:ext cx="10784552" cy="1051005"/>
          </a:xfrm>
        </p:spPr>
        <p:txBody>
          <a:bodyPr>
            <a:normAutofit/>
          </a:bodyPr>
          <a:lstStyle/>
          <a:p>
            <a:r>
              <a:rPr lang="en-GB" sz="4900" b="1" dirty="0"/>
              <a:t>Image Processing with Multi-Core CPU</a:t>
            </a:r>
            <a:endParaRPr lang="en-GB" sz="4900" b="1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A3B33-1E5D-4AE6-86FE-4217B8E48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830" y="1310326"/>
            <a:ext cx="10784552" cy="50810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445" lvl="1" indent="0">
              <a:buNone/>
            </a:pPr>
            <a:endParaRPr lang="en-GB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005286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7F7E31D6-0424-4C77-B559-D3DA5E7B8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831" y="0"/>
            <a:ext cx="10784552" cy="1131216"/>
          </a:xfrm>
        </p:spPr>
        <p:txBody>
          <a:bodyPr>
            <a:normAutofit/>
          </a:bodyPr>
          <a:lstStyle/>
          <a:p>
            <a:r>
              <a:rPr lang="en-GB" sz="4900" b="1" dirty="0">
                <a:cs typeface="Calibri Light"/>
              </a:rPr>
              <a:t>References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755CE29-691B-40A6-B923-1B721EA7E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830" y="1310326"/>
            <a:ext cx="10784552" cy="50810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445" lvl="1" indent="0">
              <a:buNone/>
            </a:pPr>
            <a:endParaRPr lang="en-GB" dirty="0"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06705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7FB13-7E33-49E6-9588-73A9ADECB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799878"/>
          </a:xfrm>
        </p:spPr>
        <p:txBody>
          <a:bodyPr/>
          <a:lstStyle/>
          <a:p>
            <a:r>
              <a:rPr lang="en-US" dirty="0"/>
              <a:t>FUTURE 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B44F8-F43B-4F59-BDB6-4DF8E93E2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491916"/>
            <a:ext cx="10753725" cy="4285949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Remaining Image Processing Algorithm Implementation on Single Core, Multi Core and GPU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Analysis and testing the CALTECH-101 Dataset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Comparison analysis on Single Core, Multi Core and GPU Implementation results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Effects of Image resolution and Image type.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974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6D51C-C7F0-4FB1-B8EA-A737E4E25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960299"/>
          </a:xfrm>
        </p:spPr>
        <p:txBody>
          <a:bodyPr/>
          <a:lstStyle/>
          <a:p>
            <a:r>
              <a:rPr lang="en-IN" dirty="0"/>
              <a:t>Team Member’s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F0B3-D9AC-4BAB-92B5-80D0CD0B9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459832"/>
            <a:ext cx="10753725" cy="4318033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RAJAT PATIL : Image Processing Algorithms and Implementation on Single Core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NILAY FURSULE: Implementation on Multi-Core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ROHIT MOKASHI: Implementation on GPU and CUDA Toolkit, OpenCV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Research: RAJAT PATIL, ROHIT MOKASHI, NILAY FURSULE</a:t>
            </a:r>
          </a:p>
        </p:txBody>
      </p:sp>
    </p:spTree>
    <p:extLst>
      <p:ext uri="{BB962C8B-B14F-4D97-AF65-F5344CB8AC3E}">
        <p14:creationId xmlns:p14="http://schemas.microsoft.com/office/powerpoint/2010/main" val="779652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E9B41-5048-4695-BDC4-AE186F4BC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829" y="2364428"/>
            <a:ext cx="10772775" cy="1658198"/>
          </a:xfrm>
        </p:spPr>
        <p:txBody>
          <a:bodyPr/>
          <a:lstStyle/>
          <a:p>
            <a:pPr algn="ctr"/>
            <a:r>
              <a:rPr lang="en-US" dirty="0">
                <a:cs typeface="Calibri Light" panose="020F0302020204030204"/>
              </a:rPr>
              <a:t>Thank You !!</a:t>
            </a:r>
          </a:p>
        </p:txBody>
      </p:sp>
    </p:spTree>
    <p:extLst>
      <p:ext uri="{BB962C8B-B14F-4D97-AF65-F5344CB8AC3E}">
        <p14:creationId xmlns:p14="http://schemas.microsoft.com/office/powerpoint/2010/main" val="3751149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381E3-CDF1-4C03-B7AB-812984999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276" y="499533"/>
            <a:ext cx="10762749" cy="595409"/>
          </a:xfrm>
        </p:spPr>
        <p:txBody>
          <a:bodyPr>
            <a:normAutofit fontScale="90000"/>
          </a:bodyPr>
          <a:lstStyle/>
          <a:p>
            <a:r>
              <a:rPr lang="en-GB" b="1" dirty="0">
                <a:cs typeface="Calibri Light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F3D9D-94A5-491D-860D-B69A35643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249680"/>
            <a:ext cx="10753725" cy="4528185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GB" dirty="0">
              <a:cs typeface="Calibri Light"/>
            </a:endParaRPr>
          </a:p>
          <a:p>
            <a:pPr marL="0" indent="0">
              <a:buNone/>
            </a:pPr>
            <a:endParaRPr lang="en-GB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836674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3CB91-B4B2-45F1-BD81-83EF4163A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4"/>
            <a:ext cx="10772775" cy="799878"/>
          </a:xfrm>
        </p:spPr>
        <p:txBody>
          <a:bodyPr>
            <a:normAutofit/>
          </a:bodyPr>
          <a:lstStyle/>
          <a:p>
            <a:r>
              <a:rPr lang="en-IN" dirty="0"/>
              <a:t>Image Processing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AB1FF-05F8-4E91-89A0-0F1F2884D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4" y="1561877"/>
            <a:ext cx="10753725" cy="4951218"/>
          </a:xfrm>
        </p:spPr>
        <p:txBody>
          <a:bodyPr>
            <a:normAutofit/>
          </a:bodyPr>
          <a:lstStyle/>
          <a:p>
            <a:pPr marL="457200" indent="-457200">
              <a:buAutoNum type="arabicParenR"/>
            </a:pPr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Edge Detection Algorithms</a:t>
            </a:r>
          </a:p>
          <a:p>
            <a:pPr marL="0" indent="0">
              <a:buNone/>
            </a:pP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a) Canny Edge Detection Algorithm</a:t>
            </a:r>
          </a:p>
          <a:p>
            <a:pPr marL="0" indent="0">
              <a:buNone/>
            </a:pP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	b) Prewitt Edge Detection Algorithm</a:t>
            </a:r>
          </a:p>
          <a:p>
            <a:pPr marL="0" indent="0">
              <a:buNone/>
            </a:pP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c) Sobel Edge Detection Algorithm</a:t>
            </a:r>
          </a:p>
          <a:p>
            <a:pPr marL="0" indent="0">
              <a:buNone/>
            </a:pP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	d) Laplacian Edge Detection Algorithm</a:t>
            </a:r>
          </a:p>
          <a:p>
            <a:pPr marL="0" indent="0">
              <a:buNone/>
            </a:pP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2) Smoothing Algorithm</a:t>
            </a:r>
          </a:p>
          <a:p>
            <a:pPr marL="0" indent="0">
              <a:buNone/>
            </a:pP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	a) Gaussian Blur Algorithm</a:t>
            </a:r>
          </a:p>
          <a:p>
            <a:pPr marL="0" indent="0">
              <a:buNone/>
            </a:pP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	b)  Median Blur Algorithm</a:t>
            </a:r>
          </a:p>
          <a:p>
            <a:pPr marL="0" indent="0">
              <a:buNone/>
            </a:pP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3) Changing Colorspace Algorithm</a:t>
            </a:r>
          </a:p>
          <a:p>
            <a:pPr marL="0" indent="0">
              <a:buNone/>
            </a:pPr>
            <a:endParaRPr lang="en-I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711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4569C-FB5E-40DB-80F1-F36A197A1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912172"/>
          </a:xfrm>
        </p:spPr>
        <p:txBody>
          <a:bodyPr/>
          <a:lstStyle/>
          <a:p>
            <a:r>
              <a:rPr lang="en-IN" dirty="0"/>
              <a:t>System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D683F-C01C-405A-9D29-9B7470A78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411706"/>
            <a:ext cx="11001997" cy="4668252"/>
          </a:xfrm>
        </p:spPr>
        <p:txBody>
          <a:bodyPr>
            <a:normAutofit/>
          </a:bodyPr>
          <a:lstStyle/>
          <a:p>
            <a:endParaRPr lang="en-IN" sz="25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500" b="1" dirty="0"/>
              <a:t>    </a:t>
            </a:r>
            <a:r>
              <a:rPr lang="en-IN" b="1" dirty="0"/>
              <a:t>System 1</a:t>
            </a:r>
            <a:r>
              <a:rPr lang="en-IN" dirty="0"/>
              <a:t>: i5- 5200U (5</a:t>
            </a:r>
            <a:r>
              <a:rPr lang="en-IN" baseline="30000" dirty="0"/>
              <a:t>th</a:t>
            </a:r>
            <a:r>
              <a:rPr lang="en-IN" dirty="0"/>
              <a:t> gen) (3Mb Cache, up to 2.70 GHz) 12GB RAM, 2 Cores, 4 LP</a:t>
            </a:r>
          </a:p>
          <a:p>
            <a:pPr marL="4572" lvl="1" indent="0">
              <a:buNone/>
            </a:pPr>
            <a:r>
              <a:rPr lang="en-IN" dirty="0"/>
              <a:t>    GPU – NVIDIA GeForce 940M 2 GB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b="1" dirty="0"/>
              <a:t>System 2</a:t>
            </a:r>
            <a:r>
              <a:rPr lang="en-IN" dirty="0"/>
              <a:t>: i5- 9300 (9</a:t>
            </a:r>
            <a:r>
              <a:rPr lang="en-IN" baseline="30000" dirty="0"/>
              <a:t>th</a:t>
            </a:r>
            <a:r>
              <a:rPr lang="en-IN" dirty="0"/>
              <a:t> gen) (8Mb Cache, up to 4.10 GHz) 8GB RAM, 4 Cores,  8 LP</a:t>
            </a:r>
          </a:p>
          <a:p>
            <a:pPr marL="4572" lvl="1" indent="0">
              <a:buNone/>
            </a:pPr>
            <a:r>
              <a:rPr lang="en-IN" dirty="0"/>
              <a:t>     GPU – NVIDIA GeForce GTX 1650 4GB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b="1" dirty="0"/>
              <a:t>System 3</a:t>
            </a:r>
            <a:r>
              <a:rPr lang="en-IN" dirty="0"/>
              <a:t>:  i7- </a:t>
            </a:r>
          </a:p>
        </p:txBody>
      </p:sp>
    </p:spTree>
    <p:extLst>
      <p:ext uri="{BB962C8B-B14F-4D97-AF65-F5344CB8AC3E}">
        <p14:creationId xmlns:p14="http://schemas.microsoft.com/office/powerpoint/2010/main" val="3243174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92F83-CBE9-494E-A537-69E4ECFB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944256"/>
          </a:xfrm>
        </p:spPr>
        <p:txBody>
          <a:bodyPr/>
          <a:lstStyle/>
          <a:p>
            <a:r>
              <a:rPr lang="en-IN" dirty="0"/>
              <a:t>Single Core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77F8F-F3F9-4758-AC2D-5C75B9893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443790"/>
            <a:ext cx="10753725" cy="4334076"/>
          </a:xfrm>
        </p:spPr>
        <p:txBody>
          <a:bodyPr>
            <a:no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vast majority of algorithms/code that we write are to be run on single core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Implemented Above mentioned Image Processing Algorithms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Analyzed output and time required for each algorithm to run on each system that defined above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746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A1355-7850-4FB0-96B0-BCD8FF63C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928214"/>
          </a:xfrm>
        </p:spPr>
        <p:txBody>
          <a:bodyPr/>
          <a:lstStyle/>
          <a:p>
            <a:r>
              <a:rPr lang="en-US" dirty="0"/>
              <a:t>Canny Edge Detection Output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211805-FA9E-456D-892A-6D2209A1921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53" y="1427747"/>
            <a:ext cx="4572000" cy="22458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B53EC6-8CA6-4079-B235-661E04802A0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411" y="1427746"/>
            <a:ext cx="5069305" cy="22458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1F9AED-3C70-4CA3-BA81-6E1405EDF642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52" y="3962400"/>
            <a:ext cx="4571999" cy="25769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AD58A0-4E35-47D7-8DA8-EB23BC7CA778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411" y="3944155"/>
            <a:ext cx="5069305" cy="257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079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1BAE7-99D5-4AF9-B077-7F6DFF83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864046"/>
          </a:xfrm>
        </p:spPr>
        <p:txBody>
          <a:bodyPr/>
          <a:lstStyle/>
          <a:p>
            <a:r>
              <a:rPr lang="en-US" dirty="0"/>
              <a:t>Sobel Edge Detection Output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DA67361-DAD3-4004-8C78-C2A237C4AD8C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51" y="1540042"/>
            <a:ext cx="4572000" cy="22458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E0855E-6AAB-48E1-BD9C-E41D011AE12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52" y="3962400"/>
            <a:ext cx="4571999" cy="25769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B4D326-0E0B-41A8-B810-86838EDF24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540042"/>
            <a:ext cx="5085348" cy="22458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B9445C-BB40-44AD-BDE4-D5C3631A77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611" y="3962400"/>
            <a:ext cx="5137737" cy="257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045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21479-44CD-442A-90E1-619EBF1C9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976341"/>
          </a:xfrm>
        </p:spPr>
        <p:txBody>
          <a:bodyPr/>
          <a:lstStyle/>
          <a:p>
            <a:r>
              <a:rPr lang="en-US" dirty="0"/>
              <a:t>Prewitt Edge Detector Output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DE8631D-3A26-41A9-B963-6C02A7430FBA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51" y="1540042"/>
            <a:ext cx="4572000" cy="22458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6C80F7-2188-4CDC-9BFC-A8E20261F40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52" y="3962400"/>
            <a:ext cx="4571999" cy="25769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F09E8E-CAE4-4C21-8421-DDE409FB46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258" y="1540042"/>
            <a:ext cx="4989090" cy="22458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2B218F-25A0-48AB-A2E0-DB9799BD77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258" y="3962400"/>
            <a:ext cx="4989090" cy="257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403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891D-4275-4BEE-B0DD-F7AAD6301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040509"/>
          </a:xfrm>
        </p:spPr>
        <p:txBody>
          <a:bodyPr/>
          <a:lstStyle/>
          <a:p>
            <a:r>
              <a:rPr lang="en-US" dirty="0"/>
              <a:t>Laplacian Edge Detector Output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3C1811B-1C01-48F0-8452-7FBF64541FD2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4" y="1540042"/>
            <a:ext cx="4925427" cy="38180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56CCCE-105A-4ECB-8C2D-2FA9C64616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540042"/>
            <a:ext cx="5566610" cy="381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348443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333</TotalTime>
  <Words>418</Words>
  <Application>Microsoft Office PowerPoint</Application>
  <PresentationFormat>Widescreen</PresentationFormat>
  <Paragraphs>83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Metropolitan</vt:lpstr>
      <vt:lpstr>Exploiting Parallelism in Image Processing Algorithms</vt:lpstr>
      <vt:lpstr>Problem Statement</vt:lpstr>
      <vt:lpstr>Image Processing Algorithms</vt:lpstr>
      <vt:lpstr>System Used</vt:lpstr>
      <vt:lpstr>Single Core Implementation</vt:lpstr>
      <vt:lpstr>Canny Edge Detection Output</vt:lpstr>
      <vt:lpstr>Sobel Edge Detection Output</vt:lpstr>
      <vt:lpstr>Prewitt Edge Detector Output</vt:lpstr>
      <vt:lpstr>Laplacian Edge Detector Output</vt:lpstr>
      <vt:lpstr>Single Core Approach </vt:lpstr>
      <vt:lpstr>Time analysis On Single Core </vt:lpstr>
      <vt:lpstr>Image Processing Algorithm</vt:lpstr>
      <vt:lpstr>Image Processing with Multi-Core CPU</vt:lpstr>
      <vt:lpstr>References</vt:lpstr>
      <vt:lpstr>FUTURE WORK</vt:lpstr>
      <vt:lpstr>Team Member’s Roles</vt:lpstr>
      <vt:lpstr>Thank You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Exploiting Parallelism in Image Processing Algorithms</dc:title>
  <dc:creator>Rohit Mokashi</dc:creator>
  <cp:lastModifiedBy>Rajat Patil</cp:lastModifiedBy>
  <cp:revision>239</cp:revision>
  <dcterms:created xsi:type="dcterms:W3CDTF">2021-04-05T02:39:58Z</dcterms:created>
  <dcterms:modified xsi:type="dcterms:W3CDTF">2021-05-03T08:19:46Z</dcterms:modified>
</cp:coreProperties>
</file>