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Introduction to Self-Attention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Definition of self-attention layers</a:t>
            </a:r>
          </a:p>
          <a:p>
            <a:pPr>
              <a:defRPr sz="2000" b="0" i="0">
                <a:latin typeface="Arial"/>
              </a:defRPr>
            </a:pPr>
            <a:r>
              <a:t>	+ Why traditional recurrent and convolutional layers are insufficient</a:t>
            </a:r>
          </a:p>
          <a:p>
            <a:pPr>
              <a:defRPr sz="2000" b="0" i="0">
                <a:latin typeface="Arial"/>
              </a:defRPr>
            </a:pPr>
            <a:r>
              <a:t>	+ Overview of the benefits of self-attention layers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Comparison with 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Convolutional layers are spatially invariant, while self-attention is attentive to specific positions</a:t>
            </a:r>
          </a:p>
          <a:p>
            <a:pPr>
              <a:defRPr sz="2000" b="0" i="0">
                <a:latin typeface="Arial"/>
              </a:defRPr>
            </a:pPr>
            <a:r>
              <a:t>	+ Self-attention can capture longer-range dependencies than convolutional layers</a:t>
            </a:r>
          </a:p>
          <a:p>
            <a:pPr>
              <a:defRPr sz="2000" b="0" i="0">
                <a:latin typeface="Arial"/>
              </a:defRPr>
            </a:pPr>
            <a:r>
              <a:t>	+ Convolutional layers are better suited for modeling local patterns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Applications of Self-Attention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Natural Language Processing (NLP): machine translation, text classification</a:t>
            </a:r>
          </a:p>
          <a:p>
            <a:pPr>
              <a:defRPr sz="2000" b="0" i="0">
                <a:latin typeface="Arial"/>
              </a:defRPr>
            </a:pPr>
            <a:r>
              <a:t>	+ Computer Vision: image captioning, visual question answering</a:t>
            </a:r>
          </a:p>
          <a:p>
            <a:pPr>
              <a:defRPr sz="2000" b="0" i="0">
                <a:latin typeface="Arial"/>
              </a:defRPr>
            </a:pPr>
            <a:r>
              <a:t>	+ Time Series Analysis: forecasting, anomaly detection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Computational cost: increased complexity compared to recurrent and convolutional layers</a:t>
            </a:r>
          </a:p>
          <a:p>
            <a:pPr>
              <a:defRPr sz="2000" b="0" i="0">
                <a:latin typeface="Arial"/>
              </a:defRPr>
            </a:pPr>
            <a:r>
              <a:t>	+ Overfitting: risk of memorizing training data instead of generalizing well</a:t>
            </a:r>
          </a:p>
          <a:p>
            <a:pPr>
              <a:defRPr sz="2000" b="0" i="0">
                <a:latin typeface="Arial"/>
              </a:defRPr>
            </a:pPr>
            <a:r>
              <a:t>	+ Limited interpretability: difficulty in understanding the attention mechanisms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Summary of key takeaways</a:t>
            </a:r>
          </a:p>
          <a:p>
            <a:pPr>
              <a:defRPr sz="2000" b="0" i="0">
                <a:latin typeface="Arial"/>
              </a:defRPr>
            </a:pPr>
            <a:r>
              <a:t>	+ The importance of understanding self-attention layers for building more effective models</a:t>
            </a:r>
          </a:p>
          <a:p>
            <a:pPr>
              <a:defRPr sz="2000" b="0" i="0">
                <a:latin typeface="Arial"/>
              </a:defRPr>
            </a:pPr>
            <a:r>
              <a:t>	+ Future directions: exploring new applications, architectures, and limitations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-4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914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ByteNet [15] 23.75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Deep-Att + PosUnk [32]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1.0- 107°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GNMT + RL [31]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2.3-10!9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1.4-1070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ConvS2S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9.6-10'%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1.5-1070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MoE [26]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2.0-10'9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1.2. 107°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Deep-Att + PosUnk Ensemble [32]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8.0 - 107°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GNMT + RL Ensemble [31]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18-1079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1.1- 1074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ConvS2S Ensemble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7.7-10!9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1.2.10?!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Transformer (base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1018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Transformer (big)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How Self-Attention Layers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Attention mechanism: calculating weights for each element in the input sequence</a:t>
            </a:r>
          </a:p>
          <a:p>
            <a:pPr>
              <a:defRPr sz="2000" b="0" i="0">
                <a:latin typeface="Arial"/>
              </a:defRPr>
            </a:pPr>
            <a:r>
              <a:t>	+ Query, Key, and Value matrices</a:t>
            </a:r>
          </a:p>
          <a:p>
            <a:pPr>
              <a:defRPr sz="2000" b="0" i="0">
                <a:latin typeface="Arial"/>
              </a:defRPr>
            </a:pPr>
            <a:r>
              <a:t>	+ Computing the output as a weighted sum of the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-3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42"/>
                <a:gridCol w="653154"/>
              </a:tblGrid>
              <a:tr h="4572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|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#201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100K|/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(®)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instead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sinusoids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big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| 4.33.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Advantages of Self-Attention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Parallelization: no sequential computation required</a:t>
            </a:r>
          </a:p>
          <a:p>
            <a:pPr>
              <a:defRPr sz="2000" b="0" i="0">
                <a:latin typeface="Arial"/>
              </a:defRPr>
            </a:pPr>
            <a:r>
              <a:t>	+ Flexibility: can be applied to varying input sequences and lengths</a:t>
            </a:r>
          </a:p>
          <a:p>
            <a:pPr>
              <a:defRPr sz="2000" b="0" i="0">
                <a:latin typeface="Arial"/>
              </a:defRPr>
            </a:pPr>
            <a:r>
              <a:t>	+ Improved performance: better handling of long-range dependencies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2286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Self-Attention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O(n? -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O(1)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O(n- d?)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O(k-n-d?)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O(logx(n))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Self-Attention (restricted)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O(r-n-d)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O(n/r)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Comparison with Recurrent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</a:p>
          <a:p>
            <a:pPr>
              <a:defRPr sz="2000" b="0" i="0">
                <a:latin typeface="Arial"/>
              </a:defRPr>
            </a:pPr>
            <a:r>
              <a:t>	+ Recurrent layers are sequential, while self-attention is parallel</a:t>
            </a:r>
          </a:p>
          <a:p>
            <a:pPr>
              <a:defRPr sz="2000" b="0" i="0">
                <a:latin typeface="Arial"/>
              </a:defRPr>
            </a:pPr>
            <a:r>
              <a:t>	+ Self-attention is faster for shorter input sequences</a:t>
            </a:r>
          </a:p>
          <a:p>
            <a:pPr>
              <a:defRPr sz="2000" b="0" i="0">
                <a:latin typeface="Arial"/>
              </a:defRPr>
            </a:pPr>
            <a:r>
              <a:t>	+ Recurrent layers are better suited for modeling temporal dependencies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