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78" r:id="rId2"/>
    <p:sldId id="258" r:id="rId3"/>
    <p:sldId id="259" r:id="rId4"/>
    <p:sldId id="304" r:id="rId5"/>
    <p:sldId id="261" r:id="rId6"/>
    <p:sldId id="262" r:id="rId7"/>
    <p:sldId id="263" r:id="rId8"/>
    <p:sldId id="299" r:id="rId9"/>
    <p:sldId id="293" r:id="rId10"/>
    <p:sldId id="294" r:id="rId11"/>
    <p:sldId id="264" r:id="rId12"/>
    <p:sldId id="265" r:id="rId13"/>
    <p:sldId id="266" r:id="rId14"/>
    <p:sldId id="303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302" r:id="rId27"/>
    <p:sldId id="279" r:id="rId28"/>
    <p:sldId id="291" r:id="rId29"/>
    <p:sldId id="301" r:id="rId30"/>
    <p:sldId id="298" r:id="rId31"/>
    <p:sldId id="280" r:id="rId32"/>
    <p:sldId id="285" r:id="rId33"/>
    <p:sldId id="281" r:id="rId34"/>
    <p:sldId id="282" r:id="rId35"/>
    <p:sldId id="283" r:id="rId36"/>
    <p:sldId id="300" r:id="rId37"/>
    <p:sldId id="284" r:id="rId38"/>
    <p:sldId id="286" r:id="rId39"/>
    <p:sldId id="288" r:id="rId40"/>
    <p:sldId id="296" r:id="rId41"/>
    <p:sldId id="289" r:id="rId42"/>
    <p:sldId id="290" r:id="rId43"/>
    <p:sldId id="29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4" autoAdjust="0"/>
    <p:restoredTop sz="94604"/>
  </p:normalViewPr>
  <p:slideViewPr>
    <p:cSldViewPr snapToGrid="0">
      <p:cViewPr varScale="1">
        <p:scale>
          <a:sx n="75" d="100"/>
          <a:sy n="75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2480F-49A9-4DE8-8433-1CD75D058346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FFE0D-2F0E-44E6-94FD-40939A46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1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83FED6-40F8-49D0-8989-7E496CD2A179}" type="slidenum">
              <a:rPr lang="en-US" altLang="en-US" sz="1300" b="0" smtClean="0"/>
              <a:pPr/>
              <a:t>1</a:t>
            </a:fld>
            <a:endParaRPr lang="en-US" altLang="en-US" sz="1300" b="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2313"/>
            <a:ext cx="6400800" cy="360045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3072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FFE0D-2F0E-44E6-94FD-40939A469E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79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other methods such as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FFE0D-2F0E-44E6-94FD-40939A469EC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4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A051-CE8F-4B51-8DDD-A12B5ADC8D18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CA6B-E9CF-4D7B-B578-8B77C2E9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2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A051-CE8F-4B51-8DDD-A12B5ADC8D18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CA6B-E9CF-4D7B-B578-8B77C2E9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5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A051-CE8F-4B51-8DDD-A12B5ADC8D18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CA6B-E9CF-4D7B-B578-8B77C2E9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2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A051-CE8F-4B51-8DDD-A12B5ADC8D18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CA6B-E9CF-4D7B-B578-8B77C2E9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A051-CE8F-4B51-8DDD-A12B5ADC8D18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CA6B-E9CF-4D7B-B578-8B77C2E9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0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A051-CE8F-4B51-8DDD-A12B5ADC8D18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CA6B-E9CF-4D7B-B578-8B77C2E9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A051-CE8F-4B51-8DDD-A12B5ADC8D18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CA6B-E9CF-4D7B-B578-8B77C2E9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7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A051-CE8F-4B51-8DDD-A12B5ADC8D18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CA6B-E9CF-4D7B-B578-8B77C2E9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3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A051-CE8F-4B51-8DDD-A12B5ADC8D18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CA6B-E9CF-4D7B-B578-8B77C2E9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9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A051-CE8F-4B51-8DDD-A12B5ADC8D18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CA6B-E9CF-4D7B-B578-8B77C2E9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6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A051-CE8F-4B51-8DDD-A12B5ADC8D18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CA6B-E9CF-4D7B-B578-8B77C2E9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A051-CE8F-4B51-8DDD-A12B5ADC8D18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CA6B-E9CF-4D7B-B578-8B77C2E9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2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52426"/>
            <a:ext cx="9144000" cy="3878263"/>
          </a:xfrm>
        </p:spPr>
        <p:txBody>
          <a:bodyPr>
            <a:normAutofit/>
          </a:bodyPr>
          <a:lstStyle/>
          <a:p>
            <a:r>
              <a:rPr lang="en-US" altLang="en-US" b="1" i="1" dirty="0"/>
              <a:t>Session </a:t>
            </a:r>
            <a:r>
              <a:rPr lang="en-US" altLang="en-US" b="1" i="1" dirty="0" smtClean="0"/>
              <a:t>S:</a:t>
            </a:r>
            <a:r>
              <a:rPr lang="en-US" altLang="en-US" b="1" i="1" dirty="0"/>
              <a:t/>
            </a:r>
            <a:br>
              <a:rPr lang="en-US" altLang="en-US" b="1" i="1" dirty="0"/>
            </a:br>
            <a:r>
              <a:rPr lang="en-US" altLang="en-US" b="1" i="1" dirty="0"/>
              <a:t/>
            </a:r>
            <a:br>
              <a:rPr lang="en-US" altLang="en-US" b="1" i="1" dirty="0"/>
            </a:br>
            <a:r>
              <a:rPr lang="fr-FR" b="1" dirty="0" smtClean="0"/>
              <a:t>Lecture – SEM </a:t>
            </a:r>
            <a:r>
              <a:rPr lang="fr-FR" b="1" dirty="0" err="1" smtClean="0"/>
              <a:t>Trees</a:t>
            </a:r>
            <a:endParaRPr lang="en-US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9389" y="4621214"/>
            <a:ext cx="6777037" cy="1584325"/>
          </a:xfrm>
        </p:spPr>
        <p:txBody>
          <a:bodyPr/>
          <a:lstStyle/>
          <a:p>
            <a:r>
              <a:rPr lang="en-US" altLang="en-US" sz="3600" dirty="0"/>
              <a:t>ATI Staff</a:t>
            </a:r>
          </a:p>
          <a:p>
            <a:r>
              <a:rPr lang="en-US" altLang="en-US" dirty="0"/>
              <a:t>Arizona State University</a:t>
            </a:r>
          </a:p>
          <a:p>
            <a:r>
              <a:rPr lang="en-US" altLang="en-US" dirty="0"/>
              <a:t>Summer 2016</a:t>
            </a:r>
          </a:p>
        </p:txBody>
      </p:sp>
    </p:spTree>
    <p:extLst>
      <p:ext uri="{BB962C8B-B14F-4D97-AF65-F5344CB8AC3E}">
        <p14:creationId xmlns:p14="http://schemas.microsoft.com/office/powerpoint/2010/main" val="187907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 for Groups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Many times we have variables that we might want to create subgroups based on</a:t>
            </a:r>
          </a:p>
          <a:p>
            <a:pPr lvl="1"/>
            <a:r>
              <a:rPr lang="en-US" dirty="0" smtClean="0"/>
              <a:t>Income </a:t>
            </a:r>
            <a:r>
              <a:rPr lang="en-US" dirty="0" smtClean="0">
                <a:sym typeface="Wingdings" panose="05000000000000000000" pitchFamily="2" charset="2"/>
              </a:rPr>
              <a:t> find cutoffs for low, middle, high SES groups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Have continuous test scores and find cutoff for admission criteria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i.e. only accept those &gt; 160 on GRE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Which group has biggest differences on outcome?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Gender or Ethnicity a more “important” grouping in relation to supporting Clinton or Trump?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Want to find interactions between groups to create further subgroupings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Females in low SES prefer Trump while females in high SES prefer Hillary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Often times limited by only using 1 variable as an outcome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Where multivariate DT methods come in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E.g. multivariate boosting or SEM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1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DTs and NSSI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find subgroups of people based on the number of times they self-injures</a:t>
            </a:r>
          </a:p>
          <a:p>
            <a:r>
              <a:rPr lang="en-US" dirty="0" smtClean="0"/>
              <a:t>In relation to: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summed score </a:t>
            </a:r>
          </a:p>
          <a:p>
            <a:pPr lvl="1"/>
            <a:r>
              <a:rPr lang="en-US" dirty="0" smtClean="0"/>
              <a:t>A factor score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293" y="2390652"/>
            <a:ext cx="6191817" cy="378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6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DTs and NSSI cont’d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39" y="2170858"/>
            <a:ext cx="4351338" cy="435133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89" y="2355925"/>
            <a:ext cx="5070216" cy="3861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5007" y="1690688"/>
            <a:ext cx="368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NSSI                           Summed Score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66271" y="1708680"/>
            <a:ext cx="368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NSSI                           Factor Score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7949901" y="1796527"/>
            <a:ext cx="462579" cy="193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959684" y="1796527"/>
            <a:ext cx="462579" cy="193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5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Cutoffs for NSSI Frequency Criteria should be:</a:t>
            </a:r>
          </a:p>
          <a:p>
            <a:pPr lvl="1"/>
            <a:r>
              <a:rPr lang="en-US" dirty="0" smtClean="0"/>
              <a:t>Between 0 &amp; 1</a:t>
            </a:r>
          </a:p>
          <a:p>
            <a:pPr lvl="1"/>
            <a:r>
              <a:rPr lang="en-US" dirty="0" smtClean="0"/>
              <a:t>Between 5 &amp; 6</a:t>
            </a:r>
          </a:p>
          <a:p>
            <a:r>
              <a:rPr lang="en-US" dirty="0" smtClean="0"/>
              <a:t>The DT results give us three groups with those cutoffs</a:t>
            </a:r>
          </a:p>
          <a:p>
            <a:r>
              <a:rPr lang="en-US" dirty="0" smtClean="0"/>
              <a:t>But what does this actually mean?</a:t>
            </a:r>
          </a:p>
          <a:p>
            <a:pPr lvl="1"/>
            <a:r>
              <a:rPr lang="en-US" dirty="0" smtClean="0"/>
              <a:t>People w/ NSSI value of 0 have a deviation between their actual and predicted factor score that is significantly smaller than between their actual scores and predictions for any other group, including assuming every is in one group</a:t>
            </a:r>
          </a:p>
          <a:p>
            <a:pPr lvl="1"/>
            <a:r>
              <a:rPr lang="en-US" dirty="0" smtClean="0"/>
              <a:t>More technically, putting people into groups decreases the RMSEA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2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 Trees &amp; NSSI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57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We Can’t Reduce the Outcome to a Single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SEM Trees or other multivariate model (Multivariate Boosting or others)</a:t>
            </a:r>
          </a:p>
          <a:p>
            <a:r>
              <a:rPr lang="en-US" dirty="0" smtClean="0"/>
              <a:t>Instead of reducing our outcome to a single variable we can use:</a:t>
            </a:r>
          </a:p>
          <a:p>
            <a:pPr lvl="1"/>
            <a:r>
              <a:rPr lang="en-US" dirty="0" smtClean="0"/>
              <a:t>Means of multiple variables</a:t>
            </a:r>
          </a:p>
          <a:p>
            <a:pPr lvl="1"/>
            <a:r>
              <a:rPr lang="en-US" dirty="0" smtClean="0"/>
              <a:t>A confirmatory factor model</a:t>
            </a:r>
          </a:p>
          <a:p>
            <a:pPr lvl="1"/>
            <a:r>
              <a:rPr lang="en-US" dirty="0" smtClean="0"/>
              <a:t>Latent growth model</a:t>
            </a:r>
          </a:p>
          <a:p>
            <a:pPr lvl="1"/>
            <a:r>
              <a:rPr lang="en-US" dirty="0" smtClean="0"/>
              <a:t>Autoregressive model</a:t>
            </a:r>
          </a:p>
          <a:p>
            <a:pPr lvl="1"/>
            <a:r>
              <a:rPr lang="en-US" dirty="0" smtClean="0"/>
              <a:t>Etc.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 Trees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5007" y="3991087"/>
            <a:ext cx="1207150" cy="580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46938" y="4281544"/>
            <a:ext cx="18288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738" y="2749130"/>
            <a:ext cx="6191817" cy="37863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02475" y="1958299"/>
            <a:ext cx="2248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Outcome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73654" y="2201286"/>
            <a:ext cx="2248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Predictor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298590" y="4081488"/>
            <a:ext cx="22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NSSI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881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 Tree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than just including a covariate in the model</a:t>
            </a:r>
          </a:p>
          <a:p>
            <a:r>
              <a:rPr lang="en-US" dirty="0" smtClean="0"/>
              <a:t>In SEM Trees, the covariates predict the </a:t>
            </a:r>
            <a:r>
              <a:rPr lang="en-US" i="1" dirty="0" smtClean="0">
                <a:solidFill>
                  <a:srgbClr val="FF0000"/>
                </a:solidFill>
              </a:rPr>
              <a:t>model fit</a:t>
            </a:r>
          </a:p>
          <a:p>
            <a:pPr lvl="1"/>
            <a:r>
              <a:rPr lang="en-US" dirty="0" smtClean="0"/>
              <a:t>Not just the latent variable</a:t>
            </a:r>
          </a:p>
          <a:p>
            <a:r>
              <a:rPr lang="en-US" dirty="0" smtClean="0"/>
              <a:t>In predicting the fit of the model, you are indirectly predicting differences in each of the model parameters</a:t>
            </a:r>
          </a:p>
          <a:p>
            <a:pPr lvl="1"/>
            <a:r>
              <a:rPr lang="en-US" dirty="0" smtClean="0"/>
              <a:t>i.e. factor variance, mean, loadings ….</a:t>
            </a:r>
          </a:p>
          <a:p>
            <a:pPr lvl="1"/>
            <a:r>
              <a:rPr lang="en-US" dirty="0" smtClean="0"/>
              <a:t>In other words: If you change the model parameters then you change the model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2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 Trees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NSSI example, the NSSI variable has integer values ranging from 0 to 1000</a:t>
            </a:r>
          </a:p>
          <a:p>
            <a:r>
              <a:rPr lang="en-US" dirty="0" smtClean="0"/>
              <a:t>If a covariate is an integer in SEM Trees, the model tests groups at every value:</a:t>
            </a:r>
          </a:p>
          <a:p>
            <a:pPr lvl="1"/>
            <a:r>
              <a:rPr lang="en-US" dirty="0" smtClean="0"/>
              <a:t>1. Fit of multiple group model with groups of people with values of 0 and 1-1000</a:t>
            </a:r>
          </a:p>
          <a:p>
            <a:pPr lvl="2"/>
            <a:r>
              <a:rPr lang="en-US" dirty="0" smtClean="0"/>
              <a:t>Get model fit</a:t>
            </a:r>
          </a:p>
          <a:p>
            <a:pPr lvl="1"/>
            <a:r>
              <a:rPr lang="en-US" dirty="0"/>
              <a:t>1. Fit of multiple group model with groups of people with values of </a:t>
            </a:r>
            <a:r>
              <a:rPr lang="en-US" dirty="0" smtClean="0"/>
              <a:t>0 or 1 </a:t>
            </a:r>
            <a:r>
              <a:rPr lang="en-US" dirty="0"/>
              <a:t>and </a:t>
            </a:r>
            <a:r>
              <a:rPr lang="en-US" dirty="0" smtClean="0"/>
              <a:t>2-1000</a:t>
            </a:r>
            <a:endParaRPr lang="en-US" dirty="0"/>
          </a:p>
          <a:p>
            <a:pPr lvl="2"/>
            <a:r>
              <a:rPr lang="en-US" dirty="0"/>
              <a:t>Get model fit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9821"/>
            <a:ext cx="10515600" cy="1325563"/>
          </a:xfrm>
        </p:spPr>
        <p:txBody>
          <a:bodyPr/>
          <a:lstStyle/>
          <a:p>
            <a:r>
              <a:rPr lang="en-US" dirty="0" smtClean="0"/>
              <a:t>SEM Trees Algorithm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each tested split, the model becomes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705" y="1027907"/>
            <a:ext cx="3807800" cy="2328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705" y="4364640"/>
            <a:ext cx="3807800" cy="23284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50362" y="3490078"/>
            <a:ext cx="1301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+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10252037" y="709223"/>
            <a:ext cx="1527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 w/ NSSI </a:t>
            </a:r>
            <a:r>
              <a:rPr lang="en-US" sz="2400" b="1" dirty="0" smtClean="0"/>
              <a:t>=</a:t>
            </a:r>
            <a:r>
              <a:rPr lang="en-US" dirty="0" smtClean="0"/>
              <a:t> 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57711" y="4981801"/>
            <a:ext cx="152758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 w/ NSSI </a:t>
            </a:r>
            <a:r>
              <a:rPr lang="en-US" sz="2000" b="1" dirty="0" smtClean="0"/>
              <a:t>&gt;</a:t>
            </a:r>
            <a:r>
              <a:rPr lang="en-US" dirty="0" smtClean="0"/>
              <a:t> 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59" y="3197881"/>
            <a:ext cx="3807800" cy="23284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22445" y="3505466"/>
            <a:ext cx="152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cases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09823" y="3690132"/>
            <a:ext cx="152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VERSUS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5314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1667"/>
            <a:ext cx="10515600" cy="3959253"/>
          </a:xfrm>
        </p:spPr>
      </p:pic>
    </p:spTree>
    <p:extLst>
      <p:ext uri="{BB962C8B-B14F-4D97-AF65-F5344CB8AC3E}">
        <p14:creationId xmlns:p14="http://schemas.microsoft.com/office/powerpoint/2010/main" val="19699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 Trees Algorithm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r>
              <a:rPr lang="en-US" dirty="0" smtClean="0"/>
              <a:t>Fitting the SEM in each group results in a separate fit</a:t>
            </a:r>
          </a:p>
          <a:p>
            <a:pPr lvl="1"/>
            <a:r>
              <a:rPr lang="en-US" dirty="0" smtClean="0"/>
              <a:t>LL (log-likelihood)</a:t>
            </a:r>
            <a:r>
              <a:rPr lang="en-US" baseline="30000" dirty="0" smtClean="0"/>
              <a:t> </a:t>
            </a:r>
            <a:r>
              <a:rPr lang="en-US" dirty="0" smtClean="0"/>
              <a:t>for each model</a:t>
            </a:r>
          </a:p>
          <a:p>
            <a:pPr lvl="1"/>
            <a:r>
              <a:rPr lang="en-US" dirty="0" smtClean="0"/>
              <a:t>Model parameters are now group specific</a:t>
            </a:r>
          </a:p>
          <a:p>
            <a:r>
              <a:rPr lang="en-US" dirty="0" smtClean="0"/>
              <a:t>This can be compared using the likelihood ratio test</a:t>
            </a:r>
          </a:p>
          <a:p>
            <a:pPr lvl="1"/>
            <a:r>
              <a:rPr lang="en-US" dirty="0" smtClean="0"/>
              <a:t>Is </a:t>
            </a:r>
            <a:r>
              <a:rPr lang="en-US" dirty="0" err="1" smtClean="0"/>
              <a:t>LL</a:t>
            </a:r>
            <a:r>
              <a:rPr lang="en-US" baseline="-25000" dirty="0" err="1" smtClean="0"/>
              <a:t>all</a:t>
            </a:r>
            <a:r>
              <a:rPr lang="en-US" dirty="0" smtClean="0"/>
              <a:t> &lt;</a:t>
            </a:r>
            <a:r>
              <a:rPr lang="en-US" baseline="30000" dirty="0" smtClean="0"/>
              <a:t>* </a:t>
            </a:r>
            <a:r>
              <a:rPr lang="en-US" dirty="0" smtClean="0"/>
              <a:t>LL</a:t>
            </a:r>
            <a:r>
              <a:rPr lang="en-US" baseline="-25000" dirty="0" smtClean="0"/>
              <a:t>NSSI = 0</a:t>
            </a:r>
            <a:r>
              <a:rPr lang="en-US" dirty="0" smtClean="0"/>
              <a:t> + LL</a:t>
            </a:r>
            <a:r>
              <a:rPr lang="en-US" baseline="-25000" dirty="0" smtClean="0"/>
              <a:t>NSSI = 1-1000</a:t>
            </a:r>
          </a:p>
          <a:p>
            <a:pPr lvl="2"/>
            <a:r>
              <a:rPr lang="en-US" dirty="0" smtClean="0"/>
              <a:t>* Fit will always be better in multiple group model, but about </a:t>
            </a:r>
            <a:r>
              <a:rPr lang="en-US" u="sng" dirty="0" smtClean="0"/>
              <a:t>significance</a:t>
            </a:r>
          </a:p>
          <a:p>
            <a:pPr lvl="2"/>
            <a:r>
              <a:rPr lang="en-US" dirty="0" smtClean="0"/>
              <a:t>Larger LL is better (less negative)</a:t>
            </a:r>
          </a:p>
          <a:p>
            <a:pPr lvl="2"/>
            <a:r>
              <a:rPr lang="en-US" dirty="0" smtClean="0"/>
              <a:t>2 times the difference between models is a chi square distribution </a:t>
            </a:r>
          </a:p>
          <a:p>
            <a:pPr lvl="3"/>
            <a:r>
              <a:rPr lang="en-US" dirty="0" err="1" smtClean="0"/>
              <a:t>Df</a:t>
            </a:r>
            <a:r>
              <a:rPr lang="en-US" dirty="0" smtClean="0"/>
              <a:t> = number of parameters of multiple group model minus parameters of no group model</a:t>
            </a:r>
          </a:p>
        </p:txBody>
      </p:sp>
    </p:spTree>
    <p:extLst>
      <p:ext uri="{BB962C8B-B14F-4D97-AF65-F5344CB8AC3E}">
        <p14:creationId xmlns:p14="http://schemas.microsoft.com/office/powerpoint/2010/main" val="4022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 Trees Algorithm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the covariate is an integer (&amp; ordinal), tests every possible group in sequence</a:t>
            </a:r>
          </a:p>
          <a:p>
            <a:pPr lvl="1"/>
            <a:r>
              <a:rPr lang="en-US" dirty="0" smtClean="0"/>
              <a:t>0 vs. 1-1000, 0-1 vs 2-1000, 0-2 vs 3-1000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Same thing if numeric (continuous; i.e. 0.324)</a:t>
            </a:r>
          </a:p>
          <a:p>
            <a:pPr lvl="1"/>
            <a:r>
              <a:rPr lang="en-US" dirty="0" smtClean="0"/>
              <a:t>Will test every value in sequence, so may be better to round first</a:t>
            </a:r>
          </a:p>
          <a:p>
            <a:r>
              <a:rPr lang="en-US" dirty="0" smtClean="0"/>
              <a:t>If categorical (factor), one vs. the rest scheme</a:t>
            </a:r>
          </a:p>
          <a:p>
            <a:pPr lvl="1"/>
            <a:r>
              <a:rPr lang="en-US" dirty="0" smtClean="0"/>
              <a:t>If 5 categories, 15 possible splits</a:t>
            </a:r>
          </a:p>
          <a:p>
            <a:pPr lvl="2"/>
            <a:r>
              <a:rPr lang="en-US" dirty="0" smtClean="0"/>
              <a:t>Computationally intensive</a:t>
            </a:r>
          </a:p>
          <a:p>
            <a:r>
              <a:rPr lang="en-US" dirty="0" smtClean="0"/>
              <a:t>Once a best split is determined:</a:t>
            </a:r>
          </a:p>
          <a:p>
            <a:pPr lvl="1"/>
            <a:r>
              <a:rPr lang="en-US" dirty="0" smtClean="0"/>
              <a:t>Move down one level to start over searching for an additional split</a:t>
            </a:r>
          </a:p>
          <a:p>
            <a:pPr lvl="1"/>
            <a:r>
              <a:rPr lang="en-US" dirty="0" smtClean="0"/>
              <a:t>Continues until:</a:t>
            </a:r>
          </a:p>
          <a:p>
            <a:pPr lvl="2"/>
            <a:r>
              <a:rPr lang="en-US" dirty="0" smtClean="0"/>
              <a:t>No longer improves model fit</a:t>
            </a:r>
          </a:p>
          <a:p>
            <a:pPr lvl="2"/>
            <a:r>
              <a:rPr lang="en-US" dirty="0" smtClean="0"/>
              <a:t>Reaches other stopping criterion</a:t>
            </a:r>
          </a:p>
          <a:p>
            <a:pPr lvl="3"/>
            <a:r>
              <a:rPr lang="en-US" dirty="0" smtClean="0"/>
              <a:t>Too small N in a node</a:t>
            </a:r>
          </a:p>
          <a:p>
            <a:pPr lvl="3"/>
            <a:r>
              <a:rPr lang="en-US" dirty="0" smtClean="0"/>
              <a:t>A priori set maximum depth (# of groups)</a:t>
            </a:r>
          </a:p>
        </p:txBody>
      </p:sp>
    </p:spTree>
    <p:extLst>
      <p:ext uri="{BB962C8B-B14F-4D97-AF65-F5344CB8AC3E}">
        <p14:creationId xmlns:p14="http://schemas.microsoft.com/office/powerpoint/2010/main" val="172816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 Trees Algorithm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like DT, SEM Trees can create a large tree</a:t>
            </a:r>
          </a:p>
          <a:p>
            <a:r>
              <a:rPr lang="en-US" dirty="0" smtClean="0"/>
              <a:t>Say the first split is between 0 &amp; 1</a:t>
            </a:r>
          </a:p>
          <a:p>
            <a:r>
              <a:rPr lang="en-US" dirty="0" smtClean="0"/>
              <a:t>Next level, test splits on other variables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sz="1600" dirty="0" smtClean="0"/>
              <a:t>Second split occurs at </a:t>
            </a:r>
            <a:r>
              <a:rPr lang="en-US" sz="1600" dirty="0" err="1" smtClean="0"/>
              <a:t>agegroup</a:t>
            </a:r>
            <a:r>
              <a:rPr lang="en-US" sz="1600" dirty="0" smtClean="0"/>
              <a:t> = 1 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           between training 0-1</a:t>
            </a:r>
          </a:p>
          <a:p>
            <a:pPr lvl="1"/>
            <a:r>
              <a:rPr lang="en-US" sz="1600" dirty="0" smtClean="0"/>
              <a:t>No further split for  </a:t>
            </a:r>
            <a:r>
              <a:rPr lang="en-US" sz="1600" dirty="0" err="1" smtClean="0"/>
              <a:t>agegroup</a:t>
            </a:r>
            <a:r>
              <a:rPr lang="en-US" sz="1600" dirty="0" smtClean="0"/>
              <a:t> = 0</a:t>
            </a:r>
            <a:endParaRPr lang="en-US" sz="16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31" y="3348989"/>
            <a:ext cx="6852920" cy="273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6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 Trees &amp; NSSI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one factor CFA as the outcome</a:t>
            </a:r>
          </a:p>
          <a:p>
            <a:r>
              <a:rPr lang="en-US" dirty="0" smtClean="0"/>
              <a:t>Came up with the same splits as with DT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06830"/>
            <a:ext cx="3807800" cy="2328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564" y="-30480"/>
            <a:ext cx="5142437" cy="673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 Trees &amp; NSSI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57026" cy="4351338"/>
          </a:xfrm>
        </p:spPr>
        <p:txBody>
          <a:bodyPr/>
          <a:lstStyle/>
          <a:p>
            <a:r>
              <a:rPr lang="en-US" dirty="0" smtClean="0"/>
              <a:t>Can investigate individual parameters to get a better clue to how groups differ</a:t>
            </a:r>
          </a:p>
          <a:p>
            <a:pPr lvl="1"/>
            <a:r>
              <a:rPr lang="en-US" dirty="0" smtClean="0"/>
              <a:t>Factor mean increased w/ NSSI frequency</a:t>
            </a:r>
          </a:p>
          <a:p>
            <a:pPr lvl="1"/>
            <a:r>
              <a:rPr lang="en-US" dirty="0" smtClean="0"/>
              <a:t>Most variable means increased</a:t>
            </a:r>
          </a:p>
          <a:p>
            <a:pPr lvl="1"/>
            <a:r>
              <a:rPr lang="en-US" dirty="0" smtClean="0"/>
              <a:t>Factor variance increased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226" y="30923"/>
            <a:ext cx="5162914" cy="675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9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 Trees &amp; NSSI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Agreement in cutoffs across methods</a:t>
            </a:r>
          </a:p>
          <a:p>
            <a:pPr lvl="1"/>
            <a:r>
              <a:rPr lang="en-US" dirty="0" smtClean="0"/>
              <a:t>Important, as SEM Trees hasn’t been studied that much</a:t>
            </a:r>
          </a:p>
          <a:p>
            <a:r>
              <a:rPr lang="en-US" dirty="0" smtClean="0"/>
              <a:t>SEM Trees allows for a more comprehensive evaluation</a:t>
            </a:r>
          </a:p>
          <a:p>
            <a:pPr lvl="1"/>
            <a:r>
              <a:rPr lang="en-US" dirty="0" smtClean="0"/>
              <a:t>While being able to make specific comparisons across groups</a:t>
            </a:r>
          </a:p>
          <a:p>
            <a:r>
              <a:rPr lang="en-US" dirty="0" smtClean="0"/>
              <a:t>Was able to incorporate more information into the model than if we used mixture models</a:t>
            </a:r>
          </a:p>
          <a:p>
            <a:pPr lvl="1"/>
            <a:r>
              <a:rPr lang="en-US" dirty="0" smtClean="0"/>
              <a:t>This is not always the case in comparing mixtures and SEM Trees</a:t>
            </a:r>
          </a:p>
          <a:p>
            <a:pPr lvl="1"/>
            <a:r>
              <a:rPr lang="en-US" dirty="0" smtClean="0"/>
              <a:t>We had a </a:t>
            </a:r>
            <a:r>
              <a:rPr lang="en-US" b="1" i="1" dirty="0" smtClean="0"/>
              <a:t>very</a:t>
            </a:r>
            <a:r>
              <a:rPr lang="en-US" dirty="0" smtClean="0"/>
              <a:t> informative covariate</a:t>
            </a:r>
          </a:p>
          <a:p>
            <a:r>
              <a:rPr lang="en-US" dirty="0" smtClean="0"/>
              <a:t>Not that difficult to program and didn’t take long to run</a:t>
            </a:r>
          </a:p>
          <a:p>
            <a:pPr lvl="1"/>
            <a:r>
              <a:rPr lang="en-US" dirty="0" smtClean="0"/>
              <a:t>Demonstrated in Lab Session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 Trees 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96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 Trees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Because there is an SEM for each group</a:t>
            </a:r>
          </a:p>
          <a:p>
            <a:pPr lvl="1"/>
            <a:r>
              <a:rPr lang="en-US" dirty="0" smtClean="0"/>
              <a:t>Should set minimum number of cases per node of tree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min.N</a:t>
            </a:r>
            <a:r>
              <a:rPr lang="en-US" dirty="0" smtClean="0"/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semtree.control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Large number of covariates?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Need to prevent type-1 errors (overfitting)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Also, large, uninterpretable tree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use Bonferroni correction or use cross-validation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bonferroni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 </a:t>
            </a:r>
            <a:r>
              <a:rPr lang="en-US" dirty="0" smtClean="0">
                <a:cs typeface="Courier New" panose="02070309020205020404" pitchFamily="49" charset="0"/>
              </a:rPr>
              <a:t>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method=“cv” </a:t>
            </a:r>
            <a:r>
              <a:rPr lang="en-US" dirty="0" smtClean="0">
                <a:cs typeface="Courier New" panose="02070309020205020404" pitchFamily="49" charset="0"/>
              </a:rPr>
              <a:t>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semtree.control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Large number of response options for covariate(s)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These variables are more likely to be split 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Correct with changing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method=“fair”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7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 Trees &amp; Invariance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many contexts, it is necessary to ensure that groups are measured on the same construct</a:t>
            </a:r>
          </a:p>
          <a:p>
            <a:r>
              <a:rPr lang="en-US" dirty="0" smtClean="0"/>
              <a:t>This can either be call differential item functioning (IRT) or measurement invariance (SEM)</a:t>
            </a:r>
          </a:p>
          <a:p>
            <a:r>
              <a:rPr lang="en-US" dirty="0" smtClean="0"/>
              <a:t>This entails constraining certain parameters to be equal across groups</a:t>
            </a:r>
          </a:p>
          <a:p>
            <a:r>
              <a:rPr lang="en-US" dirty="0" smtClean="0"/>
              <a:t>Most common: constrain factor loadings</a:t>
            </a:r>
          </a:p>
          <a:p>
            <a:r>
              <a:rPr lang="en-US" dirty="0" smtClean="0"/>
              <a:t>Easy to do in SEM Trees</a:t>
            </a:r>
          </a:p>
          <a:p>
            <a:pPr lvl="1"/>
            <a:r>
              <a:rPr lang="en-US" dirty="0" smtClean="0"/>
              <a:t>Set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invariance = </a:t>
            </a:r>
            <a:r>
              <a:rPr lang="en-US" dirty="0" smtClean="0"/>
              <a:t>parameter names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semtree.control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Demonstrated in Lab Session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 Trees vs. Mixture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2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89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 find clinically meaningful sub groups of non-suicidal self-injury (NSSI)</a:t>
            </a:r>
          </a:p>
          <a:p>
            <a:pPr lvl="1"/>
            <a:r>
              <a:rPr lang="en-US" dirty="0" smtClean="0"/>
              <a:t>Cutoffs for DSM-V Criteria</a:t>
            </a:r>
          </a:p>
          <a:p>
            <a:pPr lvl="1"/>
            <a:r>
              <a:rPr lang="en-US" dirty="0" smtClean="0"/>
              <a:t>Current cutoff = 5 NSSI acts in past year</a:t>
            </a:r>
          </a:p>
          <a:p>
            <a:pPr lvl="2"/>
            <a:r>
              <a:rPr lang="en-US" dirty="0" smtClean="0"/>
              <a:t>Workgroup for disorder stated this is an “arbitrary cutoff”</a:t>
            </a:r>
          </a:p>
          <a:p>
            <a:r>
              <a:rPr lang="en-US" dirty="0" smtClean="0"/>
              <a:t>Have measure of how many times participants self-injured in last year</a:t>
            </a:r>
          </a:p>
          <a:p>
            <a:pPr lvl="1"/>
            <a:r>
              <a:rPr lang="en-US" dirty="0"/>
              <a:t>“Have you ever, intentionally or on purpose, hurt </a:t>
            </a:r>
            <a:r>
              <a:rPr lang="en-US" dirty="0" smtClean="0"/>
              <a:t>yourself in </a:t>
            </a:r>
            <a:r>
              <a:rPr lang="en-US" dirty="0"/>
              <a:t>the following ways, without the intention of killing yourself?”</a:t>
            </a:r>
            <a:endParaRPr lang="en-US" dirty="0" smtClean="0"/>
          </a:p>
          <a:p>
            <a:r>
              <a:rPr lang="en-US" dirty="0" smtClean="0"/>
              <a:t>Outcome</a:t>
            </a:r>
          </a:p>
          <a:p>
            <a:pPr lvl="1"/>
            <a:r>
              <a:rPr lang="en-US" dirty="0" smtClean="0"/>
              <a:t>One-factor Factor Analysis consisting of:</a:t>
            </a:r>
          </a:p>
          <a:p>
            <a:pPr lvl="2"/>
            <a:r>
              <a:rPr lang="en-US" dirty="0" smtClean="0"/>
              <a:t>Suicidality</a:t>
            </a:r>
          </a:p>
          <a:p>
            <a:pPr lvl="2"/>
            <a:r>
              <a:rPr lang="en-US" dirty="0" smtClean="0"/>
              <a:t>Emotion Dysregulation</a:t>
            </a:r>
          </a:p>
          <a:p>
            <a:pPr lvl="2"/>
            <a:r>
              <a:rPr lang="en-US" dirty="0" smtClean="0"/>
              <a:t>Emotion reactivity</a:t>
            </a:r>
            <a:endParaRPr lang="en-US" sz="3000" i="1" dirty="0" smtClean="0"/>
          </a:p>
          <a:p>
            <a:pPr lvl="2"/>
            <a:r>
              <a:rPr lang="en-US" dirty="0" smtClean="0"/>
              <a:t>Borderline personality</a:t>
            </a:r>
          </a:p>
          <a:p>
            <a:pPr lvl="2"/>
            <a:r>
              <a:rPr lang="en-US" dirty="0" smtClean="0"/>
              <a:t>Disordered eating</a:t>
            </a:r>
          </a:p>
          <a:p>
            <a:pPr lvl="2"/>
            <a:r>
              <a:rPr lang="en-US" dirty="0" smtClean="0"/>
              <a:t>Anxiety</a:t>
            </a:r>
          </a:p>
          <a:p>
            <a:pPr lvl="2"/>
            <a:r>
              <a:rPr lang="en-US" dirty="0" smtClean="0"/>
              <a:t>Depression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3333" y="5122334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Impairment</a:t>
            </a:r>
            <a:endParaRPr lang="en-US" sz="2400" i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182533" y="4597400"/>
            <a:ext cx="2404534" cy="75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216401" y="5327765"/>
            <a:ext cx="2362200" cy="84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6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</a:t>
            </a:r>
            <a:r>
              <a:rPr lang="en-US" dirty="0" smtClean="0"/>
              <a:t>way </a:t>
            </a:r>
            <a:r>
              <a:rPr lang="en-US" dirty="0"/>
              <a:t>of </a:t>
            </a:r>
            <a:r>
              <a:rPr lang="en-US" dirty="0" smtClean="0"/>
              <a:t>doing </a:t>
            </a:r>
            <a:r>
              <a:rPr lang="en-US" dirty="0"/>
              <a:t>t</a:t>
            </a:r>
            <a:r>
              <a:rPr lang="en-US" dirty="0" smtClean="0"/>
              <a:t>hings</a:t>
            </a:r>
          </a:p>
          <a:p>
            <a:pPr lvl="1"/>
            <a:r>
              <a:rPr lang="en-US" dirty="0" smtClean="0"/>
              <a:t>Look for multiple underlying normal distributions underlying NSSI distribution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10" y="2722091"/>
            <a:ext cx="4780111" cy="3589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535" y="2791327"/>
            <a:ext cx="5593192" cy="3420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67576" y="3834063"/>
            <a:ext cx="7860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38465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1325563"/>
          </a:xfrm>
        </p:spPr>
        <p:txBody>
          <a:bodyPr/>
          <a:lstStyle/>
          <a:p>
            <a:r>
              <a:rPr lang="en-US" dirty="0" smtClean="0"/>
              <a:t>SEM Trees vs. Mixture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6025"/>
            <a:ext cx="10515600" cy="4351338"/>
          </a:xfrm>
        </p:spPr>
        <p:txBody>
          <a:bodyPr/>
          <a:lstStyle/>
          <a:p>
            <a:r>
              <a:rPr lang="en-US" dirty="0" smtClean="0"/>
              <a:t>Do very similar things, but find groups (classes) a little differently</a:t>
            </a:r>
          </a:p>
          <a:p>
            <a:r>
              <a:rPr lang="en-US" dirty="0" smtClean="0"/>
              <a:t>Let’s say we have a variable we are trying to find groups in</a:t>
            </a:r>
          </a:p>
          <a:p>
            <a:r>
              <a:rPr lang="en-US" dirty="0" smtClean="0"/>
              <a:t>Hypothetical distribution for a cognitive score variable: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0" y="2854961"/>
            <a:ext cx="5198136" cy="389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7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 Homogeneity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do so well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920" y="1360964"/>
            <a:ext cx="7040880" cy="52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3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Mixture models will attempt to fit this distribution directly</a:t>
            </a:r>
          </a:p>
          <a:p>
            <a:r>
              <a:rPr lang="en-US" dirty="0" smtClean="0"/>
              <a:t>An example with 2 classes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440" y="2270760"/>
            <a:ext cx="6116320" cy="458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Example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3625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SEM Trees will try and fit this distribution</a:t>
            </a:r>
          </a:p>
          <a:p>
            <a:pPr lvl="1"/>
            <a:r>
              <a:rPr lang="en-US" dirty="0" smtClean="0"/>
              <a:t>But only through splitting on the covariates</a:t>
            </a:r>
          </a:p>
          <a:p>
            <a:pPr lvl="1"/>
            <a:r>
              <a:rPr lang="en-US" dirty="0" smtClean="0"/>
              <a:t>Meaning SEM Trees is more constrained</a:t>
            </a:r>
          </a:p>
          <a:p>
            <a:pPr lvl="1"/>
            <a:r>
              <a:rPr lang="en-US" dirty="0" smtClean="0"/>
              <a:t>Doesn’t have access to the whole search space</a:t>
            </a:r>
          </a:p>
          <a:p>
            <a:pPr lvl="1"/>
            <a:r>
              <a:rPr lang="en-US" dirty="0" smtClean="0"/>
              <a:t>For example, the blue line could represent the distribution for a gender variable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524" y="1546225"/>
            <a:ext cx="6563756" cy="492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Example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 Trees requires informative covariates to split on</a:t>
            </a:r>
          </a:p>
          <a:p>
            <a:pPr lvl="1"/>
            <a:r>
              <a:rPr lang="en-US" dirty="0" smtClean="0"/>
              <a:t>Mixtures do not</a:t>
            </a:r>
          </a:p>
          <a:p>
            <a:r>
              <a:rPr lang="en-US" dirty="0" smtClean="0"/>
              <a:t>SEM Trees may be less likely to </a:t>
            </a:r>
            <a:r>
              <a:rPr lang="en-US" dirty="0" err="1" smtClean="0"/>
              <a:t>overfit</a:t>
            </a:r>
            <a:endParaRPr lang="en-US" dirty="0" smtClean="0"/>
          </a:p>
          <a:p>
            <a:r>
              <a:rPr lang="en-US" dirty="0" smtClean="0"/>
              <a:t>SEM Trees allows interactions and non-linear prediction</a:t>
            </a:r>
          </a:p>
          <a:p>
            <a:pPr lvl="1"/>
            <a:r>
              <a:rPr lang="en-US" dirty="0" smtClean="0"/>
              <a:t>In mixtures, the classes are all at the same level, not nested or based on interactions</a:t>
            </a:r>
          </a:p>
          <a:p>
            <a:pPr lvl="1"/>
            <a:r>
              <a:rPr lang="en-US" dirty="0" smtClean="0"/>
              <a:t>In mixtures, the relationship between class membership and auxiliary variables is constrained to be linear</a:t>
            </a:r>
          </a:p>
          <a:p>
            <a:r>
              <a:rPr lang="en-US" dirty="0" smtClean="0"/>
              <a:t>Can be very useful to test both methods and compare the resultant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0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 Tree vs. </a:t>
            </a:r>
            <a:r>
              <a:rPr lang="en-US" dirty="0" smtClean="0"/>
              <a:t>Growth Mixture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28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 differences in trajectories</a:t>
            </a:r>
          </a:p>
          <a:p>
            <a:pPr lvl="1"/>
            <a:r>
              <a:rPr lang="en-US" dirty="0" smtClean="0"/>
              <a:t>Using a latent growth curve model</a:t>
            </a:r>
          </a:p>
          <a:p>
            <a:pPr lvl="1"/>
            <a:r>
              <a:rPr lang="en-US" dirty="0" smtClean="0"/>
              <a:t>Change in reading from Kindergarten to 8</a:t>
            </a:r>
            <a:r>
              <a:rPr lang="en-US" baseline="30000" dirty="0" smtClean="0"/>
              <a:t>th</a:t>
            </a:r>
            <a:r>
              <a:rPr lang="en-US" dirty="0" smtClean="0"/>
              <a:t> grade</a:t>
            </a:r>
          </a:p>
          <a:p>
            <a:pPr lvl="1"/>
            <a:r>
              <a:rPr lang="en-US" dirty="0"/>
              <a:t>Early Childhood Longitudinal Study - Kindergarten Cohort (</a:t>
            </a:r>
            <a:r>
              <a:rPr lang="en-US" dirty="0" smtClean="0"/>
              <a:t>ECLS-K) data</a:t>
            </a:r>
          </a:p>
          <a:p>
            <a:r>
              <a:rPr lang="en-US" dirty="0" smtClean="0"/>
              <a:t>Questions we are trying to answer</a:t>
            </a:r>
          </a:p>
          <a:p>
            <a:pPr lvl="1"/>
            <a:r>
              <a:rPr lang="en-US" dirty="0" smtClean="0"/>
              <a:t>Do all children learn at the same rate or are the subgroups?</a:t>
            </a:r>
          </a:p>
          <a:p>
            <a:pPr lvl="2"/>
            <a:r>
              <a:rPr lang="en-US" dirty="0" smtClean="0"/>
              <a:t>i.e. Late bloomers (start low, but catch up)</a:t>
            </a:r>
          </a:p>
          <a:p>
            <a:pPr lvl="2"/>
            <a:r>
              <a:rPr lang="en-US" dirty="0" smtClean="0"/>
              <a:t>Those who start high and improve fast</a:t>
            </a:r>
          </a:p>
          <a:p>
            <a:pPr lvl="1"/>
            <a:r>
              <a:rPr lang="en-US" dirty="0" smtClean="0"/>
              <a:t>Can other measured variables give us insight into these groups</a:t>
            </a:r>
          </a:p>
          <a:p>
            <a:pPr lvl="2"/>
            <a:r>
              <a:rPr lang="en-US" dirty="0" smtClean="0"/>
              <a:t>Covariates include </a:t>
            </a:r>
            <a:r>
              <a:rPr lang="en-US" dirty="0"/>
              <a:t>fine motor skills (</a:t>
            </a:r>
            <a:r>
              <a:rPr lang="en-US" i="1" dirty="0"/>
              <a:t>fine</a:t>
            </a:r>
            <a:r>
              <a:rPr lang="en-US" dirty="0"/>
              <a:t>), gross motor skills (</a:t>
            </a:r>
            <a:r>
              <a:rPr lang="en-US" i="1" dirty="0"/>
              <a:t>gross</a:t>
            </a:r>
            <a:r>
              <a:rPr lang="en-US" dirty="0"/>
              <a:t>), approaches to learning (</a:t>
            </a:r>
            <a:r>
              <a:rPr lang="en-US" i="1" dirty="0"/>
              <a:t>learn</a:t>
            </a:r>
            <a:r>
              <a:rPr lang="en-US" dirty="0"/>
              <a:t>), self-control (</a:t>
            </a:r>
            <a:r>
              <a:rPr lang="en-US" i="1" dirty="0"/>
              <a:t>control</a:t>
            </a:r>
            <a:r>
              <a:rPr lang="en-US" dirty="0"/>
              <a:t>), interpersonal skills (</a:t>
            </a:r>
            <a:r>
              <a:rPr lang="en-US" i="1" dirty="0" err="1"/>
              <a:t>interp</a:t>
            </a:r>
            <a:r>
              <a:rPr lang="en-US" dirty="0"/>
              <a:t>), internalizing behaviors (</a:t>
            </a:r>
            <a:r>
              <a:rPr lang="en-US" i="1" dirty="0" err="1"/>
              <a:t>int</a:t>
            </a:r>
            <a:r>
              <a:rPr lang="en-US" dirty="0"/>
              <a:t>), and general knowledge (</a:t>
            </a:r>
            <a:r>
              <a:rPr lang="en-US" i="1" dirty="0"/>
              <a:t>gk1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892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3979" y="1412240"/>
            <a:ext cx="8009821" cy="521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Mixture Model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60" y="1595120"/>
            <a:ext cx="7899400" cy="507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for Groups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10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SEM Trees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160" y="1534160"/>
            <a:ext cx="7310120" cy="515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SEM Trees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760" y="1345247"/>
            <a:ext cx="7980680" cy="551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5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Example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 Trees split twice on the general knowledge variable</a:t>
            </a:r>
          </a:p>
          <a:p>
            <a:pPr lvl="1"/>
            <a:r>
              <a:rPr lang="en-US" dirty="0" smtClean="0"/>
              <a:t>Was a significant auxiliary variable in Mixture Model</a:t>
            </a:r>
          </a:p>
          <a:p>
            <a:r>
              <a:rPr lang="en-US" dirty="0" smtClean="0"/>
              <a:t>SEM Trees didn’t fit as well</a:t>
            </a:r>
          </a:p>
          <a:p>
            <a:pPr lvl="1"/>
            <a:r>
              <a:rPr lang="en-US" dirty="0" smtClean="0"/>
              <a:t>More variability within group and overlap across groups</a:t>
            </a:r>
          </a:p>
          <a:p>
            <a:r>
              <a:rPr lang="en-US" dirty="0" smtClean="0"/>
              <a:t>The Growth Mixture Model had more interesting classes</a:t>
            </a:r>
          </a:p>
          <a:p>
            <a:pPr lvl="1"/>
            <a:r>
              <a:rPr lang="en-US" dirty="0" smtClean="0"/>
              <a:t>Class 1 caught up to Class 3 in grades 4 and 5</a:t>
            </a:r>
          </a:p>
          <a:p>
            <a:pPr lvl="2"/>
            <a:r>
              <a:rPr lang="en-US" dirty="0" smtClean="0"/>
              <a:t>Different loadings across groups</a:t>
            </a:r>
          </a:p>
          <a:p>
            <a:pPr lvl="1"/>
            <a:r>
              <a:rPr lang="en-US" dirty="0" smtClean="0"/>
              <a:t>SEM Trees groups really only differed in Kindergarten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 Trees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43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Has been extended to allow multiple trees</a:t>
            </a:r>
          </a:p>
          <a:p>
            <a:pPr lvl="1"/>
            <a:r>
              <a:rPr lang="en-US" dirty="0" smtClean="0"/>
              <a:t>SEM Forests – analogous extension from DT </a:t>
            </a:r>
            <a:r>
              <a:rPr lang="en-US" dirty="0" smtClean="0">
                <a:sym typeface="Wingdings" panose="05000000000000000000" pitchFamily="2" charset="2"/>
              </a:rPr>
              <a:t> Random Forests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Can take a really long time to run (hours/days)</a:t>
            </a:r>
          </a:p>
          <a:p>
            <a:r>
              <a:rPr lang="en-US" dirty="0" smtClean="0"/>
              <a:t> Very new method</a:t>
            </a:r>
          </a:p>
          <a:p>
            <a:pPr lvl="1"/>
            <a:r>
              <a:rPr lang="en-US" dirty="0" smtClean="0"/>
              <a:t>Hasn’t been tested to a large extent to set guidelines for best practices</a:t>
            </a:r>
          </a:p>
          <a:p>
            <a:r>
              <a:rPr lang="en-US" dirty="0" smtClean="0"/>
              <a:t>Can take a long time to run</a:t>
            </a:r>
          </a:p>
          <a:p>
            <a:pPr lvl="1"/>
            <a:r>
              <a:rPr lang="en-US" dirty="0" smtClean="0"/>
              <a:t>Small model and small # of covariates can be 5 minutes</a:t>
            </a:r>
          </a:p>
          <a:p>
            <a:pPr lvl="1"/>
            <a:r>
              <a:rPr lang="en-US" dirty="0" smtClean="0"/>
              <a:t>Large model and large # of covariates can be hours</a:t>
            </a:r>
          </a:p>
          <a:p>
            <a:r>
              <a:rPr lang="en-US" dirty="0" smtClean="0"/>
              <a:t>REMEMBER: Just because you get out a tree, does not mean that it represents real groups</a:t>
            </a:r>
          </a:p>
          <a:p>
            <a:pPr lvl="1"/>
            <a:r>
              <a:rPr lang="en-US" dirty="0" smtClean="0"/>
              <a:t>Needs to make theoretical sense</a:t>
            </a:r>
          </a:p>
          <a:p>
            <a:pPr lvl="1"/>
            <a:r>
              <a:rPr lang="en-US" dirty="0" smtClean="0"/>
              <a:t>Could just be the product of overfitting</a:t>
            </a:r>
          </a:p>
        </p:txBody>
      </p:sp>
    </p:spTree>
    <p:extLst>
      <p:ext uri="{BB962C8B-B14F-4D97-AF65-F5344CB8AC3E}">
        <p14:creationId xmlns:p14="http://schemas.microsoft.com/office/powerpoint/2010/main" val="372931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for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mentioned in previous presentations, Decision Trees (DTs) are non-linear models for predicting categorical or continuous outcomes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rpart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);library(ggplot2);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quant.out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rpart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(mpg ~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plot(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quant.out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);text(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quant.out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pred.quant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predict(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quant.out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qplot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mtcars$wt,pred.quant,geom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=c("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step","point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3" y="3663651"/>
            <a:ext cx="4711520" cy="28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981" y="3663651"/>
            <a:ext cx="4787004" cy="292726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588388" y="46511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DTs for Groups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applications in Data Mining don’t involve people</a:t>
            </a:r>
          </a:p>
          <a:p>
            <a:pPr lvl="1"/>
            <a:r>
              <a:rPr lang="en-US" dirty="0" smtClean="0"/>
              <a:t>The stepwise prediction for DT applies to groups as well</a:t>
            </a:r>
          </a:p>
          <a:p>
            <a:r>
              <a:rPr lang="en-US" dirty="0" smtClean="0"/>
              <a:t>Variable(s) you want to create groups with:</a:t>
            </a:r>
          </a:p>
          <a:p>
            <a:pPr lvl="1"/>
            <a:r>
              <a:rPr lang="en-US" dirty="0" smtClean="0"/>
              <a:t>Predictor (one or more; categorical or continuous)</a:t>
            </a:r>
          </a:p>
          <a:p>
            <a:pPr lvl="2"/>
            <a:r>
              <a:rPr lang="en-US" dirty="0" smtClean="0"/>
              <a:t>Categorical: Testing whether the levels of the variable are significantly different</a:t>
            </a:r>
          </a:p>
          <a:p>
            <a:pPr lvl="2"/>
            <a:r>
              <a:rPr lang="en-US" dirty="0" smtClean="0"/>
              <a:t>Continuous: Looking for groups of people based on values of variable(s)</a:t>
            </a:r>
          </a:p>
          <a:p>
            <a:r>
              <a:rPr lang="en-US" dirty="0" smtClean="0"/>
              <a:t>Variable(s) you care about relationship with groups</a:t>
            </a:r>
          </a:p>
          <a:p>
            <a:pPr lvl="1"/>
            <a:r>
              <a:rPr lang="en-US" dirty="0" smtClean="0"/>
              <a:t>Outcomes (one or more; categorical or continuous)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8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 for Groups: Traditional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people, but flowers!</a:t>
            </a:r>
          </a:p>
          <a:p>
            <a:r>
              <a:rPr lang="en-US" b="1" dirty="0" smtClean="0"/>
              <a:t>Petals = Predictor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148" y="2336800"/>
            <a:ext cx="6123709" cy="42865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27" y="2678257"/>
            <a:ext cx="4998151" cy="34987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06836" y="1441237"/>
            <a:ext cx="48952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rpart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);library(ggplot2);library(rattle);attach(iris)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fit2 &lt;-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rpart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(Species ~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Petal.Length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 =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iris,control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rpart.control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=2))</a:t>
            </a:r>
          </a:p>
          <a:p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fancyRpartPlot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(fit2)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&lt;-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qplot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Petal.Length,Petal.Width,colour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=Species); q &lt;- p +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geom_vline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xintercept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=2.45)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+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geom_abline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(intercept=1.75,slope=0)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0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4235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Now, instead of predicting </a:t>
            </a:r>
            <a:r>
              <a:rPr lang="en-US" dirty="0"/>
              <a:t>g</a:t>
            </a:r>
            <a:r>
              <a:rPr lang="en-US" dirty="0" smtClean="0"/>
              <a:t>roup members, </a:t>
            </a:r>
            <a:br>
              <a:rPr lang="en-US" dirty="0" smtClean="0"/>
            </a:br>
            <a:r>
              <a:rPr lang="en-US" dirty="0"/>
              <a:t>w</a:t>
            </a:r>
            <a:r>
              <a:rPr lang="en-US" dirty="0" smtClean="0"/>
              <a:t>e are searching for groups </a:t>
            </a:r>
            <a:r>
              <a:rPr lang="en-US" i="1" u="sng" dirty="0" smtClean="0"/>
              <a:t>within</a:t>
            </a:r>
            <a:r>
              <a:rPr lang="en-US" dirty="0" smtClean="0"/>
              <a:t> the predictors.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2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 for Groups: Switch Predictors &amp;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Flower = Predictor</a:t>
            </a:r>
          </a:p>
          <a:p>
            <a:r>
              <a:rPr lang="en-US" dirty="0" smtClean="0"/>
              <a:t>Test whether the groups are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significantly different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6836" y="1441237"/>
            <a:ext cx="4895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rpart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);library(ggplot2);library(rattle);attach(iris)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fit2 &lt;-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rpart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Petal.Length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~ Species, data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iris,control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rpart.control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=2))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fancyRpartPlot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(fit2)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133" y="1957726"/>
            <a:ext cx="6654799" cy="487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6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3440</TotalTime>
  <Words>1917</Words>
  <Application>Microsoft Office PowerPoint</Application>
  <PresentationFormat>Widescreen</PresentationFormat>
  <Paragraphs>256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Session S:  Lecture – SEM Trees</vt:lpstr>
      <vt:lpstr>Motivating Example</vt:lpstr>
      <vt:lpstr>Goal of Analysis</vt:lpstr>
      <vt:lpstr>Decision Trees for Groups</vt:lpstr>
      <vt:lpstr>Decision Trees for Groups</vt:lpstr>
      <vt:lpstr>DTs for Groups Cont’d</vt:lpstr>
      <vt:lpstr>DT for Groups: Traditional Way</vt:lpstr>
      <vt:lpstr> Now, instead of predicting group members,  we are searching for groups within the predictors. </vt:lpstr>
      <vt:lpstr>DT for Groups: Switch Predictors &amp; Outcomes</vt:lpstr>
      <vt:lpstr>DT for Groups Cont’d</vt:lpstr>
      <vt:lpstr>DTs and NSSI</vt:lpstr>
      <vt:lpstr>DTs and NSSI cont’d</vt:lpstr>
      <vt:lpstr>So What Did We Learn?</vt:lpstr>
      <vt:lpstr>SEM Trees &amp; NSSI</vt:lpstr>
      <vt:lpstr>When We Can’t Reduce the Outcome to a Single Value</vt:lpstr>
      <vt:lpstr>SEM Trees</vt:lpstr>
      <vt:lpstr>SEM Tree Cont’d</vt:lpstr>
      <vt:lpstr>SEM Trees Algorithm</vt:lpstr>
      <vt:lpstr>SEM Trees Algorithm Cont’d</vt:lpstr>
      <vt:lpstr>SEM Trees Algorithm Cont’d</vt:lpstr>
      <vt:lpstr>SEM Trees Algorithm Cont’d</vt:lpstr>
      <vt:lpstr>SEM Trees Algorithm Cont’d</vt:lpstr>
      <vt:lpstr>SEM Trees &amp; NSSI</vt:lpstr>
      <vt:lpstr>SEM Trees &amp; NSSI Cont’d</vt:lpstr>
      <vt:lpstr>SEM Trees &amp; NSSI Conclusion</vt:lpstr>
      <vt:lpstr>SEM Trees Options</vt:lpstr>
      <vt:lpstr>SEM Trees Options</vt:lpstr>
      <vt:lpstr>SEM Trees &amp; Invariance</vt:lpstr>
      <vt:lpstr>SEM Trees vs. Mixture Models</vt:lpstr>
      <vt:lpstr>Mixture Models</vt:lpstr>
      <vt:lpstr>SEM Trees vs. Mixture Models</vt:lpstr>
      <vt:lpstr>Assume Homogeneity</vt:lpstr>
      <vt:lpstr>Comparison Example</vt:lpstr>
      <vt:lpstr>Comparison Example Cont’d</vt:lpstr>
      <vt:lpstr>Comparison Example Summary</vt:lpstr>
      <vt:lpstr>SEM Tree vs. Growth Mixture Model</vt:lpstr>
      <vt:lpstr>Comparison Example</vt:lpstr>
      <vt:lpstr>Trajectory Plot</vt:lpstr>
      <vt:lpstr>Growth Mixture Model</vt:lpstr>
      <vt:lpstr>Growth SEM Trees</vt:lpstr>
      <vt:lpstr>Growth SEM Trees</vt:lpstr>
      <vt:lpstr>Comparison Example Summary</vt:lpstr>
      <vt:lpstr>SEM Trees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S:  Lecture – SEM Trees</dc:title>
  <dc:creator>Ross Jacobucci</dc:creator>
  <cp:lastModifiedBy>Ross Jacobucci</cp:lastModifiedBy>
  <cp:revision>48</cp:revision>
  <dcterms:created xsi:type="dcterms:W3CDTF">2016-05-17T17:42:38Z</dcterms:created>
  <dcterms:modified xsi:type="dcterms:W3CDTF">2016-06-05T18:02:30Z</dcterms:modified>
</cp:coreProperties>
</file>