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>
        <p:scale>
          <a:sx n="100" d="100"/>
          <a:sy n="100" d="100"/>
        </p:scale>
        <p:origin x="91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FEA3A-808A-4DDB-80B4-5C580BEB0442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4BB38-637E-4157-97B5-8B992FBA9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410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5AE1C-6854-77DE-BA10-5C9BD0668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C13B8A-6B2D-F99D-EA80-4BA2D0678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B2D1E-A067-D85C-3539-B646FD71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67070-D3B2-182D-E5D0-4A43DDDE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0A04C-B357-B168-2E39-A2A1A864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BA240-E934-0467-F4DE-BDA6E301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CFD68-623B-40E9-A5AB-DA7923C76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BE2DB-9AFA-45F4-B539-A7C8196D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0898D1-47F8-BADC-7311-6D6C9A25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4CFC8-0352-E480-BF24-BEA7A5EB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30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0510A0-BAE1-2061-6D68-EFED293A7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6A3D61-36BC-6B9F-F57A-9D0BC2C53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FFFEFC-E202-289E-46FF-9C100E31D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FD2DD-2588-9524-57AB-7C62DCB0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F334A-CCA1-E2E2-791B-FC15AEFF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13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BBB38-8732-109C-78BA-3D3B7ACE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1E6CD-FC90-3B07-DBD7-2FB30E1B7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35EE87-4F89-9A62-04BA-E23A322E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29EA2-FAD2-5107-D365-BF6346D7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8197BC-35F1-57EA-2114-C4E3966C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8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541C2-513B-F7F7-C4CD-4AB605A6A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4621F-CB8C-E2AC-24B5-B2FF92EDA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0246C-6EDA-6DDA-AEAB-3471AD30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15917-E865-A5B6-61DF-ADA29220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662C6A-92F3-65B1-72FE-A039FABF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6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8F377-3AFB-F106-87FC-035D21E5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93231-BE08-97FE-673E-8D84FEDA9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90591D-2A8B-6208-B1A1-CD58A1208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6D5A49-CD73-3CAB-B06B-F968B511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6EE550-4108-BAE3-9B6D-443BC5E2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B3E50E-00E5-D476-E8DA-3E3CAB93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3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566D0-465B-82B5-53BA-8FAC5E05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68F902-A7D0-DAFF-29EF-D73438660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1208D-D027-1196-85DE-E44F21C2E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AD45BB-7360-ACE8-3E8F-7D22E5600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27E7DD-BA1E-4D55-F42A-4931E1C31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959A65-80F0-DB91-EAD3-C44FABC9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8A9E5-2BA0-8FF4-1E9C-7823786D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5AF74B-7B1A-325C-D717-02F1938D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56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EF6F8-AA63-E933-7720-B7572E11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7B98C6-F556-A227-684F-DE8D3516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5F77A4-CDE1-DBD0-EBB7-F504780ED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2003D9-4A09-0218-1494-2DA3D3A3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01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CD5F92-0EEB-7F9D-4349-2C7E1E23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3B5488-41A2-F6E2-2037-B88261DE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4F8DBD-B815-FDE1-3A23-59AAB484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1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F3F9F-1D2C-6986-48D7-739DF4A7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4946B-4E0D-A4AA-E4F6-874A4687E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5F02F9-1453-5C29-FDE3-3F3C53899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385D0B-BCD7-2694-1C87-54A7F8E7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4C08D2-4812-F82E-4486-351E7643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A04BA8-76A4-2FC0-EEA8-D4B6E1CC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36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70117-316F-7018-A2D5-B99F40D3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83F483-F27F-C63F-A3AB-219DB99DF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A066A3-B212-5691-7F3A-7AE54103F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BDDBD8-F535-D29D-CE29-A0C217E46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DBF8F7-F20F-C601-071E-A1379D13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566039-12A3-E029-0760-7F0D3F94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58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F94BEC-1448-9FD3-75FF-1B8C4212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6E7B39-AB9A-DE83-320A-8BE8EF943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DEED73-8FEE-2CD2-49D6-F5B573134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7507D8-D4A6-4199-95F8-A88CEE2E987D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7FF40C-69B9-A6C1-47DA-07A2C8DFB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8C1EB-5D3B-F449-F4A6-0C7481E88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06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4A85EF-897C-C034-28EC-248AE7C4EF1F}"/>
              </a:ext>
            </a:extLst>
          </p:cNvPr>
          <p:cNvSpPr txBox="1"/>
          <p:nvPr/>
        </p:nvSpPr>
        <p:spPr>
          <a:xfrm>
            <a:off x="3747440" y="2721114"/>
            <a:ext cx="4697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2024 Unity </a:t>
            </a:r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소수전공</a:t>
            </a:r>
            <a:endParaRPr lang="en-US" altLang="ko-KR" sz="4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881CC3-48D8-6F6A-019B-20B296EBE81F}"/>
              </a:ext>
            </a:extLst>
          </p:cNvPr>
          <p:cNvSpPr txBox="1"/>
          <p:nvPr/>
        </p:nvSpPr>
        <p:spPr>
          <a:xfrm>
            <a:off x="6456515" y="3429000"/>
            <a:ext cx="1988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6.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아이템과 인벤토리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124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74C1B1-DA57-8308-7FDE-BDC88C3D9E86}"/>
              </a:ext>
            </a:extLst>
          </p:cNvPr>
          <p:cNvSpPr txBox="1"/>
          <p:nvPr/>
        </p:nvSpPr>
        <p:spPr>
          <a:xfrm>
            <a:off x="2287189" y="4483100"/>
            <a:ext cx="76177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그런데 이들 모두를 나무라는 카테고리로 묶으면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나무 카테고리에 속하는 그 어떤 아이템이라도 사용할 수 있도록 설정할 수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클래스의 상속과 비슷한 개념인데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여기서는 그저 카테고리의 역할만을 식별자가 하는 것임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1AB725-9564-18D2-FDFA-FB685031929D}"/>
              </a:ext>
            </a:extLst>
          </p:cNvPr>
          <p:cNvSpPr txBox="1"/>
          <p:nvPr/>
        </p:nvSpPr>
        <p:spPr>
          <a:xfrm>
            <a:off x="5535590" y="1610578"/>
            <a:ext cx="132921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Log</a:t>
            </a:r>
          </a:p>
          <a:p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 LogA</a:t>
            </a:r>
          </a:p>
          <a:p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 LogB</a:t>
            </a:r>
          </a:p>
          <a:p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 LogC</a:t>
            </a:r>
          </a:p>
        </p:txBody>
      </p:sp>
    </p:spTree>
    <p:extLst>
      <p:ext uri="{BB962C8B-B14F-4D97-AF65-F5344CB8AC3E}">
        <p14:creationId xmlns:p14="http://schemas.microsoft.com/office/powerpoint/2010/main" val="2398351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74C1B1-DA57-8308-7FDE-BDC88C3D9E86}"/>
              </a:ext>
            </a:extLst>
          </p:cNvPr>
          <p:cNvSpPr txBox="1"/>
          <p:nvPr/>
        </p:nvSpPr>
        <p:spPr>
          <a:xfrm>
            <a:off x="3842110" y="4407466"/>
            <a:ext cx="45079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여기서는 용어를 구분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아이템에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1:1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유일하게 붙는 식별자를 아이템 코드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아이템의 분류를 위한 식별자를 아이템 태그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1026" name="Picture 2" descr="목재 - 무료 자연개 아이콘">
            <a:extLst>
              <a:ext uri="{FF2B5EF4-FFF2-40B4-BE49-F238E27FC236}">
                <a16:creationId xmlns:a16="http://schemas.microsoft.com/office/drawing/2014/main" id="{F4666DEA-47CA-149C-9940-8AFD23C9D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975" y="1011972"/>
            <a:ext cx="2178050" cy="217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A92549-FA8D-30F3-D3D3-137E38BD7A59}"/>
              </a:ext>
            </a:extLst>
          </p:cNvPr>
          <p:cNvSpPr txBox="1"/>
          <p:nvPr/>
        </p:nvSpPr>
        <p:spPr>
          <a:xfrm>
            <a:off x="3685761" y="2897634"/>
            <a:ext cx="4820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LogA (Log, Fuel, Material)</a:t>
            </a:r>
          </a:p>
        </p:txBody>
      </p:sp>
    </p:spTree>
    <p:extLst>
      <p:ext uri="{BB962C8B-B14F-4D97-AF65-F5344CB8AC3E}">
        <p14:creationId xmlns:p14="http://schemas.microsoft.com/office/powerpoint/2010/main" val="2723999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74C1B1-DA57-8308-7FDE-BDC88C3D9E86}"/>
              </a:ext>
            </a:extLst>
          </p:cNvPr>
          <p:cNvSpPr txBox="1"/>
          <p:nvPr/>
        </p:nvSpPr>
        <p:spPr>
          <a:xfrm>
            <a:off x="1363878" y="4224178"/>
            <a:ext cx="94644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다른 오브젝트와는 다르게 아이템 자체는 특별한 기능을 가지고 있지 않은 경우가 많음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이런 경우는 굳이 클래스로 만들기보단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그냥 태그와 이미지와 같은 몇 가지 정보만 가지고 있는게 더 좋을 수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위의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LogA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아무런 기능 없이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그저 재료의 역할만 한다고 가정하면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모든 재료 아이템을 클래스로 만드는건 비효율적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구조물도 마찬가지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pic>
        <p:nvPicPr>
          <p:cNvPr id="3" name="Picture 2" descr="목재 - 무료 자연개 아이콘">
            <a:extLst>
              <a:ext uri="{FF2B5EF4-FFF2-40B4-BE49-F238E27FC236}">
                <a16:creationId xmlns:a16="http://schemas.microsoft.com/office/drawing/2014/main" id="{88C891E8-D8E6-CC70-9599-5609DAFDB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975" y="1011972"/>
            <a:ext cx="2178050" cy="217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3F668B-45B6-A33F-3C59-80A9B38E11E0}"/>
              </a:ext>
            </a:extLst>
          </p:cNvPr>
          <p:cNvSpPr txBox="1"/>
          <p:nvPr/>
        </p:nvSpPr>
        <p:spPr>
          <a:xfrm>
            <a:off x="3685761" y="2897634"/>
            <a:ext cx="4820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LogA (Log, Fuel, Material)</a:t>
            </a:r>
          </a:p>
        </p:txBody>
      </p:sp>
    </p:spTree>
    <p:extLst>
      <p:ext uri="{BB962C8B-B14F-4D97-AF65-F5344CB8AC3E}">
        <p14:creationId xmlns:p14="http://schemas.microsoft.com/office/powerpoint/2010/main" val="2877441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74C1B1-DA57-8308-7FDE-BDC88C3D9E86}"/>
              </a:ext>
            </a:extLst>
          </p:cNvPr>
          <p:cNvSpPr txBox="1"/>
          <p:nvPr/>
        </p:nvSpPr>
        <p:spPr>
          <a:xfrm>
            <a:off x="1092181" y="5052853"/>
            <a:ext cx="10007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그래서 아이템을 구현하는 대표적인 방법으로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XML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이나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과 같은 외부 파일을 이용하고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이를 불러오는 방식이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104331-1DF5-D6C3-581B-9D0484FF80E9}"/>
              </a:ext>
            </a:extLst>
          </p:cNvPr>
          <p:cNvSpPr txBox="1"/>
          <p:nvPr/>
        </p:nvSpPr>
        <p:spPr>
          <a:xfrm>
            <a:off x="3048000" y="141243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sv-SE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sv-SE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sv-SE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"LogA"</a:t>
            </a:r>
            <a:r>
              <a:rPr lang="sv-SE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sv-SE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"sprite"</a:t>
            </a:r>
            <a:r>
              <a:rPr lang="sv-SE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sv-SE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"Sprite/LogA.png"</a:t>
            </a:r>
            <a:r>
              <a:rPr lang="sv-SE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sv-SE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"tag"</a:t>
            </a:r>
            <a:r>
              <a:rPr lang="sv-SE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:[</a:t>
            </a:r>
          </a:p>
          <a:p>
            <a:r>
              <a:rPr lang="sv-SE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sv-SE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"Log"</a:t>
            </a:r>
            <a:r>
              <a:rPr lang="sv-SE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sv-SE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"Fuel"</a:t>
            </a:r>
            <a:r>
              <a:rPr lang="sv-SE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sv-SE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"Material"</a:t>
            </a:r>
            <a:endParaRPr lang="sv-SE" altLang="ko-KR" b="0">
              <a:solidFill>
                <a:srgbClr val="46536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]</a:t>
            </a:r>
          </a:p>
          <a:p>
            <a:r>
              <a:rPr lang="sv-SE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472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74C1B1-DA57-8308-7FDE-BDC88C3D9E86}"/>
              </a:ext>
            </a:extLst>
          </p:cNvPr>
          <p:cNvSpPr txBox="1"/>
          <p:nvPr/>
        </p:nvSpPr>
        <p:spPr>
          <a:xfrm>
            <a:off x="4573909" y="5222130"/>
            <a:ext cx="3044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또는 게임 코드에서 로드하는 방식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5D462-5852-2898-041E-8FA94F9C4412}"/>
              </a:ext>
            </a:extLst>
          </p:cNvPr>
          <p:cNvSpPr txBox="1"/>
          <p:nvPr/>
        </p:nvSpPr>
        <p:spPr>
          <a:xfrm>
            <a:off x="3048000" y="1297316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ItemData logA </a:t>
            </a:r>
            <a:r>
              <a:rPr lang="en-US" altLang="ko-KR" b="0">
                <a:solidFill>
                  <a:srgbClr val="228A9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353F4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logA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"LogA"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53F4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logA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"Sprite/LogA.png"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53F4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logA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"Log"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"Fuel"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"Material"</a:t>
            </a:r>
            <a:endParaRPr lang="en-US" altLang="ko-KR" b="0">
              <a:solidFill>
                <a:srgbClr val="46536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53F4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Database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&lt;ItemData&gt;.Load(</a:t>
            </a:r>
            <a:r>
              <a:rPr lang="en-US" altLang="ko-KR" b="0">
                <a:solidFill>
                  <a:srgbClr val="353F4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logA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48524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74C1B1-DA57-8308-7FDE-BDC88C3D9E86}"/>
              </a:ext>
            </a:extLst>
          </p:cNvPr>
          <p:cNvSpPr txBox="1"/>
          <p:nvPr/>
        </p:nvSpPr>
        <p:spPr>
          <a:xfrm>
            <a:off x="734156" y="4484289"/>
            <a:ext cx="107239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아이템에 들어가는 기능은 따로 클래스로 구분하여 태그로 넣거나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ThingComp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처럼 컴포넌트를 부착하는 형식으로 만들 수 있음</a:t>
            </a:r>
            <a:b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</a:b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또는 그러한 아이템의 경우 클래스를 따로 구현해서 추가 기능을 넣게 하는 경우도 있음</a:t>
            </a:r>
            <a:b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</a:b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많은 게임들은 필요에 따라 다양한 방식으로 아이템을 구현하고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 모드 개발도 비슷함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5D462-5852-2898-041E-8FA94F9C4412}"/>
              </a:ext>
            </a:extLst>
          </p:cNvPr>
          <p:cNvSpPr txBox="1"/>
          <p:nvPr/>
        </p:nvSpPr>
        <p:spPr>
          <a:xfrm>
            <a:off x="3048000" y="139767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228A9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Fuel : ItemFuncData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Tag </a:t>
            </a:r>
            <a:r>
              <a:rPr lang="en-US" altLang="ko-KR" b="0">
                <a:solidFill>
                  <a:srgbClr val="228A9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"Fuel"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...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53F4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Database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&lt;ItemFuncData&gt;.Load(</a:t>
            </a:r>
            <a:r>
              <a:rPr lang="en-US" altLang="ko-KR" b="0">
                <a:solidFill>
                  <a:srgbClr val="228A9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(Fuel));</a:t>
            </a:r>
          </a:p>
        </p:txBody>
      </p:sp>
    </p:spTree>
    <p:extLst>
      <p:ext uri="{BB962C8B-B14F-4D97-AF65-F5344CB8AC3E}">
        <p14:creationId xmlns:p14="http://schemas.microsoft.com/office/powerpoint/2010/main" val="2111278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2849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2981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관찰자와 이벤트 리스너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74C1B1-DA57-8308-7FDE-BDC88C3D9E86}"/>
              </a:ext>
            </a:extLst>
          </p:cNvPr>
          <p:cNvSpPr txBox="1"/>
          <p:nvPr/>
        </p:nvSpPr>
        <p:spPr>
          <a:xfrm>
            <a:off x="1533840" y="4408089"/>
            <a:ext cx="9124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어떠한 변화를 포함한 이벤트가 발생한 경우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다른 오브젝트가 그 이벤트에 대한 처리를 해야하는 경우가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이러한 처리를 위한 디자인 패턴으로 관찰자 또는 이벤트 리스너를 주로 사용함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58FD6F3-2B40-950A-F47D-4D8420B9B91E}"/>
              </a:ext>
            </a:extLst>
          </p:cNvPr>
          <p:cNvSpPr/>
          <p:nvPr/>
        </p:nvSpPr>
        <p:spPr>
          <a:xfrm>
            <a:off x="3610557" y="2162175"/>
            <a:ext cx="1333500" cy="1333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주체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7E5937-3543-A81D-C874-43DF00497E01}"/>
              </a:ext>
            </a:extLst>
          </p:cNvPr>
          <p:cNvSpPr/>
          <p:nvPr/>
        </p:nvSpPr>
        <p:spPr>
          <a:xfrm>
            <a:off x="7247945" y="2162175"/>
            <a:ext cx="1333500" cy="1333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관찰자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CC97C53-0698-B723-6F76-28CA6DE0DE52}"/>
              </a:ext>
            </a:extLst>
          </p:cNvPr>
          <p:cNvCxnSpPr>
            <a:stCxn id="5" idx="1"/>
            <a:endCxn id="3" idx="3"/>
          </p:cNvCxnSpPr>
          <p:nvPr/>
        </p:nvCxnSpPr>
        <p:spPr>
          <a:xfrm flipH="1">
            <a:off x="4944057" y="2828925"/>
            <a:ext cx="23038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457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2981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관찰자와 이벤트 리스너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74C1B1-DA57-8308-7FDE-BDC88C3D9E86}"/>
              </a:ext>
            </a:extLst>
          </p:cNvPr>
          <p:cNvSpPr txBox="1"/>
          <p:nvPr/>
        </p:nvSpPr>
        <p:spPr>
          <a:xfrm>
            <a:off x="1195617" y="3798530"/>
            <a:ext cx="9801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이벤트가 발생하는 주체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이벤트를 관측하는 관찰자로 오브젝트를 나눔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주체는 자신을 관찰하는 관찰자 리스트를 가지고 있고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이벤트가 발생하면 관찰자에게 이벤트 발생을 알림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함수 호출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관찰자는 호출된 함수를 바탕으로 이벤트가 발생했을 때의 처리를 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50B33-320A-9D7D-6151-61D72C1BEE3E}"/>
              </a:ext>
            </a:extLst>
          </p:cNvPr>
          <p:cNvSpPr txBox="1"/>
          <p:nvPr/>
        </p:nvSpPr>
        <p:spPr>
          <a:xfrm>
            <a:off x="5018627" y="2307036"/>
            <a:ext cx="2154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 패턴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0690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2981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관찰자와 이벤트 리스너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74C1B1-DA57-8308-7FDE-BDC88C3D9E86}"/>
              </a:ext>
            </a:extLst>
          </p:cNvPr>
          <p:cNvSpPr txBox="1"/>
          <p:nvPr/>
        </p:nvSpPr>
        <p:spPr>
          <a:xfrm>
            <a:off x="4785534" y="4617639"/>
            <a:ext cx="2621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주체는 관찰자 리스트를 가짐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58FD6F3-2B40-950A-F47D-4D8420B9B91E}"/>
              </a:ext>
            </a:extLst>
          </p:cNvPr>
          <p:cNvSpPr/>
          <p:nvPr/>
        </p:nvSpPr>
        <p:spPr>
          <a:xfrm>
            <a:off x="3610557" y="1745061"/>
            <a:ext cx="1333500" cy="1333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주체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7E5937-3543-A81D-C874-43DF00497E01}"/>
              </a:ext>
            </a:extLst>
          </p:cNvPr>
          <p:cNvSpPr/>
          <p:nvPr/>
        </p:nvSpPr>
        <p:spPr>
          <a:xfrm>
            <a:off x="7247945" y="1745061"/>
            <a:ext cx="1333500" cy="1333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관찰자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C7AAA8-53F8-ACC8-A88F-C3CF9E21825D}"/>
              </a:ext>
            </a:extLst>
          </p:cNvPr>
          <p:cNvSpPr/>
          <p:nvPr/>
        </p:nvSpPr>
        <p:spPr>
          <a:xfrm>
            <a:off x="3610557" y="3078561"/>
            <a:ext cx="1333500" cy="350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관찰자 리스트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1E0FF32-ED94-721B-E0B5-68BC57CE65A0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944057" y="2411811"/>
            <a:ext cx="2303888" cy="841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39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4A85EF-897C-C034-28EC-248AE7C4EF1F}"/>
              </a:ext>
            </a:extLst>
          </p:cNvPr>
          <p:cNvSpPr txBox="1"/>
          <p:nvPr/>
        </p:nvSpPr>
        <p:spPr>
          <a:xfrm>
            <a:off x="5630167" y="2138646"/>
            <a:ext cx="931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목차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881CC3-48D8-6F6A-019B-20B296EBE81F}"/>
              </a:ext>
            </a:extLst>
          </p:cNvPr>
          <p:cNvSpPr txBox="1"/>
          <p:nvPr/>
        </p:nvSpPr>
        <p:spPr>
          <a:xfrm>
            <a:off x="5380897" y="2989407"/>
            <a:ext cx="143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 코드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2B4F8D-C37F-ED5E-3B40-8A7864CA1B1B}"/>
              </a:ext>
            </a:extLst>
          </p:cNvPr>
          <p:cNvSpPr txBox="1"/>
          <p:nvPr/>
        </p:nvSpPr>
        <p:spPr>
          <a:xfrm>
            <a:off x="4890379" y="3460478"/>
            <a:ext cx="2411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관찰자와 이벤트 리스너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6E49C7-9504-F787-1CA7-ABA8809B9C4F}"/>
              </a:ext>
            </a:extLst>
          </p:cNvPr>
          <p:cNvSpPr txBox="1"/>
          <p:nvPr/>
        </p:nvSpPr>
        <p:spPr>
          <a:xfrm>
            <a:off x="5525166" y="3931549"/>
            <a:ext cx="1141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217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2981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관찰자와 이벤트 리스너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74C1B1-DA57-8308-7FDE-BDC88C3D9E86}"/>
              </a:ext>
            </a:extLst>
          </p:cNvPr>
          <p:cNvSpPr txBox="1"/>
          <p:nvPr/>
        </p:nvSpPr>
        <p:spPr>
          <a:xfrm>
            <a:off x="3296352" y="4617639"/>
            <a:ext cx="5599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주체에게 이벤트가 발생하면 관찰자의 특정 함수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(Notify)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호출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보통 이와 함께 이벤트에 대한 추가 정보를 매개변수로 제공함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58FD6F3-2B40-950A-F47D-4D8420B9B91E}"/>
              </a:ext>
            </a:extLst>
          </p:cNvPr>
          <p:cNvSpPr/>
          <p:nvPr/>
        </p:nvSpPr>
        <p:spPr>
          <a:xfrm>
            <a:off x="3610557" y="1745061"/>
            <a:ext cx="1333500" cy="1333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주체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7E5937-3543-A81D-C874-43DF00497E01}"/>
              </a:ext>
            </a:extLst>
          </p:cNvPr>
          <p:cNvSpPr/>
          <p:nvPr/>
        </p:nvSpPr>
        <p:spPr>
          <a:xfrm>
            <a:off x="7247945" y="1745061"/>
            <a:ext cx="1333500" cy="1333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관찰자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C7AAA8-53F8-ACC8-A88F-C3CF9E21825D}"/>
              </a:ext>
            </a:extLst>
          </p:cNvPr>
          <p:cNvSpPr/>
          <p:nvPr/>
        </p:nvSpPr>
        <p:spPr>
          <a:xfrm>
            <a:off x="3610557" y="3078561"/>
            <a:ext cx="1333500" cy="350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관찰자 리스트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1E0FF32-ED94-721B-E0B5-68BC57CE65A0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944057" y="2411811"/>
            <a:ext cx="2303888" cy="841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FF1114-7E8D-6A6D-8F5B-FFD3EAD4883B}"/>
              </a:ext>
            </a:extLst>
          </p:cNvPr>
          <p:cNvSpPr txBox="1"/>
          <p:nvPr/>
        </p:nvSpPr>
        <p:spPr>
          <a:xfrm>
            <a:off x="5673448" y="2411811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Notify()</a:t>
            </a:r>
          </a:p>
        </p:txBody>
      </p:sp>
    </p:spTree>
    <p:extLst>
      <p:ext uri="{BB962C8B-B14F-4D97-AF65-F5344CB8AC3E}">
        <p14:creationId xmlns:p14="http://schemas.microsoft.com/office/powerpoint/2010/main" val="1135017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2981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관찰자와 이벤트 리스너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74C1B1-DA57-8308-7FDE-BDC88C3D9E86}"/>
              </a:ext>
            </a:extLst>
          </p:cNvPr>
          <p:cNvSpPr txBox="1"/>
          <p:nvPr/>
        </p:nvSpPr>
        <p:spPr>
          <a:xfrm>
            <a:off x="1585155" y="3712805"/>
            <a:ext cx="9022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이벤트를 처리하기 위한 디자인 패턴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관점에 따라 관찰자의 일종이라고 볼 수 있는데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관찰자가 클래스를 만들어서 엄격하게 관리하는 느낌이라면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이벤트 리스너는 콜백 함수를 이용하여 처리하는 조금 가벼운 느낌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50B33-320A-9D7D-6151-61D72C1BEE3E}"/>
              </a:ext>
            </a:extLst>
          </p:cNvPr>
          <p:cNvSpPr txBox="1"/>
          <p:nvPr/>
        </p:nvSpPr>
        <p:spPr>
          <a:xfrm>
            <a:off x="4831880" y="2221311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이벤트 리스너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2844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2981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관찰자와 이벤트 리스너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74C1B1-DA57-8308-7FDE-BDC88C3D9E86}"/>
              </a:ext>
            </a:extLst>
          </p:cNvPr>
          <p:cNvSpPr txBox="1"/>
          <p:nvPr/>
        </p:nvSpPr>
        <p:spPr>
          <a:xfrm>
            <a:off x="2890794" y="4217589"/>
            <a:ext cx="64107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주체는 콜백 함수 리스트를 가짐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콜백 함수는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&lt;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이벤트가 발생했을 때 호출해야 하는 함수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&gt;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라고 이해하면 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주체는 관찰자의 리스트를 가지고 있는게 아닌 함수의 리스트를 가지고 있고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이벤트가 발생하면 함수를 호출함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58FD6F3-2B40-950A-F47D-4D8420B9B91E}"/>
              </a:ext>
            </a:extLst>
          </p:cNvPr>
          <p:cNvSpPr/>
          <p:nvPr/>
        </p:nvSpPr>
        <p:spPr>
          <a:xfrm>
            <a:off x="3610557" y="1659336"/>
            <a:ext cx="1333500" cy="1333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주체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7E5937-3543-A81D-C874-43DF00497E01}"/>
              </a:ext>
            </a:extLst>
          </p:cNvPr>
          <p:cNvSpPr/>
          <p:nvPr/>
        </p:nvSpPr>
        <p:spPr>
          <a:xfrm>
            <a:off x="7247945" y="1659336"/>
            <a:ext cx="1333500" cy="1333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관찰자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C7AAA8-53F8-ACC8-A88F-C3CF9E21825D}"/>
              </a:ext>
            </a:extLst>
          </p:cNvPr>
          <p:cNvSpPr/>
          <p:nvPr/>
        </p:nvSpPr>
        <p:spPr>
          <a:xfrm>
            <a:off x="3610557" y="2992836"/>
            <a:ext cx="1333500" cy="350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콜백 리스트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1E0FF32-ED94-721B-E0B5-68BC57CE65A0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944057" y="2326086"/>
            <a:ext cx="2303888" cy="841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788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2981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관찰자와 이벤트 리스너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74C1B1-DA57-8308-7FDE-BDC88C3D9E86}"/>
              </a:ext>
            </a:extLst>
          </p:cNvPr>
          <p:cNvSpPr txBox="1"/>
          <p:nvPr/>
        </p:nvSpPr>
        <p:spPr>
          <a:xfrm>
            <a:off x="1559510" y="5377045"/>
            <a:ext cx="90733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관찰자와 이벤트 리스너는 경우에 따라 이벤트 자체를 제어할 수도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예를 들어서 데미지를 받았다는 이벤트의 경우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이벤트를 핸들링하는 부분에서 데미지를 바꿀 수도 있을 것임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 경우 이벤트의 정보를 담는 객체를 관찰자 또는 콜백 함수에 전달하여 이를 수정함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C7AAA8-53F8-ACC8-A88F-C3CF9E21825D}"/>
              </a:ext>
            </a:extLst>
          </p:cNvPr>
          <p:cNvSpPr/>
          <p:nvPr/>
        </p:nvSpPr>
        <p:spPr>
          <a:xfrm>
            <a:off x="2386012" y="892873"/>
            <a:ext cx="1333500" cy="1226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주체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1AF4879-B8E5-B6F7-862F-164C92209133}"/>
              </a:ext>
            </a:extLst>
          </p:cNvPr>
          <p:cNvGrpSpPr/>
          <p:nvPr/>
        </p:nvGrpSpPr>
        <p:grpSpPr>
          <a:xfrm>
            <a:off x="4414837" y="892873"/>
            <a:ext cx="5391150" cy="1226739"/>
            <a:chOff x="4077282" y="1263035"/>
            <a:chExt cx="5391150" cy="122673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36915B-AE92-630E-9318-84AA76827625}"/>
                </a:ext>
              </a:extLst>
            </p:cNvPr>
            <p:cNvSpPr/>
            <p:nvPr/>
          </p:nvSpPr>
          <p:spPr>
            <a:xfrm>
              <a:off x="4077282" y="1263035"/>
              <a:ext cx="1333500" cy="12267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나눔고딕OTF Light" panose="020D0904000000000000" pitchFamily="34" charset="-127"/>
                  <a:ea typeface="나눔고딕OTF Light" panose="020D0904000000000000" pitchFamily="34" charset="-127"/>
                </a:rPr>
                <a:t>이벤트</a:t>
              </a:r>
              <a:endParaRPr lang="en-US" altLang="ko-KR" sz="14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endParaRPr>
            </a:p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나눔고딕OTF Light" panose="020D0904000000000000" pitchFamily="34" charset="-127"/>
                  <a:ea typeface="나눔고딕OTF Light" panose="020D0904000000000000" pitchFamily="34" charset="-127"/>
                </a:rPr>
                <a:t>리스너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DDBE5B8-7553-D274-69C4-ED6FB92DF576}"/>
                </a:ext>
              </a:extLst>
            </p:cNvPr>
            <p:cNvSpPr/>
            <p:nvPr/>
          </p:nvSpPr>
          <p:spPr>
            <a:xfrm>
              <a:off x="6106107" y="1263035"/>
              <a:ext cx="1333500" cy="12267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나눔고딕OTF Light" panose="020D0904000000000000" pitchFamily="34" charset="-127"/>
                  <a:ea typeface="나눔고딕OTF Light" panose="020D0904000000000000" pitchFamily="34" charset="-127"/>
                </a:rPr>
                <a:t>이벤트</a:t>
              </a:r>
              <a:endParaRPr lang="en-US" altLang="ko-KR" sz="14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endParaRPr>
            </a:p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나눔고딕OTF Light" panose="020D0904000000000000" pitchFamily="34" charset="-127"/>
                  <a:ea typeface="나눔고딕OTF Light" panose="020D0904000000000000" pitchFamily="34" charset="-127"/>
                </a:rPr>
                <a:t>리스너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A606FEA-C418-CB0E-79F1-39F235641182}"/>
                </a:ext>
              </a:extLst>
            </p:cNvPr>
            <p:cNvSpPr/>
            <p:nvPr/>
          </p:nvSpPr>
          <p:spPr>
            <a:xfrm>
              <a:off x="8134932" y="1263035"/>
              <a:ext cx="1333500" cy="12267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나눔고딕OTF Light" panose="020D0904000000000000" pitchFamily="34" charset="-127"/>
                  <a:ea typeface="나눔고딕OTF Light" panose="020D0904000000000000" pitchFamily="34" charset="-127"/>
                </a:rPr>
                <a:t>이벤트</a:t>
              </a:r>
              <a:endParaRPr lang="en-US" altLang="ko-KR" sz="14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endParaRPr>
            </a:p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나눔고딕OTF Light" panose="020D0904000000000000" pitchFamily="34" charset="-127"/>
                  <a:ea typeface="나눔고딕OTF Light" panose="020D0904000000000000" pitchFamily="34" charset="-127"/>
                </a:rPr>
                <a:t>리스너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70A7CB7-0E85-3509-B2B9-9150071AD5CA}"/>
              </a:ext>
            </a:extLst>
          </p:cNvPr>
          <p:cNvSpPr/>
          <p:nvPr/>
        </p:nvSpPr>
        <p:spPr>
          <a:xfrm>
            <a:off x="2386012" y="2119611"/>
            <a:ext cx="681620" cy="2917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이벤트 발생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2DEABF-7061-A3A6-286A-74F979D1E3F2}"/>
              </a:ext>
            </a:extLst>
          </p:cNvPr>
          <p:cNvSpPr/>
          <p:nvPr/>
        </p:nvSpPr>
        <p:spPr>
          <a:xfrm>
            <a:off x="3067632" y="2119610"/>
            <a:ext cx="651880" cy="591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이벤트 객체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3B5299-B5D6-9A2B-56F1-78BDC615B952}"/>
              </a:ext>
            </a:extLst>
          </p:cNvPr>
          <p:cNvSpPr/>
          <p:nvPr/>
        </p:nvSpPr>
        <p:spPr>
          <a:xfrm>
            <a:off x="4410073" y="2119610"/>
            <a:ext cx="1333499" cy="982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이벤트 핸들링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628FDA-2B1A-2DA5-1B09-F679FF282728}"/>
              </a:ext>
            </a:extLst>
          </p:cNvPr>
          <p:cNvSpPr/>
          <p:nvPr/>
        </p:nvSpPr>
        <p:spPr>
          <a:xfrm>
            <a:off x="6448430" y="3072557"/>
            <a:ext cx="1333499" cy="982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이벤트 핸들링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FCC52A-984D-553B-64E9-819487CB0C83}"/>
              </a:ext>
            </a:extLst>
          </p:cNvPr>
          <p:cNvSpPr/>
          <p:nvPr/>
        </p:nvSpPr>
        <p:spPr>
          <a:xfrm>
            <a:off x="8472487" y="4053817"/>
            <a:ext cx="1333499" cy="982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이벤트 핸들링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D9F3B9C-AD27-39D9-CE27-3216B3FF8D7E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3719512" y="2415333"/>
            <a:ext cx="690561" cy="195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355313F-9831-CF3E-21FE-AE460ECDC452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>
            <a:off x="5743572" y="2611043"/>
            <a:ext cx="1371608" cy="461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54DC208-23F6-59B6-211B-4BF382A32B17}"/>
              </a:ext>
            </a:extLst>
          </p:cNvPr>
          <p:cNvCxnSpPr>
            <a:cxnSpLocks/>
            <a:stCxn id="16" idx="3"/>
            <a:endCxn id="17" idx="0"/>
          </p:cNvCxnSpPr>
          <p:nvPr/>
        </p:nvCxnSpPr>
        <p:spPr>
          <a:xfrm>
            <a:off x="7781929" y="3563990"/>
            <a:ext cx="1357308" cy="489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DEFB5E3-F5DF-770A-2962-BF28061ED90D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067632" y="4545250"/>
            <a:ext cx="54048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77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2981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관찰자와 이벤트 리스너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74C1B1-DA57-8308-7FDE-BDC88C3D9E86}"/>
              </a:ext>
            </a:extLst>
          </p:cNvPr>
          <p:cNvSpPr txBox="1"/>
          <p:nvPr/>
        </p:nvSpPr>
        <p:spPr>
          <a:xfrm>
            <a:off x="2720899" y="5718735"/>
            <a:ext cx="6750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이벤트를 직접 제어할 수 있는 경우는 보통 우선순위를 함께 사용할 수 있도록 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C7AAA8-53F8-ACC8-A88F-C3CF9E21825D}"/>
              </a:ext>
            </a:extLst>
          </p:cNvPr>
          <p:cNvSpPr/>
          <p:nvPr/>
        </p:nvSpPr>
        <p:spPr>
          <a:xfrm>
            <a:off x="2386012" y="892873"/>
            <a:ext cx="1333500" cy="1226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주체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1AF4879-B8E5-B6F7-862F-164C92209133}"/>
              </a:ext>
            </a:extLst>
          </p:cNvPr>
          <p:cNvGrpSpPr/>
          <p:nvPr/>
        </p:nvGrpSpPr>
        <p:grpSpPr>
          <a:xfrm>
            <a:off x="4414837" y="892873"/>
            <a:ext cx="5391150" cy="1226739"/>
            <a:chOff x="4077282" y="1263035"/>
            <a:chExt cx="5391150" cy="122673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36915B-AE92-630E-9318-84AA76827625}"/>
                </a:ext>
              </a:extLst>
            </p:cNvPr>
            <p:cNvSpPr/>
            <p:nvPr/>
          </p:nvSpPr>
          <p:spPr>
            <a:xfrm>
              <a:off x="4077282" y="1263035"/>
              <a:ext cx="1333500" cy="12267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나눔고딕OTF Light" panose="020D0904000000000000" pitchFamily="34" charset="-127"/>
                  <a:ea typeface="나눔고딕OTF Light" panose="020D0904000000000000" pitchFamily="34" charset="-127"/>
                </a:rPr>
                <a:t>이벤트</a:t>
              </a:r>
              <a:endParaRPr lang="en-US" altLang="ko-KR" sz="14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endParaRPr>
            </a:p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나눔고딕OTF Light" panose="020D0904000000000000" pitchFamily="34" charset="-127"/>
                  <a:ea typeface="나눔고딕OTF Light" panose="020D0904000000000000" pitchFamily="34" charset="-127"/>
                </a:rPr>
                <a:t>리스너</a:t>
              </a:r>
              <a:endParaRPr lang="en-US" altLang="ko-KR" sz="14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endParaRPr>
            </a:p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나눔고딕OTF Light" panose="020D0904000000000000" pitchFamily="34" charset="-127"/>
                  <a:ea typeface="나눔고딕OTF Light" panose="020D0904000000000000" pitchFamily="34" charset="-127"/>
                </a:rPr>
                <a:t>우선순위 </a:t>
              </a:r>
              <a:r>
                <a:rPr lang="en-US" altLang="ko-KR" sz="1400">
                  <a:solidFill>
                    <a:schemeClr val="tx1"/>
                  </a:solidFill>
                  <a:latin typeface="나눔고딕OTF Light" panose="020D0904000000000000" pitchFamily="34" charset="-127"/>
                  <a:ea typeface="나눔고딕OTF Light" panose="020D0904000000000000" pitchFamily="34" charset="-127"/>
                </a:rPr>
                <a:t>0</a:t>
              </a:r>
              <a:endParaRPr lang="ko-KR" altLang="en-US" sz="14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DDBE5B8-7553-D274-69C4-ED6FB92DF576}"/>
                </a:ext>
              </a:extLst>
            </p:cNvPr>
            <p:cNvSpPr/>
            <p:nvPr/>
          </p:nvSpPr>
          <p:spPr>
            <a:xfrm>
              <a:off x="6106107" y="1263035"/>
              <a:ext cx="1333500" cy="12267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나눔고딕OTF Light" panose="020D0904000000000000" pitchFamily="34" charset="-127"/>
                  <a:ea typeface="나눔고딕OTF Light" panose="020D0904000000000000" pitchFamily="34" charset="-127"/>
                </a:rPr>
                <a:t>이벤트</a:t>
              </a:r>
              <a:endParaRPr lang="en-US" altLang="ko-KR" sz="14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endParaRPr>
            </a:p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나눔고딕OTF Light" panose="020D0904000000000000" pitchFamily="34" charset="-127"/>
                  <a:ea typeface="나눔고딕OTF Light" panose="020D0904000000000000" pitchFamily="34" charset="-127"/>
                </a:rPr>
                <a:t>리스너</a:t>
              </a:r>
              <a:endParaRPr lang="en-US" altLang="ko-KR" sz="14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endParaRPr>
            </a:p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나눔고딕OTF Light" panose="020D0904000000000000" pitchFamily="34" charset="-127"/>
                  <a:ea typeface="나눔고딕OTF Light" panose="020D0904000000000000" pitchFamily="34" charset="-127"/>
                </a:rPr>
                <a:t>우선순위 </a:t>
              </a:r>
              <a:r>
                <a:rPr lang="en-US" altLang="ko-KR" sz="1400">
                  <a:solidFill>
                    <a:schemeClr val="tx1"/>
                  </a:solidFill>
                  <a:latin typeface="나눔고딕OTF Light" panose="020D0904000000000000" pitchFamily="34" charset="-127"/>
                  <a:ea typeface="나눔고딕OTF Light" panose="020D0904000000000000" pitchFamily="34" charset="-127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A606FEA-C418-CB0E-79F1-39F235641182}"/>
                </a:ext>
              </a:extLst>
            </p:cNvPr>
            <p:cNvSpPr/>
            <p:nvPr/>
          </p:nvSpPr>
          <p:spPr>
            <a:xfrm>
              <a:off x="8134932" y="1263035"/>
              <a:ext cx="1333500" cy="12267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나눔고딕OTF Light" panose="020D0904000000000000" pitchFamily="34" charset="-127"/>
                  <a:ea typeface="나눔고딕OTF Light" panose="020D0904000000000000" pitchFamily="34" charset="-127"/>
                </a:rPr>
                <a:t>이벤트</a:t>
              </a:r>
              <a:endParaRPr lang="en-US" altLang="ko-KR" sz="14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endParaRPr>
            </a:p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나눔고딕OTF Light" panose="020D0904000000000000" pitchFamily="34" charset="-127"/>
                  <a:ea typeface="나눔고딕OTF Light" panose="020D0904000000000000" pitchFamily="34" charset="-127"/>
                </a:rPr>
                <a:t>리스너</a:t>
              </a:r>
              <a:endParaRPr lang="en-US" altLang="ko-KR" sz="14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endParaRPr>
            </a:p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나눔고딕OTF Light" panose="020D0904000000000000" pitchFamily="34" charset="-127"/>
                  <a:ea typeface="나눔고딕OTF Light" panose="020D0904000000000000" pitchFamily="34" charset="-127"/>
                </a:rPr>
                <a:t>우선순위 </a:t>
              </a:r>
              <a:r>
                <a:rPr lang="en-US" altLang="ko-KR" sz="1400">
                  <a:solidFill>
                    <a:schemeClr val="tx1"/>
                  </a:solidFill>
                  <a:latin typeface="나눔고딕OTF Light" panose="020D0904000000000000" pitchFamily="34" charset="-127"/>
                  <a:ea typeface="나눔고딕OTF Light" panose="020D0904000000000000" pitchFamily="34" charset="-127"/>
                </a:rPr>
                <a:t>2</a:t>
              </a:r>
              <a:endParaRPr lang="ko-KR" altLang="en-US" sz="14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70A7CB7-0E85-3509-B2B9-9150071AD5CA}"/>
              </a:ext>
            </a:extLst>
          </p:cNvPr>
          <p:cNvSpPr/>
          <p:nvPr/>
        </p:nvSpPr>
        <p:spPr>
          <a:xfrm>
            <a:off x="2386012" y="2119611"/>
            <a:ext cx="681620" cy="2917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이벤트 발생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2DEABF-7061-A3A6-286A-74F979D1E3F2}"/>
              </a:ext>
            </a:extLst>
          </p:cNvPr>
          <p:cNvSpPr/>
          <p:nvPr/>
        </p:nvSpPr>
        <p:spPr>
          <a:xfrm>
            <a:off x="3067632" y="2119610"/>
            <a:ext cx="651880" cy="591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이벤트 객체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3B5299-B5D6-9A2B-56F1-78BDC615B952}"/>
              </a:ext>
            </a:extLst>
          </p:cNvPr>
          <p:cNvSpPr/>
          <p:nvPr/>
        </p:nvSpPr>
        <p:spPr>
          <a:xfrm>
            <a:off x="4410073" y="2119610"/>
            <a:ext cx="1333499" cy="982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이벤트 핸들링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628FDA-2B1A-2DA5-1B09-F679FF282728}"/>
              </a:ext>
            </a:extLst>
          </p:cNvPr>
          <p:cNvSpPr/>
          <p:nvPr/>
        </p:nvSpPr>
        <p:spPr>
          <a:xfrm>
            <a:off x="6448430" y="3072557"/>
            <a:ext cx="1333499" cy="982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이벤트 핸들링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FCC52A-984D-553B-64E9-819487CB0C83}"/>
              </a:ext>
            </a:extLst>
          </p:cNvPr>
          <p:cNvSpPr/>
          <p:nvPr/>
        </p:nvSpPr>
        <p:spPr>
          <a:xfrm>
            <a:off x="8472487" y="4053817"/>
            <a:ext cx="1333499" cy="982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이벤트 핸들링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D9F3B9C-AD27-39D9-CE27-3216B3FF8D7E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3719512" y="2415333"/>
            <a:ext cx="690561" cy="195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355313F-9831-CF3E-21FE-AE460ECDC452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>
            <a:off x="5743572" y="2611043"/>
            <a:ext cx="1371608" cy="461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54DC208-23F6-59B6-211B-4BF382A32B17}"/>
              </a:ext>
            </a:extLst>
          </p:cNvPr>
          <p:cNvCxnSpPr>
            <a:cxnSpLocks/>
            <a:stCxn id="16" idx="3"/>
            <a:endCxn id="17" idx="0"/>
          </p:cNvCxnSpPr>
          <p:nvPr/>
        </p:nvCxnSpPr>
        <p:spPr>
          <a:xfrm>
            <a:off x="7781929" y="3563990"/>
            <a:ext cx="1357308" cy="489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DEFB5E3-F5DF-770A-2962-BF28061ED90D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067632" y="4545250"/>
            <a:ext cx="54048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534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72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385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6292A9-F1E9-D1F6-5B24-07A4A9372C70}"/>
              </a:ext>
            </a:extLst>
          </p:cNvPr>
          <p:cNvSpPr txBox="1"/>
          <p:nvPr/>
        </p:nvSpPr>
        <p:spPr>
          <a:xfrm>
            <a:off x="5256677" y="2553994"/>
            <a:ext cx="1678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2467A-4315-3A77-A6D2-0677EED705BA}"/>
              </a:ext>
            </a:extLst>
          </p:cNvPr>
          <p:cNvSpPr txBox="1"/>
          <p:nvPr/>
        </p:nvSpPr>
        <p:spPr>
          <a:xfrm>
            <a:off x="4548176" y="3512128"/>
            <a:ext cx="3095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아이템을 담기 위한 공간 혹은 장소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805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385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A6502EB-02E9-0A0A-5684-1752AB53A51E}"/>
              </a:ext>
            </a:extLst>
          </p:cNvPr>
          <p:cNvGrpSpPr/>
          <p:nvPr/>
        </p:nvGrpSpPr>
        <p:grpSpPr>
          <a:xfrm>
            <a:off x="2653401" y="1001419"/>
            <a:ext cx="6885218" cy="1295259"/>
            <a:chOff x="2653401" y="906169"/>
            <a:chExt cx="6885218" cy="129525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01DA45-64F3-7937-EFF7-47B2A7ED17F3}"/>
                </a:ext>
              </a:extLst>
            </p:cNvPr>
            <p:cNvSpPr txBox="1"/>
            <p:nvPr/>
          </p:nvSpPr>
          <p:spPr>
            <a:xfrm>
              <a:off x="5018635" y="906169"/>
              <a:ext cx="21547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아이템 열거</a:t>
              </a:r>
              <a:endPara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43B190-8A9C-934E-C6A4-7DE1683CC029}"/>
                </a:ext>
              </a:extLst>
            </p:cNvPr>
            <p:cNvSpPr txBox="1"/>
            <p:nvPr/>
          </p:nvSpPr>
          <p:spPr>
            <a:xfrm>
              <a:off x="2653401" y="1616653"/>
              <a:ext cx="6885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모든 아이템의 종류를 열거하고</a:t>
              </a:r>
              <a:r>
                <a:rPr lang="en-US" altLang="ko-KR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, </a:t>
              </a:r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그 옆에 수량을 표시함</a:t>
              </a:r>
              <a:endPara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아이템 종류가 많다면 현재 가지고 있는 아이템만 특정 정렬 기준에 맞춰서 열거함</a:t>
              </a:r>
              <a:endPara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1175EB6-84CE-3BC5-0EA2-8E88437F773A}"/>
              </a:ext>
            </a:extLst>
          </p:cNvPr>
          <p:cNvGrpSpPr/>
          <p:nvPr/>
        </p:nvGrpSpPr>
        <p:grpSpPr>
          <a:xfrm>
            <a:off x="2982826" y="2782594"/>
            <a:ext cx="6226384" cy="1295259"/>
            <a:chOff x="2982826" y="906169"/>
            <a:chExt cx="6226384" cy="129525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7CD5C90-423F-5350-7FC0-3CEC28D359AA}"/>
                </a:ext>
              </a:extLst>
            </p:cNvPr>
            <p:cNvSpPr txBox="1"/>
            <p:nvPr/>
          </p:nvSpPr>
          <p:spPr>
            <a:xfrm>
              <a:off x="5630181" y="906169"/>
              <a:ext cx="9316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슬롯</a:t>
              </a:r>
              <a:endPara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55DA78-AB04-65A8-E457-3BC41AC23C79}"/>
                </a:ext>
              </a:extLst>
            </p:cNvPr>
            <p:cNvSpPr txBox="1"/>
            <p:nvPr/>
          </p:nvSpPr>
          <p:spPr>
            <a:xfrm>
              <a:off x="2982826" y="1616653"/>
              <a:ext cx="62263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아이템이 한 슬롯</a:t>
              </a:r>
              <a:r>
                <a:rPr lang="en-US" altLang="ko-KR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, </a:t>
              </a:r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또는 여러 슬롯을 차지하여 인벤토리를 구현하는 형태</a:t>
              </a:r>
              <a:endPara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많은 </a:t>
              </a:r>
              <a:r>
                <a:rPr lang="en-US" altLang="ko-KR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RPG </a:t>
              </a:r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게임에서 사용하는 방식이지만 구현하는 시간이 오래 걸림</a:t>
              </a:r>
              <a:endPara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E961AB0-8269-3672-9298-5FED4CEC7DEC}"/>
              </a:ext>
            </a:extLst>
          </p:cNvPr>
          <p:cNvGrpSpPr/>
          <p:nvPr/>
        </p:nvGrpSpPr>
        <p:grpSpPr>
          <a:xfrm>
            <a:off x="3056571" y="4563769"/>
            <a:ext cx="6078908" cy="1295259"/>
            <a:chOff x="3056571" y="906169"/>
            <a:chExt cx="6078908" cy="129525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A5752A-ED1B-D6B9-A498-28C2582361A9}"/>
                </a:ext>
              </a:extLst>
            </p:cNvPr>
            <p:cNvSpPr txBox="1"/>
            <p:nvPr/>
          </p:nvSpPr>
          <p:spPr>
            <a:xfrm>
              <a:off x="5018637" y="906169"/>
              <a:ext cx="21547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물리적 배치</a:t>
              </a:r>
              <a:endPara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5A42BA-FD2E-8115-1E77-A41949FACEFE}"/>
                </a:ext>
              </a:extLst>
            </p:cNvPr>
            <p:cNvSpPr txBox="1"/>
            <p:nvPr/>
          </p:nvSpPr>
          <p:spPr>
            <a:xfrm>
              <a:off x="3056571" y="1616653"/>
              <a:ext cx="60789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아이템 자체가 물리적 공간을 차지하고 있고</a:t>
              </a:r>
              <a:r>
                <a:rPr lang="en-US" altLang="ko-KR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, </a:t>
              </a:r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이를 실제로 배치하는 경우</a:t>
              </a:r>
              <a:endPara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일부 특수한 게임에서 볼 수 있음</a:t>
              </a:r>
              <a:endPara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1484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385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A6502EB-02E9-0A0A-5684-1752AB53A51E}"/>
              </a:ext>
            </a:extLst>
          </p:cNvPr>
          <p:cNvGrpSpPr/>
          <p:nvPr/>
        </p:nvGrpSpPr>
        <p:grpSpPr>
          <a:xfrm>
            <a:off x="2653401" y="1001419"/>
            <a:ext cx="6885218" cy="1295259"/>
            <a:chOff x="2653401" y="906169"/>
            <a:chExt cx="6885218" cy="129525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01DA45-64F3-7937-EFF7-47B2A7ED17F3}"/>
                </a:ext>
              </a:extLst>
            </p:cNvPr>
            <p:cNvSpPr txBox="1"/>
            <p:nvPr/>
          </p:nvSpPr>
          <p:spPr>
            <a:xfrm>
              <a:off x="5018635" y="906169"/>
              <a:ext cx="21547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>
                  <a:solidFill>
                    <a:srgbClr val="FF0000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아이템 열거</a:t>
              </a:r>
              <a:endParaRPr lang="en-US" altLang="ko-KR" sz="32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43B190-8A9C-934E-C6A4-7DE1683CC029}"/>
                </a:ext>
              </a:extLst>
            </p:cNvPr>
            <p:cNvSpPr txBox="1"/>
            <p:nvPr/>
          </p:nvSpPr>
          <p:spPr>
            <a:xfrm>
              <a:off x="2653401" y="1616653"/>
              <a:ext cx="6885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solidFill>
                    <a:srgbClr val="FF0000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모든 아이템의 종류를 열거하고</a:t>
              </a:r>
              <a:r>
                <a:rPr lang="en-US" altLang="ko-KR" sz="1600">
                  <a:solidFill>
                    <a:srgbClr val="FF0000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, </a:t>
              </a:r>
              <a:r>
                <a:rPr lang="ko-KR" altLang="en-US" sz="1600">
                  <a:solidFill>
                    <a:srgbClr val="FF0000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그 옆에 수량을 표시함</a:t>
              </a:r>
              <a:endParaRPr lang="en-US" altLang="ko-KR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r>
                <a:rPr lang="ko-KR" altLang="en-US" sz="1600">
                  <a:solidFill>
                    <a:srgbClr val="FF0000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아이템 종류가 많다면 현재 가지고 있는 아이템만 특정 정렬 기준에 맞춰서 열거함</a:t>
              </a:r>
              <a:endParaRPr lang="en-US" altLang="ko-KR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1175EB6-84CE-3BC5-0EA2-8E88437F773A}"/>
              </a:ext>
            </a:extLst>
          </p:cNvPr>
          <p:cNvGrpSpPr/>
          <p:nvPr/>
        </p:nvGrpSpPr>
        <p:grpSpPr>
          <a:xfrm>
            <a:off x="2982826" y="2782594"/>
            <a:ext cx="6226384" cy="1295259"/>
            <a:chOff x="2982826" y="906169"/>
            <a:chExt cx="6226384" cy="129525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7CD5C90-423F-5350-7FC0-3CEC28D359AA}"/>
                </a:ext>
              </a:extLst>
            </p:cNvPr>
            <p:cNvSpPr txBox="1"/>
            <p:nvPr/>
          </p:nvSpPr>
          <p:spPr>
            <a:xfrm>
              <a:off x="5630181" y="906169"/>
              <a:ext cx="9316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슬롯</a:t>
              </a:r>
              <a:endPara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55DA78-AB04-65A8-E457-3BC41AC23C79}"/>
                </a:ext>
              </a:extLst>
            </p:cNvPr>
            <p:cNvSpPr txBox="1"/>
            <p:nvPr/>
          </p:nvSpPr>
          <p:spPr>
            <a:xfrm>
              <a:off x="2982826" y="1616653"/>
              <a:ext cx="62263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아이템이 한 슬롯</a:t>
              </a:r>
              <a:r>
                <a:rPr lang="en-US" altLang="ko-KR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, </a:t>
              </a:r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또는 여러 슬롯을 차지하여 인벤토리를 구현하는 형태</a:t>
              </a:r>
              <a:endPara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많은 </a:t>
              </a:r>
              <a:r>
                <a:rPr lang="en-US" altLang="ko-KR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RPG </a:t>
              </a:r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게임에서 사용하는 방식이지만 구현하는 시간이 오래 걸림</a:t>
              </a:r>
              <a:endPara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E961AB0-8269-3672-9298-5FED4CEC7DEC}"/>
              </a:ext>
            </a:extLst>
          </p:cNvPr>
          <p:cNvGrpSpPr/>
          <p:nvPr/>
        </p:nvGrpSpPr>
        <p:grpSpPr>
          <a:xfrm>
            <a:off x="3056571" y="4563769"/>
            <a:ext cx="6078908" cy="1295259"/>
            <a:chOff x="3056571" y="906169"/>
            <a:chExt cx="6078908" cy="129525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A5752A-ED1B-D6B9-A498-28C2582361A9}"/>
                </a:ext>
              </a:extLst>
            </p:cNvPr>
            <p:cNvSpPr txBox="1"/>
            <p:nvPr/>
          </p:nvSpPr>
          <p:spPr>
            <a:xfrm>
              <a:off x="5018637" y="906169"/>
              <a:ext cx="21547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물리적 배치</a:t>
              </a:r>
              <a:endPara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5A42BA-FD2E-8115-1E77-A41949FACEFE}"/>
                </a:ext>
              </a:extLst>
            </p:cNvPr>
            <p:cNvSpPr txBox="1"/>
            <p:nvPr/>
          </p:nvSpPr>
          <p:spPr>
            <a:xfrm>
              <a:off x="3056571" y="1616653"/>
              <a:ext cx="60789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아이템 자체가 물리적 공간을 차지하고 있고</a:t>
              </a:r>
              <a:r>
                <a:rPr lang="en-US" altLang="ko-KR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, </a:t>
              </a:r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이를 실제로 배치하는 경우</a:t>
              </a:r>
              <a:endPara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일부 특수한 게임에서 볼 수 있음</a:t>
              </a:r>
              <a:endPara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3580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385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CD268A-5B9B-30D8-7D8D-D97890930CCC}"/>
              </a:ext>
            </a:extLst>
          </p:cNvPr>
          <p:cNvSpPr/>
          <p:nvPr/>
        </p:nvSpPr>
        <p:spPr>
          <a:xfrm>
            <a:off x="4376737" y="1531048"/>
            <a:ext cx="1333500" cy="1226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인벤토리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702E46-0A8A-AB53-D967-C4BA94FFE0F3}"/>
              </a:ext>
            </a:extLst>
          </p:cNvPr>
          <p:cNvSpPr/>
          <p:nvPr/>
        </p:nvSpPr>
        <p:spPr>
          <a:xfrm>
            <a:off x="4376737" y="2757788"/>
            <a:ext cx="1333500" cy="375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아이템 리스트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03FE3-F910-58E5-C7BE-F442DDDDCB93}"/>
              </a:ext>
            </a:extLst>
          </p:cNvPr>
          <p:cNvSpPr/>
          <p:nvPr/>
        </p:nvSpPr>
        <p:spPr>
          <a:xfrm>
            <a:off x="6481762" y="1531048"/>
            <a:ext cx="1333500" cy="1226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아이템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B43B15-ABC7-D997-399B-C6A1888868F3}"/>
              </a:ext>
            </a:extLst>
          </p:cNvPr>
          <p:cNvSpPr/>
          <p:nvPr/>
        </p:nvSpPr>
        <p:spPr>
          <a:xfrm>
            <a:off x="6481762" y="2757787"/>
            <a:ext cx="1333500" cy="3759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코드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368FA8-164F-B76C-6D4E-4AB3B5779D1E}"/>
              </a:ext>
            </a:extLst>
          </p:cNvPr>
          <p:cNvSpPr/>
          <p:nvPr/>
        </p:nvSpPr>
        <p:spPr>
          <a:xfrm>
            <a:off x="6481762" y="3133726"/>
            <a:ext cx="1333500" cy="3759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내구도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5DCAEA1-C2DC-038B-1CB4-28F0DEEAAB19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5710237" y="2144418"/>
            <a:ext cx="771525" cy="801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505E0CD-1235-F405-340E-E45056DE1BEC}"/>
              </a:ext>
            </a:extLst>
          </p:cNvPr>
          <p:cNvSpPr txBox="1"/>
          <p:nvPr/>
        </p:nvSpPr>
        <p:spPr>
          <a:xfrm>
            <a:off x="2963597" y="4343946"/>
            <a:ext cx="62648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인벤토리를 위해서 주로 구현할 클래스는 인벤토리와 아이템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인벤토리는 아이템에 대한 리스트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아이템은 코드와 내구도를 가지고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내구도는 컴포넌트 등으로 분리할 수 있으나 굳이 그러진 않겠음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613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1468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385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05E0CD-1235-F405-340E-E45056DE1BEC}"/>
              </a:ext>
            </a:extLst>
          </p:cNvPr>
          <p:cNvSpPr txBox="1"/>
          <p:nvPr/>
        </p:nvSpPr>
        <p:spPr>
          <a:xfrm>
            <a:off x="3313861" y="4742177"/>
            <a:ext cx="5564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아이템은 기본적인 정보는 코드에 해당하는 아이템 데이터를 사용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각 아이템마다 클래스를 만드는 것이 아님에 주의</a:t>
            </a:r>
            <a:r>
              <a:rPr lang="en-US" altLang="ko-KR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!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CD268A-5B9B-30D8-7D8D-D97890930CCC}"/>
              </a:ext>
            </a:extLst>
          </p:cNvPr>
          <p:cNvSpPr/>
          <p:nvPr/>
        </p:nvSpPr>
        <p:spPr>
          <a:xfrm>
            <a:off x="3324225" y="1531048"/>
            <a:ext cx="1333500" cy="1226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인벤토리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702E46-0A8A-AB53-D967-C4BA94FFE0F3}"/>
              </a:ext>
            </a:extLst>
          </p:cNvPr>
          <p:cNvSpPr/>
          <p:nvPr/>
        </p:nvSpPr>
        <p:spPr>
          <a:xfrm>
            <a:off x="3324225" y="2757788"/>
            <a:ext cx="1333500" cy="375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아이템 리스트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03FE3-F910-58E5-C7BE-F442DDDDCB93}"/>
              </a:ext>
            </a:extLst>
          </p:cNvPr>
          <p:cNvSpPr/>
          <p:nvPr/>
        </p:nvSpPr>
        <p:spPr>
          <a:xfrm>
            <a:off x="5429250" y="1531048"/>
            <a:ext cx="1333500" cy="1226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아이템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B43B15-ABC7-D997-399B-C6A1888868F3}"/>
              </a:ext>
            </a:extLst>
          </p:cNvPr>
          <p:cNvSpPr/>
          <p:nvPr/>
        </p:nvSpPr>
        <p:spPr>
          <a:xfrm>
            <a:off x="5429250" y="2757787"/>
            <a:ext cx="1333500" cy="3759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코드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5DCAEA1-C2DC-038B-1CB4-28F0DEEAAB19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4657725" y="2144418"/>
            <a:ext cx="771525" cy="801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CF8F10-EB29-7EC4-44DB-2BEEED3D76A2}"/>
              </a:ext>
            </a:extLst>
          </p:cNvPr>
          <p:cNvSpPr/>
          <p:nvPr/>
        </p:nvSpPr>
        <p:spPr>
          <a:xfrm>
            <a:off x="7534275" y="1531047"/>
            <a:ext cx="1333500" cy="1226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아이템 데이터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EF5831-5C4E-D5F2-7AD3-03A196B80AAA}"/>
              </a:ext>
            </a:extLst>
          </p:cNvPr>
          <p:cNvSpPr/>
          <p:nvPr/>
        </p:nvSpPr>
        <p:spPr>
          <a:xfrm>
            <a:off x="7534275" y="2757787"/>
            <a:ext cx="1333500" cy="3759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이름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BF6FB3-CBC3-CE74-6D06-96389CFF23D9}"/>
              </a:ext>
            </a:extLst>
          </p:cNvPr>
          <p:cNvSpPr/>
          <p:nvPr/>
        </p:nvSpPr>
        <p:spPr>
          <a:xfrm>
            <a:off x="7534275" y="3133725"/>
            <a:ext cx="1333500" cy="3759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태그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BD7A1F-A98E-28C3-3B89-9EFA2193554F}"/>
              </a:ext>
            </a:extLst>
          </p:cNvPr>
          <p:cNvSpPr/>
          <p:nvPr/>
        </p:nvSpPr>
        <p:spPr>
          <a:xfrm>
            <a:off x="7534275" y="3509664"/>
            <a:ext cx="1333500" cy="3759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스프라이트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736F4D6-FF20-B832-2572-94BF02B8E581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6762750" y="2144417"/>
            <a:ext cx="771525" cy="801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959BCD-7B5A-0289-A0F1-48484D9B3BEC}"/>
              </a:ext>
            </a:extLst>
          </p:cNvPr>
          <p:cNvSpPr/>
          <p:nvPr/>
        </p:nvSpPr>
        <p:spPr>
          <a:xfrm>
            <a:off x="5429250" y="3133725"/>
            <a:ext cx="1333500" cy="3759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내구도</a:t>
            </a:r>
          </a:p>
        </p:txBody>
      </p:sp>
    </p:spTree>
    <p:extLst>
      <p:ext uri="{BB962C8B-B14F-4D97-AF65-F5344CB8AC3E}">
        <p14:creationId xmlns:p14="http://schemas.microsoft.com/office/powerpoint/2010/main" val="3544294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385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05E0CD-1235-F405-340E-E45056DE1BEC}"/>
              </a:ext>
            </a:extLst>
          </p:cNvPr>
          <p:cNvSpPr txBox="1"/>
          <p:nvPr/>
        </p:nvSpPr>
        <p:spPr>
          <a:xfrm>
            <a:off x="1603469" y="4456427"/>
            <a:ext cx="89851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UI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인벤토리와 분리하여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인벤토리에 변화가 생기면 콜백 함수를 통해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UI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수정을 반영할 예정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UI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일반적으로 시스템과 완전히 분리시키는게 좋음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 자체가 직접적으로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UI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수정하는 것은 두 개가 분리가 되지 않은 것이고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보통 안좋은 설계라고 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CD268A-5B9B-30D8-7D8D-D97890930CCC}"/>
              </a:ext>
            </a:extLst>
          </p:cNvPr>
          <p:cNvSpPr/>
          <p:nvPr/>
        </p:nvSpPr>
        <p:spPr>
          <a:xfrm>
            <a:off x="4376737" y="1531049"/>
            <a:ext cx="1333500" cy="1226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인벤토리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702E46-0A8A-AB53-D967-C4BA94FFE0F3}"/>
              </a:ext>
            </a:extLst>
          </p:cNvPr>
          <p:cNvSpPr/>
          <p:nvPr/>
        </p:nvSpPr>
        <p:spPr>
          <a:xfrm>
            <a:off x="4376737" y="2757789"/>
            <a:ext cx="1333500" cy="375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아이템 리스트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03FE3-F910-58E5-C7BE-F442DDDDCB93}"/>
              </a:ext>
            </a:extLst>
          </p:cNvPr>
          <p:cNvSpPr/>
          <p:nvPr/>
        </p:nvSpPr>
        <p:spPr>
          <a:xfrm>
            <a:off x="6481762" y="1531049"/>
            <a:ext cx="1333500" cy="1226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아이템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B43B15-ABC7-D997-399B-C6A1888868F3}"/>
              </a:ext>
            </a:extLst>
          </p:cNvPr>
          <p:cNvSpPr/>
          <p:nvPr/>
        </p:nvSpPr>
        <p:spPr>
          <a:xfrm>
            <a:off x="6481762" y="2757788"/>
            <a:ext cx="1333500" cy="3759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코드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5DCAEA1-C2DC-038B-1CB4-28F0DEEAAB19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5710237" y="2144419"/>
            <a:ext cx="771525" cy="801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CF8F10-EB29-7EC4-44DB-2BEEED3D76A2}"/>
              </a:ext>
            </a:extLst>
          </p:cNvPr>
          <p:cNvSpPr/>
          <p:nvPr/>
        </p:nvSpPr>
        <p:spPr>
          <a:xfrm>
            <a:off x="8586787" y="1531048"/>
            <a:ext cx="1333500" cy="1226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아이템 데이터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EF5831-5C4E-D5F2-7AD3-03A196B80AAA}"/>
              </a:ext>
            </a:extLst>
          </p:cNvPr>
          <p:cNvSpPr/>
          <p:nvPr/>
        </p:nvSpPr>
        <p:spPr>
          <a:xfrm>
            <a:off x="8586787" y="2757788"/>
            <a:ext cx="1333500" cy="3759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이름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BF6FB3-CBC3-CE74-6D06-96389CFF23D9}"/>
              </a:ext>
            </a:extLst>
          </p:cNvPr>
          <p:cNvSpPr/>
          <p:nvPr/>
        </p:nvSpPr>
        <p:spPr>
          <a:xfrm>
            <a:off x="8586787" y="3133726"/>
            <a:ext cx="1333500" cy="3759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태그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BD7A1F-A98E-28C3-3B89-9EFA2193554F}"/>
              </a:ext>
            </a:extLst>
          </p:cNvPr>
          <p:cNvSpPr/>
          <p:nvPr/>
        </p:nvSpPr>
        <p:spPr>
          <a:xfrm>
            <a:off x="8586787" y="3509665"/>
            <a:ext cx="1333500" cy="3759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스프라이트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736F4D6-FF20-B832-2572-94BF02B8E581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7815262" y="2144418"/>
            <a:ext cx="771525" cy="801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959BCD-7B5A-0289-A0F1-48484D9B3BEC}"/>
              </a:ext>
            </a:extLst>
          </p:cNvPr>
          <p:cNvSpPr/>
          <p:nvPr/>
        </p:nvSpPr>
        <p:spPr>
          <a:xfrm>
            <a:off x="6481762" y="3133726"/>
            <a:ext cx="1333500" cy="3759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내구도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4748E8-B330-FFCF-B961-A8BDD5643FF7}"/>
              </a:ext>
            </a:extLst>
          </p:cNvPr>
          <p:cNvSpPr/>
          <p:nvPr/>
        </p:nvSpPr>
        <p:spPr>
          <a:xfrm>
            <a:off x="2271712" y="1531048"/>
            <a:ext cx="1333500" cy="1226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인벤토리</a:t>
            </a:r>
            <a:endParaRPr lang="en-US" altLang="ko-KR" sz="1400">
              <a:solidFill>
                <a:schemeClr val="tx1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UI</a:t>
            </a:r>
            <a:endParaRPr lang="ko-KR" altLang="en-US" sz="1400">
              <a:solidFill>
                <a:schemeClr val="tx1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E2CF6C-BA23-0403-C13A-783B8B7F442D}"/>
              </a:ext>
            </a:extLst>
          </p:cNvPr>
          <p:cNvSpPr/>
          <p:nvPr/>
        </p:nvSpPr>
        <p:spPr>
          <a:xfrm>
            <a:off x="4376737" y="3133727"/>
            <a:ext cx="1333500" cy="375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콜백 함수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E3BA95-8367-062C-F4CC-AB49F8834914}"/>
              </a:ext>
            </a:extLst>
          </p:cNvPr>
          <p:cNvSpPr/>
          <p:nvPr/>
        </p:nvSpPr>
        <p:spPr>
          <a:xfrm>
            <a:off x="2271712" y="2757787"/>
            <a:ext cx="1333500" cy="375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이벤트 핸들링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B2E47C5-A965-9C16-2764-1A5CE823E26A}"/>
              </a:ext>
            </a:extLst>
          </p:cNvPr>
          <p:cNvCxnSpPr>
            <a:cxnSpLocks/>
            <a:stCxn id="11" idx="1"/>
            <a:endCxn id="14" idx="3"/>
          </p:cNvCxnSpPr>
          <p:nvPr/>
        </p:nvCxnSpPr>
        <p:spPr>
          <a:xfrm flipH="1" flipV="1">
            <a:off x="3605212" y="2945756"/>
            <a:ext cx="771525" cy="375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58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6292A9-F1E9-D1F6-5B24-07A4A9372C70}"/>
              </a:ext>
            </a:extLst>
          </p:cNvPr>
          <p:cNvSpPr txBox="1"/>
          <p:nvPr/>
        </p:nvSpPr>
        <p:spPr>
          <a:xfrm>
            <a:off x="5443427" y="2553994"/>
            <a:ext cx="13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2467A-4315-3A77-A6D2-0677EED705BA}"/>
              </a:ext>
            </a:extLst>
          </p:cNvPr>
          <p:cNvSpPr txBox="1"/>
          <p:nvPr/>
        </p:nvSpPr>
        <p:spPr>
          <a:xfrm>
            <a:off x="2380109" y="3512128"/>
            <a:ext cx="7431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항목 또는 특별한 물건을 가리키는 말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게임에서 조작이 가능하거나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수납공간이 필요하거나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특별한 기능을 하는 등의 물건 말함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42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2467A-4315-3A77-A6D2-0677EED705BA}"/>
              </a:ext>
            </a:extLst>
          </p:cNvPr>
          <p:cNvSpPr txBox="1"/>
          <p:nvPr/>
        </p:nvSpPr>
        <p:spPr>
          <a:xfrm>
            <a:off x="2210160" y="4483678"/>
            <a:ext cx="77716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 그 자체로는 물건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특히 보관 가능한 물건을 나타내므로 다양한 아이템이 있을 수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아이템의 용도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재료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무게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가격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부피 등은 많은 게임에서 주로 사용하는 개념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굳이 설명할 필요가 없으니 이러한 기본적인 요소는 넘어감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4916E9-099C-28DE-F521-4F96D6CA0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417" y="1265672"/>
            <a:ext cx="5125165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12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024701-9212-79C2-A94C-22E08F173C57}"/>
              </a:ext>
            </a:extLst>
          </p:cNvPr>
          <p:cNvSpPr txBox="1"/>
          <p:nvPr/>
        </p:nvSpPr>
        <p:spPr>
          <a:xfrm>
            <a:off x="5018632" y="2134894"/>
            <a:ext cx="2154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 코드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61040-B9C7-EB87-3BED-637ED47A5FF5}"/>
              </a:ext>
            </a:extLst>
          </p:cNvPr>
          <p:cNvSpPr txBox="1"/>
          <p:nvPr/>
        </p:nvSpPr>
        <p:spPr>
          <a:xfrm>
            <a:off x="2501144" y="3093028"/>
            <a:ext cx="71897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아이템의 식별을 위한 숫자 또는 문자열 등으로 이루어진 코드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또는 식별자라고 부름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 코드가 한 아이템을 가리키는 경우도 있고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분류를 가리키는 경우도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따라서 아이템 코드 자체에 분류의 기능이 있을 수도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 코드와 별개로 특정 역할을 수행할 수 있는 태그가 붙어있는 경우도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2392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511504-AAE9-2D64-D7DB-E56139B00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588" y="2439937"/>
            <a:ext cx="7596824" cy="6112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74C1B1-DA57-8308-7FDE-BDC88C3D9E86}"/>
              </a:ext>
            </a:extLst>
          </p:cNvPr>
          <p:cNvSpPr txBox="1"/>
          <p:nvPr/>
        </p:nvSpPr>
        <p:spPr>
          <a:xfrm>
            <a:off x="3293834" y="3883025"/>
            <a:ext cx="5604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 코드를 사용하는 대표적인 예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여기에서는 식별자라고 부르고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특별한 기능은 별도의 태그로 구분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377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74C1B1-DA57-8308-7FDE-BDC88C3D9E86}"/>
              </a:ext>
            </a:extLst>
          </p:cNvPr>
          <p:cNvSpPr txBox="1"/>
          <p:nvPr/>
        </p:nvSpPr>
        <p:spPr>
          <a:xfrm>
            <a:off x="1828123" y="3921125"/>
            <a:ext cx="85358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모드에서는 아이템 코드를 분류를 위해서도 사용할 수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구리 주괴는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Copper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이면서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AnyCopper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이면서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AnyMetal</a:t>
            </a: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Copper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해당 아이템을 나타내는 유일한 식별자이고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Any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시작하는 두 코드는 분류를 위한 코드임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250C05-D9B9-399E-0AA8-5B6EAD882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662" y="2395532"/>
            <a:ext cx="3904675" cy="6985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3E04D3-3C5E-89BF-72CD-001788B84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586" y="1812925"/>
            <a:ext cx="3830826" cy="44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9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74C1B1-DA57-8308-7FDE-BDC88C3D9E86}"/>
              </a:ext>
            </a:extLst>
          </p:cNvPr>
          <p:cNvSpPr txBox="1"/>
          <p:nvPr/>
        </p:nvSpPr>
        <p:spPr>
          <a:xfrm>
            <a:off x="3355579" y="3997325"/>
            <a:ext cx="54809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나무를 태워서 작동하는 오브젝트가 있다고 가정하자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그리고 나무의 종류가 많다면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분류를 하지 않은 상태라면 모든 종류의 나무를 전부 추가해야 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1AB725-9564-18D2-FDFA-FB685031929D}"/>
              </a:ext>
            </a:extLst>
          </p:cNvPr>
          <p:cNvSpPr txBox="1"/>
          <p:nvPr/>
        </p:nvSpPr>
        <p:spPr>
          <a:xfrm>
            <a:off x="5535590" y="1859340"/>
            <a:ext cx="11208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LogA</a:t>
            </a:r>
          </a:p>
          <a:p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LogB</a:t>
            </a:r>
          </a:p>
          <a:p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LogC</a:t>
            </a:r>
          </a:p>
        </p:txBody>
      </p:sp>
    </p:spTree>
    <p:extLst>
      <p:ext uri="{BB962C8B-B14F-4D97-AF65-F5344CB8AC3E}">
        <p14:creationId xmlns:p14="http://schemas.microsoft.com/office/powerpoint/2010/main" val="1274504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1119</Words>
  <Application>Microsoft Office PowerPoint</Application>
  <PresentationFormat>와이드스크린</PresentationFormat>
  <Paragraphs>226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나눔고딕OTF Light</vt:lpstr>
      <vt:lpstr>나눔스퀘어OTF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이우령</dc:creator>
  <cp:lastModifiedBy>이우령</cp:lastModifiedBy>
  <cp:revision>677</cp:revision>
  <dcterms:created xsi:type="dcterms:W3CDTF">2024-05-21T03:02:57Z</dcterms:created>
  <dcterms:modified xsi:type="dcterms:W3CDTF">2024-06-02T14:45:54Z</dcterms:modified>
</cp:coreProperties>
</file>