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73" r:id="rId4"/>
    <p:sldId id="274" r:id="rId5"/>
    <p:sldId id="275" r:id="rId6"/>
    <p:sldId id="276" r:id="rId7"/>
    <p:sldId id="277" r:id="rId8"/>
    <p:sldId id="278" r:id="rId9"/>
    <p:sldId id="280" r:id="rId10"/>
    <p:sldId id="279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FEA3A-808A-4DDB-80B4-5C580BEB0442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4BB38-637E-4157-97B5-8B992FBA9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41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5AE1C-6854-77DE-BA10-5C9BD0668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C13B8A-6B2D-F99D-EA80-4BA2D0678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B2D1E-A067-D85C-3539-B646FD71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67070-D3B2-182D-E5D0-4A43DDDE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0A04C-B357-B168-2E39-A2A1A864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BA240-E934-0467-F4DE-BDA6E301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CFD68-623B-40E9-A5AB-DA7923C76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BE2DB-9AFA-45F4-B539-A7C8196D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898D1-47F8-BADC-7311-6D6C9A25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4CFC8-0352-E480-BF24-BEA7A5EB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0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0510A0-BAE1-2061-6D68-EFED293A7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6A3D61-36BC-6B9F-F57A-9D0BC2C53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FFFEFC-E202-289E-46FF-9C100E31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FD2DD-2588-9524-57AB-7C62DCB0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F334A-CCA1-E2E2-791B-FC15AEFF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3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BBB38-8732-109C-78BA-3D3B7ACE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1E6CD-FC90-3B07-DBD7-2FB30E1B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5EE87-4F89-9A62-04BA-E23A322E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29EA2-FAD2-5107-D365-BF6346D7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197BC-35F1-57EA-2114-C4E3966C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8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541C2-513B-F7F7-C4CD-4AB605A6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4621F-CB8C-E2AC-24B5-B2FF92EDA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0246C-6EDA-6DDA-AEAB-3471AD30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15917-E865-A5B6-61DF-ADA29220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62C6A-92F3-65B1-72FE-A039FABF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6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8F377-3AFB-F106-87FC-035D21E5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93231-BE08-97FE-673E-8D84FEDA9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90591D-2A8B-6208-B1A1-CD58A1208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6D5A49-CD73-3CAB-B06B-F968B511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EE550-4108-BAE3-9B6D-443BC5E2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3E50E-00E5-D476-E8DA-3E3CAB93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3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566D0-465B-82B5-53BA-8FAC5E05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8F902-A7D0-DAFF-29EF-D73438660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1208D-D027-1196-85DE-E44F21C2E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AD45BB-7360-ACE8-3E8F-7D22E5600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27E7DD-BA1E-4D55-F42A-4931E1C31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959A65-80F0-DB91-EAD3-C44FABC9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8A9E5-2BA0-8FF4-1E9C-7823786D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5AF74B-7B1A-325C-D717-02F1938D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6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EF6F8-AA63-E933-7720-B7572E11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7B98C6-F556-A227-684F-DE8D3516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5F77A4-CDE1-DBD0-EBB7-F504780E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2003D9-4A09-0218-1494-2DA3D3A3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01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CD5F92-0EEB-7F9D-4349-2C7E1E23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3B5488-41A2-F6E2-2037-B88261DE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4F8DBD-B815-FDE1-3A23-59AAB484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F3F9F-1D2C-6986-48D7-739DF4A7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4946B-4E0D-A4AA-E4F6-874A4687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5F02F9-1453-5C29-FDE3-3F3C53899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85D0B-BCD7-2694-1C87-54A7F8E7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4C08D2-4812-F82E-4486-351E7643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A04BA8-76A4-2FC0-EEA8-D4B6E1CC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6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70117-316F-7018-A2D5-B99F40D3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3F483-F27F-C63F-A3AB-219DB99DF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A066A3-B212-5691-7F3A-7AE54103F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BDDBD8-F535-D29D-CE29-A0C217E4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DBF8F7-F20F-C601-071E-A1379D13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66039-12A3-E029-0760-7F0D3F94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F94BEC-1448-9FD3-75FF-1B8C4212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E7B39-AB9A-DE83-320A-8BE8EF943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EED73-8FEE-2CD2-49D6-F5B573134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507D8-D4A6-4199-95F8-A88CEE2E987D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FF40C-69B9-A6C1-47DA-07A2C8DFB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8C1EB-5D3B-F449-F4A6-0C7481E88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6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4A85EF-897C-C034-28EC-248AE7C4EF1F}"/>
              </a:ext>
            </a:extLst>
          </p:cNvPr>
          <p:cNvSpPr txBox="1"/>
          <p:nvPr/>
        </p:nvSpPr>
        <p:spPr>
          <a:xfrm>
            <a:off x="3747440" y="2721114"/>
            <a:ext cx="4697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2024 Unity 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소수전공</a:t>
            </a:r>
            <a:endParaRPr lang="en-US" altLang="ko-KR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81CC3-48D8-6F6A-019B-20B296EBE81F}"/>
              </a:ext>
            </a:extLst>
          </p:cNvPr>
          <p:cNvSpPr txBox="1"/>
          <p:nvPr/>
        </p:nvSpPr>
        <p:spPr>
          <a:xfrm>
            <a:off x="6828412" y="3429000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맵과 상호작용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24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셀룰러 오토마타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292A9-F1E9-D1F6-5B24-07A4A9372C70}"/>
              </a:ext>
            </a:extLst>
          </p:cNvPr>
          <p:cNvSpPr txBox="1"/>
          <p:nvPr/>
        </p:nvSpPr>
        <p:spPr>
          <a:xfrm>
            <a:off x="4593837" y="2553994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셀룰러 오토마타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2493119" y="3512128"/>
            <a:ext cx="7205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제한된 크기의 맵을 생성하기 위해서 사용되는 알고리즘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정해진 규칙에 따라 작동하는 오토마타를 작동시켜 적절한 형태의 맵을 생성하는 방식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59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셀룰러 오토마타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3521455" y="5165437"/>
            <a:ext cx="5149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 타일은 값을 가지고 있고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초기에 그 값을 랜덤하게 설정함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여기서 랜덤한 값을 설정하기 위해서 맵의 시드가 사용됨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2D26EF-C6AA-A1B9-0118-2EFE2F51014D}"/>
              </a:ext>
            </a:extLst>
          </p:cNvPr>
          <p:cNvSpPr/>
          <p:nvPr/>
        </p:nvSpPr>
        <p:spPr>
          <a:xfrm>
            <a:off x="5740400" y="28442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9B9063-B65B-2129-A39C-7ED57CD275A4}"/>
              </a:ext>
            </a:extLst>
          </p:cNvPr>
          <p:cNvSpPr/>
          <p:nvPr/>
        </p:nvSpPr>
        <p:spPr>
          <a:xfrm>
            <a:off x="5740400" y="35554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CF4A5C-BF27-8DE0-EB1B-6185E6524EC8}"/>
              </a:ext>
            </a:extLst>
          </p:cNvPr>
          <p:cNvSpPr/>
          <p:nvPr/>
        </p:nvSpPr>
        <p:spPr>
          <a:xfrm>
            <a:off x="5740400" y="21330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187260-122E-2C21-6B1E-E96FE02F4617}"/>
              </a:ext>
            </a:extLst>
          </p:cNvPr>
          <p:cNvSpPr/>
          <p:nvPr/>
        </p:nvSpPr>
        <p:spPr>
          <a:xfrm>
            <a:off x="5740400" y="14218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A10AE-163B-0C5A-F9A3-0D9EF012ACD5}"/>
              </a:ext>
            </a:extLst>
          </p:cNvPr>
          <p:cNvSpPr/>
          <p:nvPr/>
        </p:nvSpPr>
        <p:spPr>
          <a:xfrm>
            <a:off x="6451600" y="28442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265D67-19D6-0B57-C6C8-8C15515A2C5E}"/>
              </a:ext>
            </a:extLst>
          </p:cNvPr>
          <p:cNvSpPr/>
          <p:nvPr/>
        </p:nvSpPr>
        <p:spPr>
          <a:xfrm>
            <a:off x="6451600" y="35554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81BE5C-664B-3D54-AE1D-5FA6BE625C9B}"/>
              </a:ext>
            </a:extLst>
          </p:cNvPr>
          <p:cNvSpPr/>
          <p:nvPr/>
        </p:nvSpPr>
        <p:spPr>
          <a:xfrm>
            <a:off x="6451600" y="21330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2D55F7-C290-4403-66D6-4736AB8C75B1}"/>
              </a:ext>
            </a:extLst>
          </p:cNvPr>
          <p:cNvSpPr/>
          <p:nvPr/>
        </p:nvSpPr>
        <p:spPr>
          <a:xfrm>
            <a:off x="6451600" y="14218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802906-9E27-16B1-D7A1-1FD4E095189F}"/>
              </a:ext>
            </a:extLst>
          </p:cNvPr>
          <p:cNvSpPr/>
          <p:nvPr/>
        </p:nvSpPr>
        <p:spPr>
          <a:xfrm>
            <a:off x="7162800" y="28442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B229B0-669B-5EA2-B99F-65B7125599B7}"/>
              </a:ext>
            </a:extLst>
          </p:cNvPr>
          <p:cNvSpPr/>
          <p:nvPr/>
        </p:nvSpPr>
        <p:spPr>
          <a:xfrm>
            <a:off x="7162800" y="35554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62E585-66E3-1806-0E24-C243DC0FA39E}"/>
              </a:ext>
            </a:extLst>
          </p:cNvPr>
          <p:cNvSpPr/>
          <p:nvPr/>
        </p:nvSpPr>
        <p:spPr>
          <a:xfrm>
            <a:off x="7162800" y="21330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E72B19-7831-58F8-4292-39A190F16552}"/>
              </a:ext>
            </a:extLst>
          </p:cNvPr>
          <p:cNvSpPr/>
          <p:nvPr/>
        </p:nvSpPr>
        <p:spPr>
          <a:xfrm>
            <a:off x="7162800" y="14218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30AD5E-7C01-1765-95BD-099D8436A2B7}"/>
              </a:ext>
            </a:extLst>
          </p:cNvPr>
          <p:cNvSpPr/>
          <p:nvPr/>
        </p:nvSpPr>
        <p:spPr>
          <a:xfrm>
            <a:off x="5029200" y="28442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92621F-FEDB-3EA3-49E7-27F4093D527E}"/>
              </a:ext>
            </a:extLst>
          </p:cNvPr>
          <p:cNvSpPr/>
          <p:nvPr/>
        </p:nvSpPr>
        <p:spPr>
          <a:xfrm>
            <a:off x="5029200" y="35554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60E670-D3C2-054F-43D0-A2A45D2AB666}"/>
              </a:ext>
            </a:extLst>
          </p:cNvPr>
          <p:cNvSpPr/>
          <p:nvPr/>
        </p:nvSpPr>
        <p:spPr>
          <a:xfrm>
            <a:off x="5029200" y="21330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474763-323C-3CB9-5D89-3C3DBE7ACD38}"/>
              </a:ext>
            </a:extLst>
          </p:cNvPr>
          <p:cNvSpPr/>
          <p:nvPr/>
        </p:nvSpPr>
        <p:spPr>
          <a:xfrm>
            <a:off x="5029200" y="14218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384E4BF-DC81-0A23-0CF9-E7B568BE80E5}"/>
              </a:ext>
            </a:extLst>
          </p:cNvPr>
          <p:cNvSpPr/>
          <p:nvPr/>
        </p:nvSpPr>
        <p:spPr>
          <a:xfrm>
            <a:off x="4318000" y="28442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EEADB6-77BF-8E1B-86BA-7F9D7B2D90AD}"/>
              </a:ext>
            </a:extLst>
          </p:cNvPr>
          <p:cNvSpPr/>
          <p:nvPr/>
        </p:nvSpPr>
        <p:spPr>
          <a:xfrm>
            <a:off x="4318000" y="35554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CC577E-13B9-8D4C-ED09-571A820D9917}"/>
              </a:ext>
            </a:extLst>
          </p:cNvPr>
          <p:cNvSpPr/>
          <p:nvPr/>
        </p:nvSpPr>
        <p:spPr>
          <a:xfrm>
            <a:off x="4318000" y="21330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3F1334-788D-CA8D-5649-39372D10A5D8}"/>
              </a:ext>
            </a:extLst>
          </p:cNvPr>
          <p:cNvSpPr/>
          <p:nvPr/>
        </p:nvSpPr>
        <p:spPr>
          <a:xfrm>
            <a:off x="4318000" y="14218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729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셀룰러 오토마타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1983381" y="4977825"/>
            <a:ext cx="82253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셀룰러 오토마타는 모든 셀에 대해서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주변 셀에 따라 그 셀의 값을 바꾸는 작업을 수행함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예를 들어 자신을 포함한 주변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9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칸의 과반수로 색을 바꾼다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라는 규칙으로 동작하게 만들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빨간 색으로 표시된 타일은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6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개가 하얀색으로 과반수이므로 그 가운데에 있는 타일은 하얀색이 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9B9063-B65B-2129-A39C-7ED57CD275A4}"/>
              </a:ext>
            </a:extLst>
          </p:cNvPr>
          <p:cNvSpPr/>
          <p:nvPr/>
        </p:nvSpPr>
        <p:spPr>
          <a:xfrm>
            <a:off x="5740400" y="35554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265D67-19D6-0B57-C6C8-8C15515A2C5E}"/>
              </a:ext>
            </a:extLst>
          </p:cNvPr>
          <p:cNvSpPr/>
          <p:nvPr/>
        </p:nvSpPr>
        <p:spPr>
          <a:xfrm>
            <a:off x="6451600" y="35554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802906-9E27-16B1-D7A1-1FD4E095189F}"/>
              </a:ext>
            </a:extLst>
          </p:cNvPr>
          <p:cNvSpPr/>
          <p:nvPr/>
        </p:nvSpPr>
        <p:spPr>
          <a:xfrm>
            <a:off x="7162800" y="28442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B229B0-669B-5EA2-B99F-65B7125599B7}"/>
              </a:ext>
            </a:extLst>
          </p:cNvPr>
          <p:cNvSpPr/>
          <p:nvPr/>
        </p:nvSpPr>
        <p:spPr>
          <a:xfrm>
            <a:off x="7162800" y="35554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62E585-66E3-1806-0E24-C243DC0FA39E}"/>
              </a:ext>
            </a:extLst>
          </p:cNvPr>
          <p:cNvSpPr/>
          <p:nvPr/>
        </p:nvSpPr>
        <p:spPr>
          <a:xfrm>
            <a:off x="7162800" y="21330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E72B19-7831-58F8-4292-39A190F16552}"/>
              </a:ext>
            </a:extLst>
          </p:cNvPr>
          <p:cNvSpPr/>
          <p:nvPr/>
        </p:nvSpPr>
        <p:spPr>
          <a:xfrm>
            <a:off x="7162800" y="14218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92621F-FEDB-3EA3-49E7-27F4093D527E}"/>
              </a:ext>
            </a:extLst>
          </p:cNvPr>
          <p:cNvSpPr/>
          <p:nvPr/>
        </p:nvSpPr>
        <p:spPr>
          <a:xfrm>
            <a:off x="5029200" y="35554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384E4BF-DC81-0A23-0CF9-E7B568BE80E5}"/>
              </a:ext>
            </a:extLst>
          </p:cNvPr>
          <p:cNvSpPr/>
          <p:nvPr/>
        </p:nvSpPr>
        <p:spPr>
          <a:xfrm>
            <a:off x="4318000" y="28442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EEADB6-77BF-8E1B-86BA-7F9D7B2D90AD}"/>
              </a:ext>
            </a:extLst>
          </p:cNvPr>
          <p:cNvSpPr/>
          <p:nvPr/>
        </p:nvSpPr>
        <p:spPr>
          <a:xfrm>
            <a:off x="4318000" y="35554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CC577E-13B9-8D4C-ED09-571A820D9917}"/>
              </a:ext>
            </a:extLst>
          </p:cNvPr>
          <p:cNvSpPr/>
          <p:nvPr/>
        </p:nvSpPr>
        <p:spPr>
          <a:xfrm>
            <a:off x="4318000" y="21330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3F1334-788D-CA8D-5649-39372D10A5D8}"/>
              </a:ext>
            </a:extLst>
          </p:cNvPr>
          <p:cNvSpPr/>
          <p:nvPr/>
        </p:nvSpPr>
        <p:spPr>
          <a:xfrm>
            <a:off x="4318000" y="14218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2D26EF-C6AA-A1B9-0118-2EFE2F51014D}"/>
              </a:ext>
            </a:extLst>
          </p:cNvPr>
          <p:cNvSpPr/>
          <p:nvPr/>
        </p:nvSpPr>
        <p:spPr>
          <a:xfrm>
            <a:off x="5740400" y="28442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CF4A5C-BF27-8DE0-EB1B-6185E6524EC8}"/>
              </a:ext>
            </a:extLst>
          </p:cNvPr>
          <p:cNvSpPr/>
          <p:nvPr/>
        </p:nvSpPr>
        <p:spPr>
          <a:xfrm>
            <a:off x="5740400" y="21330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187260-122E-2C21-6B1E-E96FE02F4617}"/>
              </a:ext>
            </a:extLst>
          </p:cNvPr>
          <p:cNvSpPr/>
          <p:nvPr/>
        </p:nvSpPr>
        <p:spPr>
          <a:xfrm>
            <a:off x="5740400" y="14218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A10AE-163B-0C5A-F9A3-0D9EF012ACD5}"/>
              </a:ext>
            </a:extLst>
          </p:cNvPr>
          <p:cNvSpPr/>
          <p:nvPr/>
        </p:nvSpPr>
        <p:spPr>
          <a:xfrm>
            <a:off x="6451600" y="28442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81BE5C-664B-3D54-AE1D-5FA6BE625C9B}"/>
              </a:ext>
            </a:extLst>
          </p:cNvPr>
          <p:cNvSpPr/>
          <p:nvPr/>
        </p:nvSpPr>
        <p:spPr>
          <a:xfrm>
            <a:off x="6451600" y="21330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2D55F7-C290-4403-66D6-4736AB8C75B1}"/>
              </a:ext>
            </a:extLst>
          </p:cNvPr>
          <p:cNvSpPr/>
          <p:nvPr/>
        </p:nvSpPr>
        <p:spPr>
          <a:xfrm>
            <a:off x="6451600" y="14218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30AD5E-7C01-1765-95BD-099D8436A2B7}"/>
              </a:ext>
            </a:extLst>
          </p:cNvPr>
          <p:cNvSpPr/>
          <p:nvPr/>
        </p:nvSpPr>
        <p:spPr>
          <a:xfrm>
            <a:off x="5029200" y="28442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60E670-D3C2-054F-43D0-A2A45D2AB666}"/>
              </a:ext>
            </a:extLst>
          </p:cNvPr>
          <p:cNvSpPr/>
          <p:nvPr/>
        </p:nvSpPr>
        <p:spPr>
          <a:xfrm>
            <a:off x="5029200" y="21330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474763-323C-3CB9-5D89-3C3DBE7ACD38}"/>
              </a:ext>
            </a:extLst>
          </p:cNvPr>
          <p:cNvSpPr/>
          <p:nvPr/>
        </p:nvSpPr>
        <p:spPr>
          <a:xfrm>
            <a:off x="5029200" y="14218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8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셀룰러 오토마타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2243884" y="5143787"/>
            <a:ext cx="770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끝에 있는 값은 적절한 기본 값을 사용함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평균 값을 사용하거나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흰색 또는 검은색으로 가정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만약 검은색으로 가정한다면 외곽은 검은색의 타일이 될 가능성이 매우 높아짐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9B9063-B65B-2129-A39C-7ED57CD275A4}"/>
              </a:ext>
            </a:extLst>
          </p:cNvPr>
          <p:cNvSpPr/>
          <p:nvPr/>
        </p:nvSpPr>
        <p:spPr>
          <a:xfrm>
            <a:off x="5740400" y="35554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265D67-19D6-0B57-C6C8-8C15515A2C5E}"/>
              </a:ext>
            </a:extLst>
          </p:cNvPr>
          <p:cNvSpPr/>
          <p:nvPr/>
        </p:nvSpPr>
        <p:spPr>
          <a:xfrm>
            <a:off x="6451600" y="35554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802906-9E27-16B1-D7A1-1FD4E095189F}"/>
              </a:ext>
            </a:extLst>
          </p:cNvPr>
          <p:cNvSpPr/>
          <p:nvPr/>
        </p:nvSpPr>
        <p:spPr>
          <a:xfrm>
            <a:off x="7162800" y="28442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B229B0-669B-5EA2-B99F-65B7125599B7}"/>
              </a:ext>
            </a:extLst>
          </p:cNvPr>
          <p:cNvSpPr/>
          <p:nvPr/>
        </p:nvSpPr>
        <p:spPr>
          <a:xfrm>
            <a:off x="7162800" y="35554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62E585-66E3-1806-0E24-C243DC0FA39E}"/>
              </a:ext>
            </a:extLst>
          </p:cNvPr>
          <p:cNvSpPr/>
          <p:nvPr/>
        </p:nvSpPr>
        <p:spPr>
          <a:xfrm>
            <a:off x="7162800" y="21330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E72B19-7831-58F8-4292-39A190F16552}"/>
              </a:ext>
            </a:extLst>
          </p:cNvPr>
          <p:cNvSpPr/>
          <p:nvPr/>
        </p:nvSpPr>
        <p:spPr>
          <a:xfrm>
            <a:off x="7162800" y="14218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92621F-FEDB-3EA3-49E7-27F4093D527E}"/>
              </a:ext>
            </a:extLst>
          </p:cNvPr>
          <p:cNvSpPr/>
          <p:nvPr/>
        </p:nvSpPr>
        <p:spPr>
          <a:xfrm>
            <a:off x="5029200" y="35554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384E4BF-DC81-0A23-0CF9-E7B568BE80E5}"/>
              </a:ext>
            </a:extLst>
          </p:cNvPr>
          <p:cNvSpPr/>
          <p:nvPr/>
        </p:nvSpPr>
        <p:spPr>
          <a:xfrm>
            <a:off x="4318000" y="28442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EEADB6-77BF-8E1B-86BA-7F9D7B2D90AD}"/>
              </a:ext>
            </a:extLst>
          </p:cNvPr>
          <p:cNvSpPr/>
          <p:nvPr/>
        </p:nvSpPr>
        <p:spPr>
          <a:xfrm>
            <a:off x="4318000" y="35554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CC577E-13B9-8D4C-ED09-571A820D9917}"/>
              </a:ext>
            </a:extLst>
          </p:cNvPr>
          <p:cNvSpPr/>
          <p:nvPr/>
        </p:nvSpPr>
        <p:spPr>
          <a:xfrm>
            <a:off x="4318000" y="21330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2D26EF-C6AA-A1B9-0118-2EFE2F51014D}"/>
              </a:ext>
            </a:extLst>
          </p:cNvPr>
          <p:cNvSpPr/>
          <p:nvPr/>
        </p:nvSpPr>
        <p:spPr>
          <a:xfrm>
            <a:off x="5740400" y="28442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CF4A5C-BF27-8DE0-EB1B-6185E6524EC8}"/>
              </a:ext>
            </a:extLst>
          </p:cNvPr>
          <p:cNvSpPr/>
          <p:nvPr/>
        </p:nvSpPr>
        <p:spPr>
          <a:xfrm>
            <a:off x="5740400" y="21330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187260-122E-2C21-6B1E-E96FE02F4617}"/>
              </a:ext>
            </a:extLst>
          </p:cNvPr>
          <p:cNvSpPr/>
          <p:nvPr/>
        </p:nvSpPr>
        <p:spPr>
          <a:xfrm>
            <a:off x="5740400" y="14218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A10AE-163B-0C5A-F9A3-0D9EF012ACD5}"/>
              </a:ext>
            </a:extLst>
          </p:cNvPr>
          <p:cNvSpPr/>
          <p:nvPr/>
        </p:nvSpPr>
        <p:spPr>
          <a:xfrm>
            <a:off x="6451600" y="28442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81BE5C-664B-3D54-AE1D-5FA6BE625C9B}"/>
              </a:ext>
            </a:extLst>
          </p:cNvPr>
          <p:cNvSpPr/>
          <p:nvPr/>
        </p:nvSpPr>
        <p:spPr>
          <a:xfrm>
            <a:off x="6451600" y="21330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2D55F7-C290-4403-66D6-4736AB8C75B1}"/>
              </a:ext>
            </a:extLst>
          </p:cNvPr>
          <p:cNvSpPr/>
          <p:nvPr/>
        </p:nvSpPr>
        <p:spPr>
          <a:xfrm>
            <a:off x="6451600" y="14218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30AD5E-7C01-1765-95BD-099D8436A2B7}"/>
              </a:ext>
            </a:extLst>
          </p:cNvPr>
          <p:cNvSpPr/>
          <p:nvPr/>
        </p:nvSpPr>
        <p:spPr>
          <a:xfrm>
            <a:off x="5029200" y="28442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60E670-D3C2-054F-43D0-A2A45D2AB666}"/>
              </a:ext>
            </a:extLst>
          </p:cNvPr>
          <p:cNvSpPr/>
          <p:nvPr/>
        </p:nvSpPr>
        <p:spPr>
          <a:xfrm>
            <a:off x="5029200" y="21330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474763-323C-3CB9-5D89-3C3DBE7ACD38}"/>
              </a:ext>
            </a:extLst>
          </p:cNvPr>
          <p:cNvSpPr/>
          <p:nvPr/>
        </p:nvSpPr>
        <p:spPr>
          <a:xfrm>
            <a:off x="5029200" y="14218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3F1334-788D-CA8D-5649-39372D10A5D8}"/>
              </a:ext>
            </a:extLst>
          </p:cNvPr>
          <p:cNvSpPr/>
          <p:nvPr/>
        </p:nvSpPr>
        <p:spPr>
          <a:xfrm>
            <a:off x="4318000" y="14218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8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셀룰러 오토마타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2348890" y="5143787"/>
            <a:ext cx="7494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타일의 업데이트를 반복하면 최종적으로 적당한 맵이 생성됨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셀룰러 오토마타에 적용되는 규칙과 초기 맵에 따라서 다양한 형태의 맵을 생성할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9B9063-B65B-2129-A39C-7ED57CD275A4}"/>
              </a:ext>
            </a:extLst>
          </p:cNvPr>
          <p:cNvSpPr/>
          <p:nvPr/>
        </p:nvSpPr>
        <p:spPr>
          <a:xfrm>
            <a:off x="5740400" y="35554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265D67-19D6-0B57-C6C8-8C15515A2C5E}"/>
              </a:ext>
            </a:extLst>
          </p:cNvPr>
          <p:cNvSpPr/>
          <p:nvPr/>
        </p:nvSpPr>
        <p:spPr>
          <a:xfrm>
            <a:off x="6451600" y="35554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802906-9E27-16B1-D7A1-1FD4E095189F}"/>
              </a:ext>
            </a:extLst>
          </p:cNvPr>
          <p:cNvSpPr/>
          <p:nvPr/>
        </p:nvSpPr>
        <p:spPr>
          <a:xfrm>
            <a:off x="7162800" y="28442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B229B0-669B-5EA2-B99F-65B7125599B7}"/>
              </a:ext>
            </a:extLst>
          </p:cNvPr>
          <p:cNvSpPr/>
          <p:nvPr/>
        </p:nvSpPr>
        <p:spPr>
          <a:xfrm>
            <a:off x="7162800" y="35554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62E585-66E3-1806-0E24-C243DC0FA39E}"/>
              </a:ext>
            </a:extLst>
          </p:cNvPr>
          <p:cNvSpPr/>
          <p:nvPr/>
        </p:nvSpPr>
        <p:spPr>
          <a:xfrm>
            <a:off x="7162800" y="21330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E72B19-7831-58F8-4292-39A190F16552}"/>
              </a:ext>
            </a:extLst>
          </p:cNvPr>
          <p:cNvSpPr/>
          <p:nvPr/>
        </p:nvSpPr>
        <p:spPr>
          <a:xfrm>
            <a:off x="7162800" y="14218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92621F-FEDB-3EA3-49E7-27F4093D527E}"/>
              </a:ext>
            </a:extLst>
          </p:cNvPr>
          <p:cNvSpPr/>
          <p:nvPr/>
        </p:nvSpPr>
        <p:spPr>
          <a:xfrm>
            <a:off x="5029200" y="35554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384E4BF-DC81-0A23-0CF9-E7B568BE80E5}"/>
              </a:ext>
            </a:extLst>
          </p:cNvPr>
          <p:cNvSpPr/>
          <p:nvPr/>
        </p:nvSpPr>
        <p:spPr>
          <a:xfrm>
            <a:off x="4318000" y="28442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EEADB6-77BF-8E1B-86BA-7F9D7B2D90AD}"/>
              </a:ext>
            </a:extLst>
          </p:cNvPr>
          <p:cNvSpPr/>
          <p:nvPr/>
        </p:nvSpPr>
        <p:spPr>
          <a:xfrm>
            <a:off x="4318000" y="35554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CC577E-13B9-8D4C-ED09-571A820D9917}"/>
              </a:ext>
            </a:extLst>
          </p:cNvPr>
          <p:cNvSpPr/>
          <p:nvPr/>
        </p:nvSpPr>
        <p:spPr>
          <a:xfrm>
            <a:off x="4318000" y="21330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2D26EF-C6AA-A1B9-0118-2EFE2F51014D}"/>
              </a:ext>
            </a:extLst>
          </p:cNvPr>
          <p:cNvSpPr/>
          <p:nvPr/>
        </p:nvSpPr>
        <p:spPr>
          <a:xfrm>
            <a:off x="5740400" y="28442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CF4A5C-BF27-8DE0-EB1B-6185E6524EC8}"/>
              </a:ext>
            </a:extLst>
          </p:cNvPr>
          <p:cNvSpPr/>
          <p:nvPr/>
        </p:nvSpPr>
        <p:spPr>
          <a:xfrm>
            <a:off x="5740400" y="21330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187260-122E-2C21-6B1E-E96FE02F4617}"/>
              </a:ext>
            </a:extLst>
          </p:cNvPr>
          <p:cNvSpPr/>
          <p:nvPr/>
        </p:nvSpPr>
        <p:spPr>
          <a:xfrm>
            <a:off x="5740400" y="14218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A10AE-163B-0C5A-F9A3-0D9EF012ACD5}"/>
              </a:ext>
            </a:extLst>
          </p:cNvPr>
          <p:cNvSpPr/>
          <p:nvPr/>
        </p:nvSpPr>
        <p:spPr>
          <a:xfrm>
            <a:off x="6451600" y="28442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81BE5C-664B-3D54-AE1D-5FA6BE625C9B}"/>
              </a:ext>
            </a:extLst>
          </p:cNvPr>
          <p:cNvSpPr/>
          <p:nvPr/>
        </p:nvSpPr>
        <p:spPr>
          <a:xfrm>
            <a:off x="6451600" y="21330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2D55F7-C290-4403-66D6-4736AB8C75B1}"/>
              </a:ext>
            </a:extLst>
          </p:cNvPr>
          <p:cNvSpPr/>
          <p:nvPr/>
        </p:nvSpPr>
        <p:spPr>
          <a:xfrm>
            <a:off x="6451600" y="14218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30AD5E-7C01-1765-95BD-099D8436A2B7}"/>
              </a:ext>
            </a:extLst>
          </p:cNvPr>
          <p:cNvSpPr/>
          <p:nvPr/>
        </p:nvSpPr>
        <p:spPr>
          <a:xfrm>
            <a:off x="5029200" y="28442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60E670-D3C2-054F-43D0-A2A45D2AB666}"/>
              </a:ext>
            </a:extLst>
          </p:cNvPr>
          <p:cNvSpPr/>
          <p:nvPr/>
        </p:nvSpPr>
        <p:spPr>
          <a:xfrm>
            <a:off x="5029200" y="2133025"/>
            <a:ext cx="7112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474763-323C-3CB9-5D89-3C3DBE7ACD38}"/>
              </a:ext>
            </a:extLst>
          </p:cNvPr>
          <p:cNvSpPr/>
          <p:nvPr/>
        </p:nvSpPr>
        <p:spPr>
          <a:xfrm>
            <a:off x="5029200" y="14218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3F1334-788D-CA8D-5649-39372D10A5D8}"/>
              </a:ext>
            </a:extLst>
          </p:cNvPr>
          <p:cNvSpPr/>
          <p:nvPr/>
        </p:nvSpPr>
        <p:spPr>
          <a:xfrm>
            <a:off x="4318000" y="1421825"/>
            <a:ext cx="711200" cy="71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229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셀룰러 오토마타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3567179" y="5260542"/>
            <a:ext cx="5057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셀룰러 오토마타는 동굴 맵 생성에 자주 사용되는 알고리즘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5122" name="Picture 2" descr="유니티 Procedural Cave Gerneration 랜덤 동굴 생성 1">
            <a:extLst>
              <a:ext uri="{FF2B5EF4-FFF2-40B4-BE49-F238E27FC236}">
                <a16:creationId xmlns:a16="http://schemas.microsoft.com/office/drawing/2014/main" id="{656230EB-E197-C37D-3AE2-2C67EC07B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96" y="1305070"/>
            <a:ext cx="5605607" cy="323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86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681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바이옴과 장식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1217191" y="5260542"/>
            <a:ext cx="9757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적당한 맵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주로 바위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산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벽과 같은 구조물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생성되었으면 자연스러운 맵 생성을 위한 바이옴과 장식을 추가할 차례 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5122" name="Picture 2" descr="유니티 Procedural Cave Gerneration 랜덤 동굴 생성 1">
            <a:extLst>
              <a:ext uri="{FF2B5EF4-FFF2-40B4-BE49-F238E27FC236}">
                <a16:creationId xmlns:a16="http://schemas.microsoft.com/office/drawing/2014/main" id="{656230EB-E197-C37D-3AE2-2C67EC07B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96" y="1305070"/>
            <a:ext cx="5605607" cy="323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423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바이옴과 장식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2328878" y="5205123"/>
            <a:ext cx="75344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노이즈 이미지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노이즈 텍스쳐는 랜덤한 값을 가지도록 만들어진 이미지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노이즈에 따라 여러 종류가 있고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위의 예시로 있는 것은 펄린 노이즈라고 불리는 노이즈임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유니티에서 쉽게 생성할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6146" name="Picture 2" descr="유니티] 절차적 섬 생성 - Perlin Noise">
            <a:extLst>
              <a:ext uri="{FF2B5EF4-FFF2-40B4-BE49-F238E27FC236}">
                <a16:creationId xmlns:a16="http://schemas.microsoft.com/office/drawing/2014/main" id="{69BC20AA-DE2D-3E2B-B56F-93700AF98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506" y="851898"/>
            <a:ext cx="3758988" cy="374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437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바이옴과 장식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3005354" y="5288251"/>
            <a:ext cx="6181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적당히 생성된 노이즈 그 자체를 이용하면 산과 바다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섬을 생성할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셀룰러 오토마타를 함께 사용해도 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6146" name="Picture 2" descr="유니티] 절차적 섬 생성 - Perlin Noise">
            <a:extLst>
              <a:ext uri="{FF2B5EF4-FFF2-40B4-BE49-F238E27FC236}">
                <a16:creationId xmlns:a16="http://schemas.microsoft.com/office/drawing/2014/main" id="{69BC20AA-DE2D-3E2B-B56F-93700AF98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506" y="851898"/>
            <a:ext cx="3758988" cy="374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1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4A85EF-897C-C034-28EC-248AE7C4EF1F}"/>
              </a:ext>
            </a:extLst>
          </p:cNvPr>
          <p:cNvSpPr txBox="1"/>
          <p:nvPr/>
        </p:nvSpPr>
        <p:spPr>
          <a:xfrm>
            <a:off x="5630167" y="2138646"/>
            <a:ext cx="931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81CC3-48D8-6F6A-019B-20B296EBE81F}"/>
              </a:ext>
            </a:extLst>
          </p:cNvPr>
          <p:cNvSpPr txBox="1"/>
          <p:nvPr/>
        </p:nvSpPr>
        <p:spPr>
          <a:xfrm>
            <a:off x="5194948" y="2989407"/>
            <a:ext cx="1802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셀룰러 오토마타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B4F8D-C37F-ED5E-3B40-8A7864CA1B1B}"/>
              </a:ext>
            </a:extLst>
          </p:cNvPr>
          <p:cNvSpPr txBox="1"/>
          <p:nvPr/>
        </p:nvSpPr>
        <p:spPr>
          <a:xfrm>
            <a:off x="5287921" y="3460478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바이옴과 장식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E49C7-9504-F787-1CA7-ABA8809B9C4F}"/>
              </a:ext>
            </a:extLst>
          </p:cNvPr>
          <p:cNvSpPr txBox="1"/>
          <p:nvPr/>
        </p:nvSpPr>
        <p:spPr>
          <a:xfrm>
            <a:off x="5525166" y="3931549"/>
            <a:ext cx="1141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상호작용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17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바이옴과 장식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1296564" y="5131823"/>
            <a:ext cx="95991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여러 종류의 노이즈를 생성하여 결합하는 것은 바이옴을 만드는 대표적인 방법 중 하나임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예를 들어서 왼쪽이 습도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오른쪽이 기온을 나타낸다고 하면 습도가 낮고 기온이 높은 곳은 사막으로 취급할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 수치에 따라 이산적으로 바이옴을 나눌 수도 있고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그렇지 않게 만들 수도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6146" name="Picture 2" descr="유니티] 절차적 섬 생성 - Perlin Noise">
            <a:extLst>
              <a:ext uri="{FF2B5EF4-FFF2-40B4-BE49-F238E27FC236}">
                <a16:creationId xmlns:a16="http://schemas.microsoft.com/office/drawing/2014/main" id="{69BC20AA-DE2D-3E2B-B56F-93700AF98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58" y="981208"/>
            <a:ext cx="3758988" cy="374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유니티] 절차적 섬 생성 - Perlin Noise">
            <a:extLst>
              <a:ext uri="{FF2B5EF4-FFF2-40B4-BE49-F238E27FC236}">
                <a16:creationId xmlns:a16="http://schemas.microsoft.com/office/drawing/2014/main" id="{4A359C97-D0C9-6110-2D8F-CF7C499CD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65656" y="981208"/>
            <a:ext cx="3758988" cy="374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93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바이옴과 장식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1885555" y="5236566"/>
            <a:ext cx="84208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나무와 같은 장식을 추가하는 것은 여러 방법이 있지만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간단하게 기온과 습도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난수를 이용할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기온이 적당하고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습도가 높고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난수가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0.2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이상이라면 그 타일에 나무를 생성한다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필요에 따라 주변 바위에 영향을 받는다던가 하는 추가 조건을 넣어도 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6146" name="Picture 2" descr="유니티] 절차적 섬 생성 - Perlin Noise">
            <a:extLst>
              <a:ext uri="{FF2B5EF4-FFF2-40B4-BE49-F238E27FC236}">
                <a16:creationId xmlns:a16="http://schemas.microsoft.com/office/drawing/2014/main" id="{69BC20AA-DE2D-3E2B-B56F-93700AF98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58" y="981208"/>
            <a:ext cx="3758988" cy="374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유니티] 절차적 섬 생성 - Perlin Noise">
            <a:extLst>
              <a:ext uri="{FF2B5EF4-FFF2-40B4-BE49-F238E27FC236}">
                <a16:creationId xmlns:a16="http://schemas.microsoft.com/office/drawing/2014/main" id="{4A359C97-D0C9-6110-2D8F-CF7C499CD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65656" y="981208"/>
            <a:ext cx="3758988" cy="374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40CC190-D60B-8054-1923-BE2A131FFA37}"/>
              </a:ext>
            </a:extLst>
          </p:cNvPr>
          <p:cNvSpPr/>
          <p:nvPr/>
        </p:nvSpPr>
        <p:spPr>
          <a:xfrm>
            <a:off x="2067358" y="981208"/>
            <a:ext cx="819883" cy="81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6A0C765-691B-8BDA-9A73-F5CB1AA27221}"/>
              </a:ext>
            </a:extLst>
          </p:cNvPr>
          <p:cNvSpPr/>
          <p:nvPr/>
        </p:nvSpPr>
        <p:spPr>
          <a:xfrm>
            <a:off x="6365656" y="981208"/>
            <a:ext cx="819883" cy="81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82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70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상호작용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1517662" y="5333670"/>
            <a:ext cx="9156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맵에서 플레이어를 포함한 다양한 오브젝트가 생성되었다면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이제 다른 오브젝트와의 상호작용을 만들 차례임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상호작용으로는 두 오브젝트의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1:1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상호작용이 있고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복잡하게는 다수의 상호작용이 있을 수도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8194" name="Picture 2" descr="Steam의 RimWorld - Ideology">
            <a:extLst>
              <a:ext uri="{FF2B5EF4-FFF2-40B4-BE49-F238E27FC236}">
                <a16:creationId xmlns:a16="http://schemas.microsoft.com/office/drawing/2014/main" id="{4EC841E8-F384-4B6B-6C8E-46F6096C9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677" y="1121122"/>
            <a:ext cx="6320645" cy="355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506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상호작용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3056550" y="4234542"/>
            <a:ext cx="6078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수업에서는 매우 단순한 형태의 상호작용만 구현할 것임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플레이어가 나무를 캔다는 상호작용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나무 주변으로 가서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일정 시간이 지나면 나무를 파괴하고 아이템을 얻음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실제 아이템을 얻는건 다음 시간에 구현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33DA8C-561C-221A-0803-AACC6D4DB462}"/>
              </a:ext>
            </a:extLst>
          </p:cNvPr>
          <p:cNvSpPr/>
          <p:nvPr/>
        </p:nvSpPr>
        <p:spPr>
          <a:xfrm>
            <a:off x="6095998" y="2622552"/>
            <a:ext cx="711200" cy="711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DB6C1E-1679-0173-C769-AA2C154652F1}"/>
              </a:ext>
            </a:extLst>
          </p:cNvPr>
          <p:cNvSpPr/>
          <p:nvPr/>
        </p:nvSpPr>
        <p:spPr>
          <a:xfrm>
            <a:off x="5384798" y="2622552"/>
            <a:ext cx="711200" cy="711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38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46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셀룰러 오토마타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292A9-F1E9-D1F6-5B24-07A4A9372C70}"/>
              </a:ext>
            </a:extLst>
          </p:cNvPr>
          <p:cNvSpPr txBox="1"/>
          <p:nvPr/>
        </p:nvSpPr>
        <p:spPr>
          <a:xfrm>
            <a:off x="4542539" y="2553994"/>
            <a:ext cx="3106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맵 생성 알고리즘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1901600" y="3512128"/>
            <a:ext cx="8388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자연스러운 맵을 생성하기 위해서 사용되는 알고리즘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무한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/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유한한 맵에 적용하는 경우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난수를 적용하는 경우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샘플의 조합으로 이루어지는 경우 등 다양함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42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셀룰러 오토마타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1401482" y="4740565"/>
            <a:ext cx="93891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맵이 무한하게 생성된다면 맵의 한 타일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혹은 청크 등의 단위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다른 타일과 독립적으로 생성되게 만드는게 좋음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어느 방향으로 확장하더라도 그때마다 일관적으로 랜덤한 맵이 생성되기 때문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대표적으로 마인크래프트의 맵 생성 방식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026" name="Picture 2" descr="마인크래프트 바이옴 생성 시뮬레이션/심층분석 : 네이버 블로그">
            <a:extLst>
              <a:ext uri="{FF2B5EF4-FFF2-40B4-BE49-F238E27FC236}">
                <a16:creationId xmlns:a16="http://schemas.microsoft.com/office/drawing/2014/main" id="{5F522A53-F355-EF12-8679-D97266505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45" y="1184903"/>
            <a:ext cx="4752109" cy="307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62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셀룰러 오토마타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3474180" y="4916057"/>
            <a:ext cx="5243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맵 전체가 연결된 던전의 형태라면 연결된 타일 맵으로 생성함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로그라이크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/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로그라이트 맵이 자주 사용하는 방식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또는 인스턴스 던전을 랜덤하게 생성하는 경우에도 사용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5" name="그림 14" descr="만화 영화, 소설, 가상의 캐릭터, 예술이(가) 표시된 사진&#10;&#10;자동 생성된 설명">
            <a:extLst>
              <a:ext uri="{FF2B5EF4-FFF2-40B4-BE49-F238E27FC236}">
                <a16:creationId xmlns:a16="http://schemas.microsoft.com/office/drawing/2014/main" id="{5163B501-AEB9-C2ED-9C84-39B044E78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47" y="1193058"/>
            <a:ext cx="3166505" cy="316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셀룰러 오토마타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2018673" y="5174293"/>
            <a:ext cx="815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특히 맵이 방과 복도로 이루어진 경우 미리 정해진 샘플 방과 복도의 조합으로 만드는 경우도 많음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많은 인스턴스 던전이 이러한 방식을 채택함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074" name="Picture 2" descr="팰월드 공략 PART 4 팔월드 외딴섬의 동굴에서 해야 할 일 : 네이버 블로그">
            <a:extLst>
              <a:ext uri="{FF2B5EF4-FFF2-40B4-BE49-F238E27FC236}">
                <a16:creationId xmlns:a16="http://schemas.microsoft.com/office/drawing/2014/main" id="{721F60A5-5860-81E4-85D4-B2263424E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67964"/>
            <a:ext cx="76200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3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셀룰러 오토마타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2534852" y="5174293"/>
            <a:ext cx="7122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맵 전체의 크기가 고정되어 있고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처음에 한 번에 생성하는 방식을 사용할 수도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처음 맵 생성에 많은 시간이 걸리지만 다른 방식보다 훨씬 높은 퀄리티의 맵이 생성됨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4098" name="Picture 2" descr="Terraria">
            <a:extLst>
              <a:ext uri="{FF2B5EF4-FFF2-40B4-BE49-F238E27FC236}">
                <a16:creationId xmlns:a16="http://schemas.microsoft.com/office/drawing/2014/main" id="{05E36AD2-2F04-25C2-8B5C-91309D61A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101" y="1786227"/>
            <a:ext cx="5169797" cy="241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30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셀룰러 오토마타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292A9-F1E9-D1F6-5B24-07A4A9372C70}"/>
              </a:ext>
            </a:extLst>
          </p:cNvPr>
          <p:cNvSpPr txBox="1"/>
          <p:nvPr/>
        </p:nvSpPr>
        <p:spPr>
          <a:xfrm>
            <a:off x="5630177" y="2553994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시드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1347778" y="3512128"/>
            <a:ext cx="949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맵을 생성하기 위해서 사용되는 단 하나의 시드 값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필연적으로 맵을 생성하기 위해서는 많은 난수를 생성해야 하는데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시드 값을 고정시키면 항상 같은 난수가 생성됨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43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600</Words>
  <Application>Microsoft Office PowerPoint</Application>
  <PresentationFormat>와이드스크린</PresentationFormat>
  <Paragraphs>77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나눔스퀘어OTF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이우령</dc:creator>
  <cp:lastModifiedBy>이우령</cp:lastModifiedBy>
  <cp:revision>570</cp:revision>
  <dcterms:created xsi:type="dcterms:W3CDTF">2024-05-21T03:02:57Z</dcterms:created>
  <dcterms:modified xsi:type="dcterms:W3CDTF">2024-05-30T02:49:40Z</dcterms:modified>
</cp:coreProperties>
</file>