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3" r:id="rId4"/>
    <p:sldId id="299" r:id="rId5"/>
    <p:sldId id="300" r:id="rId6"/>
    <p:sldId id="323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FEA3A-808A-4DDB-80B4-5C580BEB0442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4BB38-637E-4157-97B5-8B992FBA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1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AE1C-6854-77DE-BA10-5C9BD0668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13B8A-6B2D-F99D-EA80-4BA2D067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2D1E-A067-D85C-3539-B646FD71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67070-D3B2-182D-E5D0-4A43DDDE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0A04C-B357-B168-2E39-A2A1A864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BA240-E934-0467-F4DE-BDA6E30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CFD68-623B-40E9-A5AB-DA7923C7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BE2DB-9AFA-45F4-B539-A7C8196D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898D1-47F8-BADC-7311-6D6C9A25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4CFC8-0352-E480-BF24-BEA7A5EB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0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0510A0-BAE1-2061-6D68-EFED293A7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A3D61-36BC-6B9F-F57A-9D0BC2C5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FFEFC-E202-289E-46FF-9C100E31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D2DD-2588-9524-57AB-7C62DCB0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F334A-CCA1-E2E2-791B-FC15AEFF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BBB38-8732-109C-78BA-3D3B7ACE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1E6CD-FC90-3B07-DBD7-2FB30E1B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5EE87-4F89-9A62-04BA-E23A322E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29EA2-FAD2-5107-D365-BF6346D7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197BC-35F1-57EA-2114-C4E3966C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541C2-513B-F7F7-C4CD-4AB605A6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4621F-CB8C-E2AC-24B5-B2FF92ED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0246C-6EDA-6DDA-AEAB-3471AD30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15917-E865-A5B6-61DF-ADA2922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62C6A-92F3-65B1-72FE-A039FABF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6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F377-3AFB-F106-87FC-035D21E5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93231-BE08-97FE-673E-8D84FEDA9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90591D-2A8B-6208-B1A1-CD58A1208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D5A49-CD73-3CAB-B06B-F968B511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EE550-4108-BAE3-9B6D-443BC5E2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3E50E-00E5-D476-E8DA-3E3CAB93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3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66D0-465B-82B5-53BA-8FAC5E05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8F902-A7D0-DAFF-29EF-D7343866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1208D-D027-1196-85DE-E44F21C2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AD45BB-7360-ACE8-3E8F-7D22E5600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27E7DD-BA1E-4D55-F42A-4931E1C31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959A65-80F0-DB91-EAD3-C44FABC9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8A9E5-2BA0-8FF4-1E9C-7823786D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AF74B-7B1A-325C-D717-02F1938D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6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F6F8-AA63-E933-7720-B7572E11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B98C6-F556-A227-684F-DE8D3516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F77A4-CDE1-DBD0-EBB7-F504780E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003D9-4A09-0218-1494-2DA3D3A3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1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CD5F92-0EEB-7F9D-4349-2C7E1E23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B5488-41A2-F6E2-2037-B88261DE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F8DBD-B815-FDE1-3A23-59AAB48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F3F9F-1D2C-6986-48D7-739DF4A7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946B-4E0D-A4AA-E4F6-874A4687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5F02F9-1453-5C29-FDE3-3F3C5389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85D0B-BCD7-2694-1C87-54A7F8E7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C08D2-4812-F82E-4486-351E7643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04BA8-76A4-2FC0-EEA8-D4B6E1CC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6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70117-316F-7018-A2D5-B99F40D3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3F483-F27F-C63F-A3AB-219DB99DF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066A3-B212-5691-7F3A-7AE54103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DDBD8-F535-D29D-CE29-A0C217E4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BF8F7-F20F-C601-071E-A1379D13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66039-12A3-E029-0760-7F0D3F94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F94BEC-1448-9FD3-75FF-1B8C4212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E7B39-AB9A-DE83-320A-8BE8EF94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EED73-8FEE-2CD2-49D6-F5B573134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507D8-D4A6-4199-95F8-A88CEE2E987D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FF40C-69B9-A6C1-47DA-07A2C8DFB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8C1EB-5D3B-F449-F4A6-0C7481E8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6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3747440" y="2721114"/>
            <a:ext cx="469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2024 Unity 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소수전공</a:t>
            </a:r>
            <a:endParaRPr lang="en-US" altLang="ko-KR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7302902" y="3429000"/>
            <a:ext cx="1141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인공지능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24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인공지능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1C1276-952D-B126-6D01-DF548E6E0AA7}"/>
              </a:ext>
            </a:extLst>
          </p:cNvPr>
          <p:cNvGrpSpPr/>
          <p:nvPr/>
        </p:nvGrpSpPr>
        <p:grpSpPr>
          <a:xfrm>
            <a:off x="4946073" y="1279236"/>
            <a:ext cx="2299853" cy="1237673"/>
            <a:chOff x="5477163" y="2191327"/>
            <a:chExt cx="2299853" cy="1237673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662DBD7-CC80-C200-B7BD-A8D404C33D58}"/>
                </a:ext>
              </a:extLst>
            </p:cNvPr>
            <p:cNvSpPr/>
            <p:nvPr/>
          </p:nvSpPr>
          <p:spPr>
            <a:xfrm>
              <a:off x="5477163" y="2191327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이동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B4F8CB9-76A3-9AE1-DA8B-CCC489DB2349}"/>
                </a:ext>
              </a:extLst>
            </p:cNvPr>
            <p:cNvSpPr/>
            <p:nvPr/>
          </p:nvSpPr>
          <p:spPr>
            <a:xfrm>
              <a:off x="6631707" y="2630054"/>
              <a:ext cx="1145309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한 칸 이동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50D1C6D-1EC9-A922-148D-10FFEA4E34B9}"/>
              </a:ext>
            </a:extLst>
          </p:cNvPr>
          <p:cNvGrpSpPr/>
          <p:nvPr/>
        </p:nvGrpSpPr>
        <p:grpSpPr>
          <a:xfrm>
            <a:off x="4946073" y="3087255"/>
            <a:ext cx="2299853" cy="1237673"/>
            <a:chOff x="5477163" y="2191327"/>
            <a:chExt cx="2299853" cy="1237673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1282B30-D259-3829-04E2-1B3896C8A7BF}"/>
                </a:ext>
              </a:extLst>
            </p:cNvPr>
            <p:cNvSpPr/>
            <p:nvPr/>
          </p:nvSpPr>
          <p:spPr>
            <a:xfrm>
              <a:off x="5477163" y="2191327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공격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69D661B-ABBC-08DA-5E4A-31D12C907409}"/>
                </a:ext>
              </a:extLst>
            </p:cNvPr>
            <p:cNvSpPr/>
            <p:nvPr/>
          </p:nvSpPr>
          <p:spPr>
            <a:xfrm>
              <a:off x="6631707" y="2449945"/>
              <a:ext cx="1145309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한 칸 이동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180C52-BCF3-93C9-FE98-90F8BE43B903}"/>
              </a:ext>
            </a:extLst>
          </p:cNvPr>
          <p:cNvSpPr/>
          <p:nvPr/>
        </p:nvSpPr>
        <p:spPr>
          <a:xfrm>
            <a:off x="6091384" y="3706091"/>
            <a:ext cx="1145309" cy="360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D9F802-5EA6-B1AE-F609-154183294B89}"/>
              </a:ext>
            </a:extLst>
          </p:cNvPr>
          <p:cNvSpPr txBox="1"/>
          <p:nvPr/>
        </p:nvSpPr>
        <p:spPr>
          <a:xfrm>
            <a:off x="2653459" y="5254066"/>
            <a:ext cx="6885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지난 시간에 만든 것은 하나의 상태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행동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상태 기계 기반의 인공지능은 특정 조건을 만족하면 각 상태로 전환되도록 해야함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9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인공지능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D9F802-5EA6-B1AE-F609-154183294B89}"/>
              </a:ext>
            </a:extLst>
          </p:cNvPr>
          <p:cNvSpPr txBox="1"/>
          <p:nvPr/>
        </p:nvSpPr>
        <p:spPr>
          <a:xfrm>
            <a:off x="2797739" y="5254066"/>
            <a:ext cx="6596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이번 시간에는 동물이나 몬스터에게 적용할 수 있는 인공지능을 간단히 구현함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5A3C2A-05CA-4B45-1358-EFB2E2CD2FE0}"/>
              </a:ext>
            </a:extLst>
          </p:cNvPr>
          <p:cNvGrpSpPr/>
          <p:nvPr/>
        </p:nvGrpSpPr>
        <p:grpSpPr>
          <a:xfrm>
            <a:off x="6359237" y="1279236"/>
            <a:ext cx="2299853" cy="1237673"/>
            <a:chOff x="5477163" y="2191327"/>
            <a:chExt cx="2299853" cy="123767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994BCBC-0A0A-262F-DE81-3B7D8BC8D0DF}"/>
                </a:ext>
              </a:extLst>
            </p:cNvPr>
            <p:cNvSpPr/>
            <p:nvPr/>
          </p:nvSpPr>
          <p:spPr>
            <a:xfrm>
              <a:off x="5477163" y="2191327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이동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16357D1-1A45-9DF5-6DE1-792CBC01EE83}"/>
                </a:ext>
              </a:extLst>
            </p:cNvPr>
            <p:cNvSpPr/>
            <p:nvPr/>
          </p:nvSpPr>
          <p:spPr>
            <a:xfrm>
              <a:off x="6631707" y="2630054"/>
              <a:ext cx="1145309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한 칸 이동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A354E4C-55EA-5839-5A1E-7782595F6DBE}"/>
              </a:ext>
            </a:extLst>
          </p:cNvPr>
          <p:cNvGrpSpPr/>
          <p:nvPr/>
        </p:nvGrpSpPr>
        <p:grpSpPr>
          <a:xfrm>
            <a:off x="6359237" y="3087255"/>
            <a:ext cx="2299853" cy="1237673"/>
            <a:chOff x="5477163" y="2191327"/>
            <a:chExt cx="2299853" cy="123767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E5F82C1-8E64-24E6-1DC0-581DB4B035D8}"/>
                </a:ext>
              </a:extLst>
            </p:cNvPr>
            <p:cNvSpPr/>
            <p:nvPr/>
          </p:nvSpPr>
          <p:spPr>
            <a:xfrm>
              <a:off x="5477163" y="2191327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공격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FECF6E-E063-C6A3-EE35-8AB66848BA3A}"/>
                </a:ext>
              </a:extLst>
            </p:cNvPr>
            <p:cNvSpPr/>
            <p:nvPr/>
          </p:nvSpPr>
          <p:spPr>
            <a:xfrm>
              <a:off x="6631707" y="2449945"/>
              <a:ext cx="1145309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한 칸 이동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47D36F-85A6-0074-B565-8FCDC7F4F1DE}"/>
              </a:ext>
            </a:extLst>
          </p:cNvPr>
          <p:cNvSpPr/>
          <p:nvPr/>
        </p:nvSpPr>
        <p:spPr>
          <a:xfrm>
            <a:off x="7504548" y="3706091"/>
            <a:ext cx="1145309" cy="360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공격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79E238E-1B6D-63CA-4665-835AF159B24C}"/>
              </a:ext>
            </a:extLst>
          </p:cNvPr>
          <p:cNvSpPr/>
          <p:nvPr/>
        </p:nvSpPr>
        <p:spPr>
          <a:xfrm>
            <a:off x="3925456" y="2191327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대기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EDC15A6-0602-782D-23DD-FD44F8FD788F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rot="5400000" flipH="1" flipV="1">
            <a:off x="5305138" y="1137228"/>
            <a:ext cx="293254" cy="181494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FD6BD4D-1468-CCEB-9066-CE35268E7136}"/>
              </a:ext>
            </a:extLst>
          </p:cNvPr>
          <p:cNvCxnSpPr>
            <a:cxnSpLocks/>
            <a:stCxn id="12" idx="4"/>
            <a:endCxn id="9" idx="2"/>
          </p:cNvCxnSpPr>
          <p:nvPr/>
        </p:nvCxnSpPr>
        <p:spPr>
          <a:xfrm rot="16200000" flipH="1">
            <a:off x="5313219" y="2660074"/>
            <a:ext cx="277092" cy="181494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52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인공지능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79E238E-1B6D-63CA-4665-835AF159B24C}"/>
              </a:ext>
            </a:extLst>
          </p:cNvPr>
          <p:cNvSpPr/>
          <p:nvPr/>
        </p:nvSpPr>
        <p:spPr>
          <a:xfrm>
            <a:off x="5477163" y="2191327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방황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EA973E0-B41D-F98B-B86E-E4CEA65757C2}"/>
              </a:ext>
            </a:extLst>
          </p:cNvPr>
          <p:cNvSpPr/>
          <p:nvPr/>
        </p:nvSpPr>
        <p:spPr>
          <a:xfrm>
            <a:off x="7329054" y="2191328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따라가기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D16301-A252-CB7B-7351-87F1F8348333}"/>
              </a:ext>
            </a:extLst>
          </p:cNvPr>
          <p:cNvSpPr/>
          <p:nvPr/>
        </p:nvSpPr>
        <p:spPr>
          <a:xfrm>
            <a:off x="3625272" y="2191327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풀 뜯기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0C17B-D0E7-3BB1-F5EC-54FEC4EB8058}"/>
              </a:ext>
            </a:extLst>
          </p:cNvPr>
          <p:cNvSpPr txBox="1"/>
          <p:nvPr/>
        </p:nvSpPr>
        <p:spPr>
          <a:xfrm>
            <a:off x="3313916" y="4496684"/>
            <a:ext cx="5564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동물에게 적용할 수 있는 여러 상태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자연스러운 인공지능을 위해서는 확률을 도입하는 것이 도움이 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28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인공지능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79E238E-1B6D-63CA-4665-835AF159B24C}"/>
              </a:ext>
            </a:extLst>
          </p:cNvPr>
          <p:cNvSpPr/>
          <p:nvPr/>
        </p:nvSpPr>
        <p:spPr>
          <a:xfrm>
            <a:off x="5477163" y="852904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방황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EA973E0-B41D-F98B-B86E-E4CEA65757C2}"/>
              </a:ext>
            </a:extLst>
          </p:cNvPr>
          <p:cNvSpPr/>
          <p:nvPr/>
        </p:nvSpPr>
        <p:spPr>
          <a:xfrm>
            <a:off x="7329054" y="3161144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따라가기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D16301-A252-CB7B-7351-87F1F8348333}"/>
              </a:ext>
            </a:extLst>
          </p:cNvPr>
          <p:cNvSpPr/>
          <p:nvPr/>
        </p:nvSpPr>
        <p:spPr>
          <a:xfrm>
            <a:off x="3625272" y="3161145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풀 뜯기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0C17B-D0E7-3BB1-F5EC-54FEC4EB8058}"/>
              </a:ext>
            </a:extLst>
          </p:cNvPr>
          <p:cNvSpPr txBox="1"/>
          <p:nvPr/>
        </p:nvSpPr>
        <p:spPr>
          <a:xfrm>
            <a:off x="4003056" y="5291584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행동을 전환하는 것은 크게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종류로 나눌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기존 행동이 끝났을 경우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기존 행동이 끝나지 않았을 경우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3CCC8B02-D985-7A1F-CAA5-E29BF17DA30E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rot="5400000" flipH="1" flipV="1">
            <a:off x="4015934" y="1699916"/>
            <a:ext cx="1689404" cy="123305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EA3CE11-1AF5-64A9-AEB8-2F7088A83D7F}"/>
              </a:ext>
            </a:extLst>
          </p:cNvPr>
          <p:cNvCxnSpPr>
            <a:cxnSpLocks/>
            <a:stCxn id="6" idx="0"/>
            <a:endCxn id="12" idx="6"/>
          </p:cNvCxnSpPr>
          <p:nvPr/>
        </p:nvCxnSpPr>
        <p:spPr>
          <a:xfrm rot="16200000" flipV="1">
            <a:off x="6486663" y="1699915"/>
            <a:ext cx="1689403" cy="1233055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F93A95-907A-73E8-FFDB-B1041DB8EC78}"/>
              </a:ext>
            </a:extLst>
          </p:cNvPr>
          <p:cNvCxnSpPr>
            <a:stCxn id="7" idx="6"/>
            <a:endCxn id="6" idx="2"/>
          </p:cNvCxnSpPr>
          <p:nvPr/>
        </p:nvCxnSpPr>
        <p:spPr>
          <a:xfrm flipV="1">
            <a:off x="4862945" y="3779981"/>
            <a:ext cx="2466109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317A1A9-0902-F473-23BF-AF570C7FD95E}"/>
              </a:ext>
            </a:extLst>
          </p:cNvPr>
          <p:cNvCxnSpPr>
            <a:stCxn id="7" idx="2"/>
            <a:endCxn id="7" idx="4"/>
          </p:cNvCxnSpPr>
          <p:nvPr/>
        </p:nvCxnSpPr>
        <p:spPr>
          <a:xfrm rot="10800000" flipH="1" flipV="1">
            <a:off x="3625271" y="3779982"/>
            <a:ext cx="618837" cy="618836"/>
          </a:xfrm>
          <a:prstGeom prst="bentConnector4">
            <a:avLst>
              <a:gd name="adj1" fmla="val -36940"/>
              <a:gd name="adj2" fmla="val 1369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B11CF9D-24C0-126B-B8BE-FB921205CA76}"/>
              </a:ext>
            </a:extLst>
          </p:cNvPr>
          <p:cNvCxnSpPr>
            <a:cxnSpLocks/>
            <a:stCxn id="6" idx="6"/>
            <a:endCxn id="6" idx="4"/>
          </p:cNvCxnSpPr>
          <p:nvPr/>
        </p:nvCxnSpPr>
        <p:spPr>
          <a:xfrm flipH="1">
            <a:off x="7947891" y="3779981"/>
            <a:ext cx="618836" cy="618836"/>
          </a:xfrm>
          <a:prstGeom prst="bentConnector4">
            <a:avLst>
              <a:gd name="adj1" fmla="val -36940"/>
              <a:gd name="adj2" fmla="val 1369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4BA971C-9E1E-51AB-2BBA-881994745A72}"/>
              </a:ext>
            </a:extLst>
          </p:cNvPr>
          <p:cNvCxnSpPr>
            <a:cxnSpLocks/>
            <a:stCxn id="12" idx="1"/>
            <a:endCxn id="12" idx="7"/>
          </p:cNvCxnSpPr>
          <p:nvPr/>
        </p:nvCxnSpPr>
        <p:spPr>
          <a:xfrm rot="5400000" flipH="1" flipV="1">
            <a:off x="6095999" y="596574"/>
            <a:ext cx="12700" cy="875167"/>
          </a:xfrm>
          <a:prstGeom prst="bentConnector3">
            <a:avLst>
              <a:gd name="adj1" fmla="val 32271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인공지능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79E238E-1B6D-63CA-4665-835AF159B24C}"/>
              </a:ext>
            </a:extLst>
          </p:cNvPr>
          <p:cNvSpPr/>
          <p:nvPr/>
        </p:nvSpPr>
        <p:spPr>
          <a:xfrm>
            <a:off x="5409632" y="1314723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방황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0C17B-D0E7-3BB1-F5EC-54FEC4EB8058}"/>
              </a:ext>
            </a:extLst>
          </p:cNvPr>
          <p:cNvSpPr txBox="1"/>
          <p:nvPr/>
        </p:nvSpPr>
        <p:spPr>
          <a:xfrm>
            <a:off x="3586592" y="2883206"/>
            <a:ext cx="14478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행동 종료</a:t>
            </a:r>
            <a:endParaRPr lang="en-US" altLang="ko-KR" sz="1600" b="1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방황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50%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풀 뜯기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25%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따라가기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8912E-33A2-F31F-F3EE-CAF223815070}"/>
              </a:ext>
            </a:extLst>
          </p:cNvPr>
          <p:cNvSpPr txBox="1"/>
          <p:nvPr/>
        </p:nvSpPr>
        <p:spPr>
          <a:xfrm>
            <a:off x="7096666" y="2883206"/>
            <a:ext cx="1569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행동 취소</a:t>
            </a:r>
            <a:endParaRPr lang="en-US" altLang="ko-KR" sz="1600" b="1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도망치기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56C217-F692-8279-26C4-A80017F324ED}"/>
              </a:ext>
            </a:extLst>
          </p:cNvPr>
          <p:cNvSpPr txBox="1"/>
          <p:nvPr/>
        </p:nvSpPr>
        <p:spPr>
          <a:xfrm>
            <a:off x="3175915" y="5026178"/>
            <a:ext cx="5852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두 케이스에 나눠서 어떤 행동으로 전환할지 확률적으로 나눌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이때 확률은 상황에 따라 동적으로 지정해도 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배고프면 풀 뜯기 확률이 올라가는 등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334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5630167" y="2628173"/>
            <a:ext cx="931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5365090" y="3478934"/>
            <a:ext cx="1461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A*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구현하기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B4F8D-C37F-ED5E-3B40-8A7864CA1B1B}"/>
              </a:ext>
            </a:extLst>
          </p:cNvPr>
          <p:cNvSpPr txBox="1"/>
          <p:nvPr/>
        </p:nvSpPr>
        <p:spPr>
          <a:xfrm>
            <a:off x="5525167" y="3950005"/>
            <a:ext cx="1141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인공지능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1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46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785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A*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구현하기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60B10-03E2-645C-F937-1CA608624DB0}"/>
              </a:ext>
            </a:extLst>
          </p:cNvPr>
          <p:cNvSpPr txBox="1"/>
          <p:nvPr/>
        </p:nvSpPr>
        <p:spPr>
          <a:xfrm>
            <a:off x="831587" y="3676058"/>
            <a:ext cx="105288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시작 정점 하나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종료 정점 하나에 대하여 최단 경로를 구하는 휴리스틱 알고리즘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다익스트라와 비슷하지만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다익스트라는 시작 정점 하나와 다른 모든 정점 사이의 최단 경로를 구하는 것에 초점이 맞춰져 있고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A*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알고리즘은 목표 종료 정점 하나를 우선적으로 구하므로 이 경우에 더 빠름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D365B-89C8-2BA9-D8AE-7CFFC9343971}"/>
              </a:ext>
            </a:extLst>
          </p:cNvPr>
          <p:cNvSpPr txBox="1"/>
          <p:nvPr/>
        </p:nvSpPr>
        <p:spPr>
          <a:xfrm>
            <a:off x="4987818" y="2215577"/>
            <a:ext cx="2216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A*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알고리즘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93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72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A*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구현하기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6B140C-DA8A-02A2-F370-9B0BA77E2403}"/>
              </a:ext>
            </a:extLst>
          </p:cNvPr>
          <p:cNvGrpSpPr/>
          <p:nvPr/>
        </p:nvGrpSpPr>
        <p:grpSpPr>
          <a:xfrm>
            <a:off x="4176251" y="1282704"/>
            <a:ext cx="3839513" cy="1038754"/>
            <a:chOff x="4176251" y="1310413"/>
            <a:chExt cx="3839513" cy="10387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160B10-03E2-645C-F937-1CA608624DB0}"/>
                </a:ext>
              </a:extLst>
            </p:cNvPr>
            <p:cNvSpPr txBox="1"/>
            <p:nvPr/>
          </p:nvSpPr>
          <p:spPr>
            <a:xfrm>
              <a:off x="4176251" y="2010613"/>
              <a:ext cx="3839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출발 타일에서 특정 타일까지의 계산된 거리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0D365B-89C8-2BA9-D8AE-7CFFC9343971}"/>
                </a:ext>
              </a:extLst>
            </p:cNvPr>
            <p:cNvSpPr txBox="1"/>
            <p:nvPr/>
          </p:nvSpPr>
          <p:spPr>
            <a:xfrm>
              <a:off x="5873028" y="1310413"/>
              <a:ext cx="445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G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31477A2-E13D-B72C-DC8C-E154960F3CD1}"/>
              </a:ext>
            </a:extLst>
          </p:cNvPr>
          <p:cNvGrpSpPr/>
          <p:nvPr/>
        </p:nvGrpSpPr>
        <p:grpSpPr>
          <a:xfrm>
            <a:off x="983881" y="2881914"/>
            <a:ext cx="10224274" cy="1038754"/>
            <a:chOff x="983881" y="1310413"/>
            <a:chExt cx="10224274" cy="10387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6D543F-AD26-E7C8-C6E7-134756D04835}"/>
                </a:ext>
              </a:extLst>
            </p:cNvPr>
            <p:cNvSpPr txBox="1"/>
            <p:nvPr/>
          </p:nvSpPr>
          <p:spPr>
            <a:xfrm>
              <a:off x="983881" y="2010613"/>
              <a:ext cx="10224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특정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타일부터 목표 타일까지의 예상 거리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설명에서는 맨하튼 거리를 사용할 예정 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(</a:t>
              </a:r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실제로는 이론적인 최단 거리로 구현함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D4E75B-3B7A-0D61-CF55-DB82A8FAE3D9}"/>
                </a:ext>
              </a:extLst>
            </p:cNvPr>
            <p:cNvSpPr txBox="1"/>
            <p:nvPr/>
          </p:nvSpPr>
          <p:spPr>
            <a:xfrm>
              <a:off x="5866616" y="1310413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H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E54C78-17F4-11F6-2CEC-E2DFC308F829}"/>
              </a:ext>
            </a:extLst>
          </p:cNvPr>
          <p:cNvGrpSpPr/>
          <p:nvPr/>
        </p:nvGrpSpPr>
        <p:grpSpPr>
          <a:xfrm>
            <a:off x="3448498" y="4481125"/>
            <a:ext cx="5295039" cy="1038754"/>
            <a:chOff x="3448502" y="1310413"/>
            <a:chExt cx="5295039" cy="10387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17047D-B1B4-B29E-5032-4C0EBBD45E16}"/>
                </a:ext>
              </a:extLst>
            </p:cNvPr>
            <p:cNvSpPr txBox="1"/>
            <p:nvPr/>
          </p:nvSpPr>
          <p:spPr>
            <a:xfrm>
              <a:off x="3448502" y="2010613"/>
              <a:ext cx="5295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시작 타일에서 특정 타일을 지나 목표 타일까지 가는 예상 거리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1573E3-132C-F41C-9654-A8F18697BE8A}"/>
                </a:ext>
              </a:extLst>
            </p:cNvPr>
            <p:cNvSpPr txBox="1"/>
            <p:nvPr/>
          </p:nvSpPr>
          <p:spPr>
            <a:xfrm>
              <a:off x="5275109" y="1310413"/>
              <a:ext cx="16417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F = G+H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64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72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A*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구현하기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G=9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G=9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G=10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G=9.5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G=10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G=11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G=10.5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G=11.5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G=12.5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G=13.5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G=14.5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G=12.5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G=13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G=14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G=9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4785441" y="5620699"/>
            <a:ext cx="2621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목표 도달하면 알고리즘 종료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9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72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A*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구현하기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D543F-AD26-E7C8-C6E7-134756D04835}"/>
              </a:ext>
            </a:extLst>
          </p:cNvPr>
          <p:cNvSpPr txBox="1"/>
          <p:nvPr/>
        </p:nvSpPr>
        <p:spPr>
          <a:xfrm>
            <a:off x="2449840" y="3314259"/>
            <a:ext cx="72923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휴리스틱 함수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 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목표 타일까지 예상 거리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예상 거리는 항상 실제 거리보다 짧거나 같아야 함 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그래야 최단 거리를 보장할 수 있음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F=G+H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다음 타일을 탐색하므로 빠르게 목표 타일까지의 거리를 계산할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정확할 수록 탐색 타일 수는 적지만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계산하는 시간이 많이 필요하고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단순할 수록 계산 시간은 짧지만 탐색 타일 수가 증가할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4E75B-3B7A-0D61-CF55-DB82A8FAE3D9}"/>
              </a:ext>
            </a:extLst>
          </p:cNvPr>
          <p:cNvSpPr txBox="1"/>
          <p:nvPr/>
        </p:nvSpPr>
        <p:spPr>
          <a:xfrm>
            <a:off x="5866616" y="219842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95277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52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인공지능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6EFD809-352D-C2A4-F217-6096835D3570}"/>
              </a:ext>
            </a:extLst>
          </p:cNvPr>
          <p:cNvSpPr/>
          <p:nvPr/>
        </p:nvSpPr>
        <p:spPr>
          <a:xfrm>
            <a:off x="3851562" y="2357581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서있기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68D7C83-7EA1-DEB3-BDE4-94666CA89AF9}"/>
              </a:ext>
            </a:extLst>
          </p:cNvPr>
          <p:cNvSpPr/>
          <p:nvPr/>
        </p:nvSpPr>
        <p:spPr>
          <a:xfrm>
            <a:off x="7102766" y="2357581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뛰기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F98F51C-91D4-2CFB-EF41-C390DD3CC716}"/>
              </a:ext>
            </a:extLst>
          </p:cNvPr>
          <p:cNvSpPr/>
          <p:nvPr/>
        </p:nvSpPr>
        <p:spPr>
          <a:xfrm>
            <a:off x="5477163" y="1004453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걷기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2CCC596-A118-D266-683D-86BA951F0199}"/>
              </a:ext>
            </a:extLst>
          </p:cNvPr>
          <p:cNvSpPr/>
          <p:nvPr/>
        </p:nvSpPr>
        <p:spPr>
          <a:xfrm>
            <a:off x="5477163" y="3710711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슬라이딩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3A8AC-6AEC-50E2-77FD-2B7467886727}"/>
              </a:ext>
            </a:extLst>
          </p:cNvPr>
          <p:cNvSpPr txBox="1"/>
          <p:nvPr/>
        </p:nvSpPr>
        <p:spPr>
          <a:xfrm>
            <a:off x="3744239" y="5561159"/>
            <a:ext cx="4703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이동을 나타내는 상태 기계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867C11-5120-F524-963A-AACA2FA6C001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463633" y="3414001"/>
            <a:ext cx="569182" cy="544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FDDB0A7-6672-AF33-EDF2-03CCA3940D49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4606636" y="1487054"/>
            <a:ext cx="734291" cy="100676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BB7A612-1F52-C16E-E5BD-5E1A703C67C9}"/>
              </a:ext>
            </a:extLst>
          </p:cNvPr>
          <p:cNvCxnSpPr>
            <a:cxnSpLocks/>
            <a:stCxn id="4" idx="4"/>
            <a:endCxn id="8" idx="6"/>
          </p:cNvCxnSpPr>
          <p:nvPr/>
        </p:nvCxnSpPr>
        <p:spPr>
          <a:xfrm rot="5400000">
            <a:off x="6851073" y="3459018"/>
            <a:ext cx="734294" cy="10067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612CDB6-D6D6-F175-E864-CA36E8AB947E}"/>
              </a:ext>
            </a:extLst>
          </p:cNvPr>
          <p:cNvCxnSpPr>
            <a:cxnSpLocks/>
            <a:stCxn id="4" idx="0"/>
            <a:endCxn id="5" idx="6"/>
          </p:cNvCxnSpPr>
          <p:nvPr/>
        </p:nvCxnSpPr>
        <p:spPr>
          <a:xfrm rot="16200000" flipV="1">
            <a:off x="6851075" y="1487052"/>
            <a:ext cx="734291" cy="100676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58D26CE-94C6-7FF0-D4E1-41B0FBA7A445}"/>
              </a:ext>
            </a:extLst>
          </p:cNvPr>
          <p:cNvCxnSpPr>
            <a:cxnSpLocks/>
            <a:stCxn id="8" idx="2"/>
            <a:endCxn id="3" idx="4"/>
          </p:cNvCxnSpPr>
          <p:nvPr/>
        </p:nvCxnSpPr>
        <p:spPr>
          <a:xfrm rot="10800000">
            <a:off x="4470399" y="3595254"/>
            <a:ext cx="1006764" cy="7342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9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733</Words>
  <Application>Microsoft Office PowerPoint</Application>
  <PresentationFormat>와이드스크린</PresentationFormat>
  <Paragraphs>201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나눔스퀘어OTF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516</cp:revision>
  <dcterms:created xsi:type="dcterms:W3CDTF">2024-05-21T03:02:57Z</dcterms:created>
  <dcterms:modified xsi:type="dcterms:W3CDTF">2024-05-28T03:47:38Z</dcterms:modified>
</cp:coreProperties>
</file>