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353923" y="3429000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기계와 길 찾기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 descr="애니메이터 컨트롤러 - Unity 매뉴얼">
            <a:extLst>
              <a:ext uri="{FF2B5EF4-FFF2-40B4-BE49-F238E27FC236}">
                <a16:creationId xmlns:a16="http://schemas.microsoft.com/office/drawing/2014/main" id="{918D1344-2985-AD20-4042-36271DCF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983241"/>
            <a:ext cx="70389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5951B-3B9D-BF3E-2C10-A687A668052B}"/>
              </a:ext>
            </a:extLst>
          </p:cNvPr>
          <p:cNvSpPr txBox="1"/>
          <p:nvPr/>
        </p:nvSpPr>
        <p:spPr>
          <a:xfrm>
            <a:off x="2651008" y="5446281"/>
            <a:ext cx="6890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유니티에서의 애니메이터는 상태 기계를 이용하는 대표적인 응용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애니메이션은 하나의 상태이고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상황에 따라 다른 상태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애니메이션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변화함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14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97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5E2DCE-36B6-9CFE-D66D-CA651B143328}"/>
              </a:ext>
            </a:extLst>
          </p:cNvPr>
          <p:cNvSpPr/>
          <p:nvPr/>
        </p:nvSpPr>
        <p:spPr>
          <a:xfrm>
            <a:off x="3851562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E57067-CDA2-4DA2-A67E-CFF9C40114CC}"/>
              </a:ext>
            </a:extLst>
          </p:cNvPr>
          <p:cNvSpPr/>
          <p:nvPr/>
        </p:nvSpPr>
        <p:spPr>
          <a:xfrm>
            <a:off x="7102766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0062B5-751C-D36D-0CC8-FC19FAB7EAD8}"/>
              </a:ext>
            </a:extLst>
          </p:cNvPr>
          <p:cNvSpPr/>
          <p:nvPr/>
        </p:nvSpPr>
        <p:spPr>
          <a:xfrm>
            <a:off x="5477163" y="100445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추적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FF2B0A-D833-4871-DF98-068394DC23E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63633" y="3414001"/>
            <a:ext cx="569182" cy="5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8EF265A-FAD7-2EF9-72E6-D500C9C85A7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606636" y="1487054"/>
            <a:ext cx="734291" cy="10067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6BCA7A9-6FF3-7DEB-3E2B-3351B309E36D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6096001" y="1969652"/>
            <a:ext cx="12700" cy="3251204"/>
          </a:xfrm>
          <a:prstGeom prst="bentConnector3">
            <a:avLst>
              <a:gd name="adj1" fmla="val 6890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ACE04C2-2130-4EA5-A496-99098E0E1A70}"/>
              </a:ext>
            </a:extLst>
          </p:cNvPr>
          <p:cNvCxnSpPr>
            <a:cxnSpLocks/>
            <a:stCxn id="5" idx="0"/>
            <a:endCxn id="6" idx="6"/>
          </p:cNvCxnSpPr>
          <p:nvPr/>
        </p:nvCxnSpPr>
        <p:spPr>
          <a:xfrm rot="16200000" flipV="1">
            <a:off x="6851075" y="1487052"/>
            <a:ext cx="734291" cy="10067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1529162" y="5234710"/>
            <a:ext cx="9133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플레이어의 조작과 엔티티의 인공지능 및 행동은 상태 기계를 기반으로 개발할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플레이어는 굳이 상태 기계로 만들 필요는 없지만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AOS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같은 조작이나 다른 엔티티와 묶어서 개발하기 위함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88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2050" name="Picture 2" descr="동영상] LinkedIn Cisco 페이지: 2023년 리그 오브 레전드(LoL) 월드 챔피언십을 지원하는 시스코">
            <a:extLst>
              <a:ext uri="{FF2B5EF4-FFF2-40B4-BE49-F238E27FC236}">
                <a16:creationId xmlns:a16="http://schemas.microsoft.com/office/drawing/2014/main" id="{CF492684-BCC9-702C-228E-F47CC8BC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6511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D77575-12CC-8FE0-AFC5-0327A936CDD3}"/>
              </a:ext>
            </a:extLst>
          </p:cNvPr>
          <p:cNvSpPr txBox="1"/>
          <p:nvPr/>
        </p:nvSpPr>
        <p:spPr>
          <a:xfrm>
            <a:off x="2769896" y="5355936"/>
            <a:ext cx="6652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전체적인 조작은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AOS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게임과 비슷하고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맵은 한 타일에 하나의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들어감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5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2303168" y="4763656"/>
            <a:ext cx="758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엔티티는 공통적으로 행동과 행동의 각 스탭이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예를 들어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지점까지 이동한다는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행동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”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타일을 한 칸 이동한다는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스탭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”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구성됨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4946073" y="2191327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77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3076628" y="4763656"/>
            <a:ext cx="6038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행동은 미리 정해진 일련의 스탭에 맞게 수행됨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위치로 이동한다는 행동은 한 칸 이동이라는 스탭을 연속하여 실행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4946073" y="2191327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0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3871726" y="5041613"/>
            <a:ext cx="4448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행동이 스탭을 공유할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공격은 목표로 하는 지점까지 이동한 이후에 공격함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4946073" y="1279236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DAD90C-2084-CB23-53D9-9EA176F4EE42}"/>
              </a:ext>
            </a:extLst>
          </p:cNvPr>
          <p:cNvGrpSpPr/>
          <p:nvPr/>
        </p:nvGrpSpPr>
        <p:grpSpPr>
          <a:xfrm>
            <a:off x="4946073" y="3087255"/>
            <a:ext cx="2299853" cy="1237673"/>
            <a:chOff x="5477163" y="2191327"/>
            <a:chExt cx="2299853" cy="123767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0BC486-3DAD-7FB9-4EA5-BCC318E0E581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45072A-C5EA-3087-98D3-E162383A00C2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2B648-34FC-FA07-70AA-3CF63439928D}"/>
              </a:ext>
            </a:extLst>
          </p:cNvPr>
          <p:cNvSpPr/>
          <p:nvPr/>
        </p:nvSpPr>
        <p:spPr>
          <a:xfrm>
            <a:off x="6091384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184555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3017336" y="5286376"/>
            <a:ext cx="6157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스탭이 정상적으로 실행된 행동은 그에 따라 다른 행동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변함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플레이어는 조작하지 않은 행동은 하지 않으므로 대기로 바뀜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6359237" y="1279236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DAD90C-2084-CB23-53D9-9EA176F4EE42}"/>
              </a:ext>
            </a:extLst>
          </p:cNvPr>
          <p:cNvGrpSpPr/>
          <p:nvPr/>
        </p:nvGrpSpPr>
        <p:grpSpPr>
          <a:xfrm>
            <a:off x="6359237" y="3087255"/>
            <a:ext cx="2299853" cy="1237673"/>
            <a:chOff x="5477163" y="2191327"/>
            <a:chExt cx="2299853" cy="123767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0BC486-3DAD-7FB9-4EA5-BCC318E0E581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45072A-C5EA-3087-98D3-E162383A00C2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2B648-34FC-FA07-70AA-3CF63439928D}"/>
              </a:ext>
            </a:extLst>
          </p:cNvPr>
          <p:cNvSpPr/>
          <p:nvPr/>
        </p:nvSpPr>
        <p:spPr>
          <a:xfrm>
            <a:off x="7504548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874417-328C-28DD-962F-A7B788918F7A}"/>
              </a:ext>
            </a:extLst>
          </p:cNvPr>
          <p:cNvSpPr/>
          <p:nvPr/>
        </p:nvSpPr>
        <p:spPr>
          <a:xfrm>
            <a:off x="3925456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DB25847-FD9F-2476-029E-6179B5433C3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rot="5400000" flipH="1" flipV="1">
            <a:off x="5305138" y="1137228"/>
            <a:ext cx="293254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6F0127-B697-132B-2CB8-0D29C16BDC7E}"/>
              </a:ext>
            </a:extLst>
          </p:cNvPr>
          <p:cNvCxnSpPr>
            <a:cxnSpLocks/>
            <a:stCxn id="10" idx="4"/>
            <a:endCxn id="5" idx="2"/>
          </p:cNvCxnSpPr>
          <p:nvPr/>
        </p:nvCxnSpPr>
        <p:spPr>
          <a:xfrm rot="16200000" flipH="1">
            <a:off x="5313219" y="2660074"/>
            <a:ext cx="277092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6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1043260" y="5286376"/>
            <a:ext cx="10105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스탭마다 실패 조건이나 스탭 변경 조건이 있을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공격할 당시에 공격이 불가능한 상태면 공격에 실패하고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대상 엔티티의 위치가 바뀌었다면 이동 스탭을 변경해야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4770582" y="1279236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DAD90C-2084-CB23-53D9-9EA176F4EE42}"/>
              </a:ext>
            </a:extLst>
          </p:cNvPr>
          <p:cNvGrpSpPr/>
          <p:nvPr/>
        </p:nvGrpSpPr>
        <p:grpSpPr>
          <a:xfrm>
            <a:off x="4770582" y="3087255"/>
            <a:ext cx="2299853" cy="1237673"/>
            <a:chOff x="5477163" y="2191327"/>
            <a:chExt cx="2299853" cy="123767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0BC486-3DAD-7FB9-4EA5-BCC318E0E581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45072A-C5EA-3087-98D3-E162383A00C2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2B648-34FC-FA07-70AA-3CF63439928D}"/>
              </a:ext>
            </a:extLst>
          </p:cNvPr>
          <p:cNvSpPr/>
          <p:nvPr/>
        </p:nvSpPr>
        <p:spPr>
          <a:xfrm>
            <a:off x="5915893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874417-328C-28DD-962F-A7B788918F7A}"/>
              </a:ext>
            </a:extLst>
          </p:cNvPr>
          <p:cNvSpPr/>
          <p:nvPr/>
        </p:nvSpPr>
        <p:spPr>
          <a:xfrm>
            <a:off x="2336801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DB25847-FD9F-2476-029E-6179B5433C3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rot="5400000" flipH="1" flipV="1">
            <a:off x="3716483" y="1137228"/>
            <a:ext cx="293254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6F0127-B697-132B-2CB8-0D29C16BDC7E}"/>
              </a:ext>
            </a:extLst>
          </p:cNvPr>
          <p:cNvCxnSpPr>
            <a:cxnSpLocks/>
            <a:stCxn id="10" idx="4"/>
            <a:endCxn id="5" idx="2"/>
          </p:cNvCxnSpPr>
          <p:nvPr/>
        </p:nvCxnSpPr>
        <p:spPr>
          <a:xfrm rot="16200000" flipH="1">
            <a:off x="3724564" y="2660074"/>
            <a:ext cx="277092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5433E-FFF4-7EB3-CF9D-0CC8748CA1E1}"/>
              </a:ext>
            </a:extLst>
          </p:cNvPr>
          <p:cNvSpPr txBox="1"/>
          <p:nvPr/>
        </p:nvSpPr>
        <p:spPr>
          <a:xfrm>
            <a:off x="7079668" y="3352088"/>
            <a:ext cx="3384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대상이 바뀌었는가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EC4EF-9D20-8C1B-2FD0-69660B5B3F5B}"/>
              </a:ext>
            </a:extLst>
          </p:cNvPr>
          <p:cNvSpPr txBox="1"/>
          <p:nvPr/>
        </p:nvSpPr>
        <p:spPr>
          <a:xfrm>
            <a:off x="7061202" y="1728795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51F49-1C33-33BD-1436-EBB66616065D}"/>
              </a:ext>
            </a:extLst>
          </p:cNvPr>
          <p:cNvSpPr txBox="1"/>
          <p:nvPr/>
        </p:nvSpPr>
        <p:spPr>
          <a:xfrm>
            <a:off x="7080309" y="3727755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740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2194227" y="5286376"/>
            <a:ext cx="780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플레이어는 행동을 하기 위해선 직접 조작해야 하지만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엔티티는 행동을 선택하여 실행하거나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중간에 취소하는 별도의 인공지능이 들어가면 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40823D-F81C-E136-443E-29A694B37534}"/>
              </a:ext>
            </a:extLst>
          </p:cNvPr>
          <p:cNvGrpSpPr/>
          <p:nvPr/>
        </p:nvGrpSpPr>
        <p:grpSpPr>
          <a:xfrm>
            <a:off x="4770582" y="1279236"/>
            <a:ext cx="2299853" cy="1237673"/>
            <a:chOff x="5477163" y="2191327"/>
            <a:chExt cx="2299853" cy="123767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B6C933-FC38-D4EA-4086-5CBE23FB8F2B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이동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92D3D7D-FDC7-44BD-92B8-CD4B96B8443D}"/>
                </a:ext>
              </a:extLst>
            </p:cNvPr>
            <p:cNvSpPr/>
            <p:nvPr/>
          </p:nvSpPr>
          <p:spPr>
            <a:xfrm>
              <a:off x="6631707" y="2630054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DAD90C-2084-CB23-53D9-9EA176F4EE42}"/>
              </a:ext>
            </a:extLst>
          </p:cNvPr>
          <p:cNvGrpSpPr/>
          <p:nvPr/>
        </p:nvGrpSpPr>
        <p:grpSpPr>
          <a:xfrm>
            <a:off x="4770582" y="3087255"/>
            <a:ext cx="2299853" cy="1237673"/>
            <a:chOff x="5477163" y="2191327"/>
            <a:chExt cx="2299853" cy="123767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0BC486-3DAD-7FB9-4EA5-BCC318E0E581}"/>
                </a:ext>
              </a:extLst>
            </p:cNvPr>
            <p:cNvSpPr/>
            <p:nvPr/>
          </p:nvSpPr>
          <p:spPr>
            <a:xfrm>
              <a:off x="5477163" y="2191327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공격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45072A-C5EA-3087-98D3-E162383A00C2}"/>
                </a:ext>
              </a:extLst>
            </p:cNvPr>
            <p:cNvSpPr/>
            <p:nvPr/>
          </p:nvSpPr>
          <p:spPr>
            <a:xfrm>
              <a:off x="6631707" y="2449945"/>
              <a:ext cx="1145309" cy="360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한 칸 이동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92B648-34FC-FA07-70AA-3CF63439928D}"/>
              </a:ext>
            </a:extLst>
          </p:cNvPr>
          <p:cNvSpPr/>
          <p:nvPr/>
        </p:nvSpPr>
        <p:spPr>
          <a:xfrm>
            <a:off x="5915893" y="3706091"/>
            <a:ext cx="1145309" cy="360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874417-328C-28DD-962F-A7B788918F7A}"/>
              </a:ext>
            </a:extLst>
          </p:cNvPr>
          <p:cNvSpPr/>
          <p:nvPr/>
        </p:nvSpPr>
        <p:spPr>
          <a:xfrm>
            <a:off x="2336801" y="2191327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DB25847-FD9F-2476-029E-6179B5433C31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rot="5400000" flipH="1" flipV="1">
            <a:off x="3716483" y="1137228"/>
            <a:ext cx="293254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6F0127-B697-132B-2CB8-0D29C16BDC7E}"/>
              </a:ext>
            </a:extLst>
          </p:cNvPr>
          <p:cNvCxnSpPr>
            <a:cxnSpLocks/>
            <a:stCxn id="10" idx="4"/>
            <a:endCxn id="5" idx="2"/>
          </p:cNvCxnSpPr>
          <p:nvPr/>
        </p:nvCxnSpPr>
        <p:spPr>
          <a:xfrm rot="16200000" flipH="1">
            <a:off x="3724564" y="2660074"/>
            <a:ext cx="277092" cy="18149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E5433E-FFF4-7EB3-CF9D-0CC8748CA1E1}"/>
              </a:ext>
            </a:extLst>
          </p:cNvPr>
          <p:cNvSpPr txBox="1"/>
          <p:nvPr/>
        </p:nvSpPr>
        <p:spPr>
          <a:xfrm>
            <a:off x="7079668" y="3352088"/>
            <a:ext cx="3384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대상이 바뀌었는가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EC4EF-9D20-8C1B-2FD0-69660B5B3F5B}"/>
              </a:ext>
            </a:extLst>
          </p:cNvPr>
          <p:cNvSpPr txBox="1"/>
          <p:nvPr/>
        </p:nvSpPr>
        <p:spPr>
          <a:xfrm>
            <a:off x="7061202" y="1728795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51F49-1C33-33BD-1436-EBB66616065D}"/>
              </a:ext>
            </a:extLst>
          </p:cNvPr>
          <p:cNvSpPr txBox="1"/>
          <p:nvPr/>
        </p:nvSpPr>
        <p:spPr>
          <a:xfrm>
            <a:off x="7080309" y="3727755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공격이 가능한가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A1071-79AB-B555-69C1-DC8B1D78F49E}"/>
              </a:ext>
            </a:extLst>
          </p:cNvPr>
          <p:cNvSpPr txBox="1"/>
          <p:nvPr/>
        </p:nvSpPr>
        <p:spPr>
          <a:xfrm>
            <a:off x="3373233" y="377074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 조작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F4CFB-7943-D10A-628D-9C595C67CF6D}"/>
              </a:ext>
            </a:extLst>
          </p:cNvPr>
          <p:cNvSpPr txBox="1"/>
          <p:nvPr/>
        </p:nvSpPr>
        <p:spPr>
          <a:xfrm>
            <a:off x="3373232" y="149486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 조작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81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2304900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499520" y="3155661"/>
            <a:ext cx="11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287922" y="362673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엔티티의 행동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B6E83-3E98-778A-3039-02832AB15799}"/>
              </a:ext>
            </a:extLst>
          </p:cNvPr>
          <p:cNvSpPr txBox="1"/>
          <p:nvPr/>
        </p:nvSpPr>
        <p:spPr>
          <a:xfrm>
            <a:off x="5592495" y="4097803"/>
            <a:ext cx="1007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34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3592750" y="3429576"/>
            <a:ext cx="50064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알고리즘은 게임에서 매우 자주 사용되는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알고리즘은 맵을 그래프화하여 사용됨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알고리즘을 소개함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D365B-89C8-2BA9-D8AE-7CFFC9343971}"/>
              </a:ext>
            </a:extLst>
          </p:cNvPr>
          <p:cNvSpPr txBox="1"/>
          <p:nvPr/>
        </p:nvSpPr>
        <p:spPr>
          <a:xfrm>
            <a:off x="4542532" y="1956959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0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2963579" y="5370324"/>
            <a:ext cx="6264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노드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정점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엣지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추가 정보로 표현하는 자료 구조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이미지처럼 생긴게 전부 그래프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97E5-E8FA-F4C0-6608-8A2696903540}"/>
              </a:ext>
            </a:extLst>
          </p:cNvPr>
          <p:cNvSpPr txBox="1"/>
          <p:nvPr/>
        </p:nvSpPr>
        <p:spPr>
          <a:xfrm>
            <a:off x="5443420" y="4350289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ACAD44-BF69-7DA6-7185-5518560FC68C}"/>
              </a:ext>
            </a:extLst>
          </p:cNvPr>
          <p:cNvGrpSpPr/>
          <p:nvPr/>
        </p:nvGrpSpPr>
        <p:grpSpPr>
          <a:xfrm>
            <a:off x="4333451" y="1207654"/>
            <a:ext cx="3284952" cy="2656580"/>
            <a:chOff x="3463633" y="1207653"/>
            <a:chExt cx="4876806" cy="394393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FDE5C8E-9065-DC36-06E2-626AFC9E171A}"/>
                </a:ext>
              </a:extLst>
            </p:cNvPr>
            <p:cNvSpPr/>
            <p:nvPr/>
          </p:nvSpPr>
          <p:spPr>
            <a:xfrm>
              <a:off x="3851562" y="256078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A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5D7160-1502-A6D5-3A74-00C932F0A105}"/>
                </a:ext>
              </a:extLst>
            </p:cNvPr>
            <p:cNvSpPr/>
            <p:nvPr/>
          </p:nvSpPr>
          <p:spPr>
            <a:xfrm>
              <a:off x="7102766" y="256078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C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0674F4-7FC3-5DB6-C018-006221245EDD}"/>
                </a:ext>
              </a:extLst>
            </p:cNvPr>
            <p:cNvSpPr/>
            <p:nvPr/>
          </p:nvSpPr>
          <p:spPr>
            <a:xfrm>
              <a:off x="5477163" y="1207653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51BB74-2ED2-CE4D-CDB6-55FFE8E0C3B2}"/>
                </a:ext>
              </a:extLst>
            </p:cNvPr>
            <p:cNvSpPr/>
            <p:nvPr/>
          </p:nvSpPr>
          <p:spPr>
            <a:xfrm>
              <a:off x="5477163" y="391391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1BF725A5-5520-3D34-21C0-D3295D530318}"/>
                </a:ext>
              </a:extLst>
            </p:cNvPr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4606636" y="1690254"/>
              <a:ext cx="734291" cy="10067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FC450B3F-C68E-D05F-168E-D8706DD6856E}"/>
                </a:ext>
              </a:extLst>
            </p:cNvPr>
            <p:cNvCxnSpPr>
              <a:cxnSpLocks/>
              <a:stCxn id="7" idx="6"/>
              <a:endCxn id="6" idx="0"/>
            </p:cNvCxnSpPr>
            <p:nvPr/>
          </p:nvCxnSpPr>
          <p:spPr>
            <a:xfrm>
              <a:off x="6714836" y="1826490"/>
              <a:ext cx="1006767" cy="7342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037AD13-E93D-D8E6-1C6F-09830C3A61A5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 flipH="1">
              <a:off x="3851562" y="3179618"/>
              <a:ext cx="4488877" cy="12700"/>
            </a:xfrm>
            <a:prstGeom prst="bentConnector5">
              <a:avLst>
                <a:gd name="adj1" fmla="val -5093"/>
                <a:gd name="adj2" fmla="val -18563630"/>
                <a:gd name="adj3" fmla="val 1050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773F51E-5752-F476-D146-77E78A7FC17C}"/>
                </a:ext>
              </a:extLst>
            </p:cNvPr>
            <p:cNvCxnSpPr>
              <a:stCxn id="9" idx="0"/>
              <a:endCxn id="7" idx="4"/>
            </p:cNvCxnSpPr>
            <p:nvPr/>
          </p:nvCxnSpPr>
          <p:spPr>
            <a:xfrm flipV="1">
              <a:off x="6096000" y="2445326"/>
              <a:ext cx="0" cy="1468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E12355-32FD-7F43-66DF-69BF0BC51FB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3463633" y="3617201"/>
              <a:ext cx="569182" cy="544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38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1765346" y="5370324"/>
            <a:ext cx="866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알고리즘은 특정 정점에서 출발하여 특정 정점까지 도달하기 위한 최단 경로를 구하는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그래프의 종류에 따라 매우 다양한 알고리즘이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897E5-E8FA-F4C0-6608-8A2696903540}"/>
              </a:ext>
            </a:extLst>
          </p:cNvPr>
          <p:cNvSpPr txBox="1"/>
          <p:nvPr/>
        </p:nvSpPr>
        <p:spPr>
          <a:xfrm>
            <a:off x="4542534" y="4350289"/>
            <a:ext cx="3106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ACAD44-BF69-7DA6-7185-5518560FC68C}"/>
              </a:ext>
            </a:extLst>
          </p:cNvPr>
          <p:cNvGrpSpPr/>
          <p:nvPr/>
        </p:nvGrpSpPr>
        <p:grpSpPr>
          <a:xfrm>
            <a:off x="4333451" y="1207654"/>
            <a:ext cx="3284952" cy="2656580"/>
            <a:chOff x="3463633" y="1207653"/>
            <a:chExt cx="4876806" cy="394393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FDE5C8E-9065-DC36-06E2-626AFC9E171A}"/>
                </a:ext>
              </a:extLst>
            </p:cNvPr>
            <p:cNvSpPr/>
            <p:nvPr/>
          </p:nvSpPr>
          <p:spPr>
            <a:xfrm>
              <a:off x="3851562" y="256078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A</a:t>
              </a:r>
              <a:endPara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5D7160-1502-A6D5-3A74-00C932F0A105}"/>
                </a:ext>
              </a:extLst>
            </p:cNvPr>
            <p:cNvSpPr/>
            <p:nvPr/>
          </p:nvSpPr>
          <p:spPr>
            <a:xfrm>
              <a:off x="7102766" y="256078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C</a:t>
              </a:r>
              <a:endParaRPr lang="ko-KR" altLang="en-US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0674F4-7FC3-5DB6-C018-006221245EDD}"/>
                </a:ext>
              </a:extLst>
            </p:cNvPr>
            <p:cNvSpPr/>
            <p:nvPr/>
          </p:nvSpPr>
          <p:spPr>
            <a:xfrm>
              <a:off x="5477163" y="1207653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B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51BB74-2ED2-CE4D-CDB6-55FFE8E0C3B2}"/>
                </a:ext>
              </a:extLst>
            </p:cNvPr>
            <p:cNvSpPr/>
            <p:nvPr/>
          </p:nvSpPr>
          <p:spPr>
            <a:xfrm>
              <a:off x="5477163" y="3913911"/>
              <a:ext cx="1237673" cy="1237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1BF725A5-5520-3D34-21C0-D3295D530318}"/>
                </a:ext>
              </a:extLst>
            </p:cNvPr>
            <p:cNvCxnSpPr>
              <a:stCxn id="5" idx="0"/>
              <a:endCxn id="7" idx="2"/>
            </p:cNvCxnSpPr>
            <p:nvPr/>
          </p:nvCxnSpPr>
          <p:spPr>
            <a:xfrm rot="5400000" flipH="1" flipV="1">
              <a:off x="4606636" y="1690254"/>
              <a:ext cx="734291" cy="100676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FC450B3F-C68E-D05F-168E-D8706DD6856E}"/>
                </a:ext>
              </a:extLst>
            </p:cNvPr>
            <p:cNvCxnSpPr>
              <a:cxnSpLocks/>
              <a:stCxn id="7" idx="6"/>
              <a:endCxn id="6" idx="0"/>
            </p:cNvCxnSpPr>
            <p:nvPr/>
          </p:nvCxnSpPr>
          <p:spPr>
            <a:xfrm>
              <a:off x="6714836" y="1826490"/>
              <a:ext cx="1006767" cy="7342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037AD13-E93D-D8E6-1C6F-09830C3A61A5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 flipH="1">
              <a:off x="3851562" y="3179618"/>
              <a:ext cx="4488877" cy="12700"/>
            </a:xfrm>
            <a:prstGeom prst="bentConnector5">
              <a:avLst>
                <a:gd name="adj1" fmla="val -5093"/>
                <a:gd name="adj2" fmla="val -18563630"/>
                <a:gd name="adj3" fmla="val 1050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773F51E-5752-F476-D146-77E78A7FC17C}"/>
                </a:ext>
              </a:extLst>
            </p:cNvPr>
            <p:cNvCxnSpPr>
              <a:stCxn id="9" idx="0"/>
              <a:endCxn id="7" idx="4"/>
            </p:cNvCxnSpPr>
            <p:nvPr/>
          </p:nvCxnSpPr>
          <p:spPr>
            <a:xfrm flipV="1">
              <a:off x="6096000" y="2445326"/>
              <a:ext cx="0" cy="1468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E12355-32FD-7F43-66DF-69BF0BC51FB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3463633" y="3617201"/>
              <a:ext cx="569182" cy="544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38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14FB54-3239-DAE8-7B27-05A8799C8FF3}"/>
              </a:ext>
            </a:extLst>
          </p:cNvPr>
          <p:cNvGrpSpPr/>
          <p:nvPr/>
        </p:nvGrpSpPr>
        <p:grpSpPr>
          <a:xfrm>
            <a:off x="4142597" y="397125"/>
            <a:ext cx="3906839" cy="1035316"/>
            <a:chOff x="4142597" y="729634"/>
            <a:chExt cx="3906839" cy="10353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3897E5-E8FA-F4C0-6608-8A2696903540}"/>
                </a:ext>
              </a:extLst>
            </p:cNvPr>
            <p:cNvSpPr txBox="1"/>
            <p:nvPr/>
          </p:nvSpPr>
          <p:spPr>
            <a:xfrm>
              <a:off x="4729288" y="729634"/>
              <a:ext cx="2733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너비 우선 탐색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2FAD9A-0A77-1E89-1DF8-62E473506DCC}"/>
                </a:ext>
              </a:extLst>
            </p:cNvPr>
            <p:cNvSpPr txBox="1"/>
            <p:nvPr/>
          </p:nvSpPr>
          <p:spPr>
            <a:xfrm>
              <a:off x="4142597" y="1426396"/>
              <a:ext cx="39068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모든 간선의 비용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거리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가 동일한 경우에 사용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35D215-B24F-437C-6255-A80C8F11DCD6}"/>
              </a:ext>
            </a:extLst>
          </p:cNvPr>
          <p:cNvGrpSpPr/>
          <p:nvPr/>
        </p:nvGrpSpPr>
        <p:grpSpPr>
          <a:xfrm>
            <a:off x="3486959" y="2022965"/>
            <a:ext cx="5218095" cy="1035316"/>
            <a:chOff x="3486976" y="729634"/>
            <a:chExt cx="5218095" cy="10353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0DD9A1-1788-087E-637A-2A6019F269A8}"/>
                </a:ext>
              </a:extLst>
            </p:cNvPr>
            <p:cNvSpPr txBox="1"/>
            <p:nvPr/>
          </p:nvSpPr>
          <p:spPr>
            <a:xfrm>
              <a:off x="4353389" y="729634"/>
              <a:ext cx="34852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0-1 </a:t>
              </a:r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너비 우선 탐색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DB7774-8657-0A20-75C7-E1F8FAA75A5A}"/>
                </a:ext>
              </a:extLst>
            </p:cNvPr>
            <p:cNvSpPr txBox="1"/>
            <p:nvPr/>
          </p:nvSpPr>
          <p:spPr>
            <a:xfrm>
              <a:off x="3486976" y="1426396"/>
              <a:ext cx="5218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모든 간선의 비용이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또는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으로 취급할 수 있는 경우에 사용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5EE4A-B68E-A0D0-7872-AA39DAC4C87D}"/>
              </a:ext>
            </a:extLst>
          </p:cNvPr>
          <p:cNvGrpSpPr/>
          <p:nvPr/>
        </p:nvGrpSpPr>
        <p:grpSpPr>
          <a:xfrm>
            <a:off x="4220330" y="3652359"/>
            <a:ext cx="3751348" cy="1035316"/>
            <a:chOff x="4220347" y="729634"/>
            <a:chExt cx="3751348" cy="10353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8C6C6C-9A0F-29BE-AC9E-538A6879B4DD}"/>
                </a:ext>
              </a:extLst>
            </p:cNvPr>
            <p:cNvSpPr txBox="1"/>
            <p:nvPr/>
          </p:nvSpPr>
          <p:spPr>
            <a:xfrm>
              <a:off x="4220347" y="729634"/>
              <a:ext cx="3751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다익스트라 알고리즘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7CCAD3-77EE-09EB-D44D-A17C1ACC2191}"/>
                </a:ext>
              </a:extLst>
            </p:cNvPr>
            <p:cNvSpPr txBox="1"/>
            <p:nvPr/>
          </p:nvSpPr>
          <p:spPr>
            <a:xfrm>
              <a:off x="4243594" y="1426396"/>
              <a:ext cx="3704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음의 비용를 갖는 간선이 없는 경우에 사용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3328CD-C53F-A63A-C02C-DAA699D17AA1}"/>
              </a:ext>
            </a:extLst>
          </p:cNvPr>
          <p:cNvGrpSpPr/>
          <p:nvPr/>
        </p:nvGrpSpPr>
        <p:grpSpPr>
          <a:xfrm>
            <a:off x="4150610" y="5278199"/>
            <a:ext cx="3890809" cy="1035316"/>
            <a:chOff x="4150627" y="729634"/>
            <a:chExt cx="3890809" cy="103531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D393DC-4876-2B20-B64B-6093F650176C}"/>
                </a:ext>
              </a:extLst>
            </p:cNvPr>
            <p:cNvSpPr txBox="1"/>
            <p:nvPr/>
          </p:nvSpPr>
          <p:spPr>
            <a:xfrm>
              <a:off x="4355804" y="729634"/>
              <a:ext cx="34804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벨만 포드 알고리즘</a:t>
              </a:r>
              <a:endPara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D25CD2-F61E-BF28-0FBB-8A2C836133F4}"/>
                </a:ext>
              </a:extLst>
            </p:cNvPr>
            <p:cNvSpPr txBox="1"/>
            <p:nvPr/>
          </p:nvSpPr>
          <p:spPr>
            <a:xfrm>
              <a:off x="4150627" y="1426396"/>
              <a:ext cx="3890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음의 비용을 갖는 사이클이 없는 경우에 사용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72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E5708F-359A-C48A-A720-2C7E85F9CEAB}"/>
              </a:ext>
            </a:extLst>
          </p:cNvPr>
          <p:cNvSpPr/>
          <p:nvPr/>
        </p:nvSpPr>
        <p:spPr>
          <a:xfrm>
            <a:off x="5684982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D633-4F80-7368-4A8A-D24E730A14AC}"/>
              </a:ext>
            </a:extLst>
          </p:cNvPr>
          <p:cNvSpPr txBox="1"/>
          <p:nvPr/>
        </p:nvSpPr>
        <p:spPr>
          <a:xfrm>
            <a:off x="3846053" y="4908505"/>
            <a:ext cx="4499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타일 맵은 두 가지 경우로 그래프를 모델링할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대각선 이동이 불가능한 경우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너비 우선 탐색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대각선 이동이 가능한 경우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다익스트라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A*)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96343C-CB67-2FA3-B4FA-0FB0F1C80A68}"/>
              </a:ext>
            </a:extLst>
          </p:cNvPr>
          <p:cNvSpPr/>
          <p:nvPr/>
        </p:nvSpPr>
        <p:spPr>
          <a:xfrm>
            <a:off x="5684982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DABF74-F524-0C56-B587-65790AF56D03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6096000" y="3044003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23BDFB-9E76-C1B0-56C9-D05A56633B9B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049982" y="3044003"/>
            <a:ext cx="4619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9295ADF-2580-BE9D-E01D-2F9F4C7D378E}"/>
              </a:ext>
            </a:extLst>
          </p:cNvPr>
          <p:cNvSpPr/>
          <p:nvPr/>
        </p:nvSpPr>
        <p:spPr>
          <a:xfrm>
            <a:off x="5680364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D25300-8212-777F-885E-5556A405A117}"/>
              </a:ext>
            </a:extLst>
          </p:cNvPr>
          <p:cNvSpPr/>
          <p:nvPr/>
        </p:nvSpPr>
        <p:spPr>
          <a:xfrm>
            <a:off x="6728691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6A1371-85E3-A2E9-6102-1A638BE82724}"/>
              </a:ext>
            </a:extLst>
          </p:cNvPr>
          <p:cNvSpPr/>
          <p:nvPr/>
        </p:nvSpPr>
        <p:spPr>
          <a:xfrm>
            <a:off x="6728691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C36E6F-AB39-3BDB-BD03-E95E2872DB67}"/>
              </a:ext>
            </a:extLst>
          </p:cNvPr>
          <p:cNvSpPr/>
          <p:nvPr/>
        </p:nvSpPr>
        <p:spPr>
          <a:xfrm>
            <a:off x="6728691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A5E48-3605-264C-A510-535DD75460F0}"/>
              </a:ext>
            </a:extLst>
          </p:cNvPr>
          <p:cNvSpPr/>
          <p:nvPr/>
        </p:nvSpPr>
        <p:spPr>
          <a:xfrm>
            <a:off x="4638964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C43BB3-5971-032A-B515-0DFF99A71F03}"/>
              </a:ext>
            </a:extLst>
          </p:cNvPr>
          <p:cNvSpPr/>
          <p:nvPr/>
        </p:nvSpPr>
        <p:spPr>
          <a:xfrm>
            <a:off x="4643583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6AEB52-5A2A-11ED-FD50-B4AB66A7F974}"/>
              </a:ext>
            </a:extLst>
          </p:cNvPr>
          <p:cNvSpPr/>
          <p:nvPr/>
        </p:nvSpPr>
        <p:spPr>
          <a:xfrm>
            <a:off x="4632037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B57997-D6B1-FEFA-E36C-07EEE1D3378F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5461000" y="3726251"/>
            <a:ext cx="223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B964EBA-E391-A3AF-629A-EF85EBFA0E5B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6507018" y="3726251"/>
            <a:ext cx="221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645DB7-0419-3725-B461-97D0E6EABD64}"/>
              </a:ext>
            </a:extLst>
          </p:cNvPr>
          <p:cNvCxnSpPr>
            <a:cxnSpLocks/>
            <a:stCxn id="26" idx="0"/>
            <a:endCxn id="16" idx="4"/>
          </p:cNvCxnSpPr>
          <p:nvPr/>
        </p:nvCxnSpPr>
        <p:spPr>
          <a:xfrm flipV="1">
            <a:off x="7139709" y="3044003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00DB85-B807-FAA8-5A69-517E781ADB8F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7139709" y="1950737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B9940C-4CF3-B9E2-8A48-A4540BF917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02400" y="1539719"/>
            <a:ext cx="226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6A23BE-E2AB-6626-8EF3-03309C40195D}"/>
              </a:ext>
            </a:extLst>
          </p:cNvPr>
          <p:cNvCxnSpPr>
            <a:cxnSpLocks/>
            <a:stCxn id="29" idx="6"/>
            <a:endCxn id="14" idx="2"/>
          </p:cNvCxnSpPr>
          <p:nvPr/>
        </p:nvCxnSpPr>
        <p:spPr>
          <a:xfrm>
            <a:off x="5454073" y="1539719"/>
            <a:ext cx="226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1593F9-6054-123A-D2CF-93A9B0528DBD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5043055" y="1950737"/>
            <a:ext cx="11546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C45575-6564-4921-B7E9-480D25AD6F1A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6091382" y="1950737"/>
            <a:ext cx="4618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8C3DAF3-6254-4FE6-7C3C-5FB5CBA41A7B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6507018" y="2632985"/>
            <a:ext cx="221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C72BA56-328B-A9EA-39FD-7999A9FD7EB8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5465619" y="2632985"/>
            <a:ext cx="2193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2ABF86-D57E-EE2C-CD95-31A81B032586}"/>
              </a:ext>
            </a:extLst>
          </p:cNvPr>
          <p:cNvCxnSpPr>
            <a:cxnSpLocks/>
            <a:stCxn id="29" idx="5"/>
            <a:endCxn id="3" idx="1"/>
          </p:cNvCxnSpPr>
          <p:nvPr/>
        </p:nvCxnSpPr>
        <p:spPr>
          <a:xfrm>
            <a:off x="5333689" y="1830353"/>
            <a:ext cx="471677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5101A8B-989F-9494-B007-6E767BC29A2A}"/>
              </a:ext>
            </a:extLst>
          </p:cNvPr>
          <p:cNvCxnSpPr>
            <a:cxnSpLocks/>
            <a:stCxn id="28" idx="7"/>
            <a:endCxn id="14" idx="3"/>
          </p:cNvCxnSpPr>
          <p:nvPr/>
        </p:nvCxnSpPr>
        <p:spPr>
          <a:xfrm flipV="1">
            <a:off x="5345235" y="1830353"/>
            <a:ext cx="455513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E283708-B6CF-2773-1A17-8E12E9C2E468}"/>
              </a:ext>
            </a:extLst>
          </p:cNvPr>
          <p:cNvCxnSpPr>
            <a:cxnSpLocks/>
            <a:stCxn id="3" idx="7"/>
            <a:endCxn id="15" idx="3"/>
          </p:cNvCxnSpPr>
          <p:nvPr/>
        </p:nvCxnSpPr>
        <p:spPr>
          <a:xfrm flipV="1">
            <a:off x="6386634" y="1830353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3C91194-FCB7-5032-2743-7CA1F08354E5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6382016" y="1830353"/>
            <a:ext cx="467059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355D536-72F0-9424-4A47-EC771C08FF8A}"/>
              </a:ext>
            </a:extLst>
          </p:cNvPr>
          <p:cNvCxnSpPr>
            <a:cxnSpLocks/>
            <a:stCxn id="26" idx="1"/>
            <a:endCxn id="3" idx="5"/>
          </p:cNvCxnSpPr>
          <p:nvPr/>
        </p:nvCxnSpPr>
        <p:spPr>
          <a:xfrm flipH="1" flipV="1">
            <a:off x="6386634" y="2923619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146BA3B-CFBB-385D-1CA6-2995FF783C83}"/>
              </a:ext>
            </a:extLst>
          </p:cNvPr>
          <p:cNvCxnSpPr>
            <a:cxnSpLocks/>
            <a:stCxn id="16" idx="3"/>
            <a:endCxn id="6" idx="7"/>
          </p:cNvCxnSpPr>
          <p:nvPr/>
        </p:nvCxnSpPr>
        <p:spPr>
          <a:xfrm flipH="1">
            <a:off x="6386634" y="2923619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48F053-6CB6-6278-AB10-748A2282178A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5340616" y="2923619"/>
            <a:ext cx="464750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24F6D9-8BA1-D4A0-30D1-D935309533E5}"/>
              </a:ext>
            </a:extLst>
          </p:cNvPr>
          <p:cNvCxnSpPr>
            <a:cxnSpLocks/>
            <a:stCxn id="28" idx="5"/>
            <a:endCxn id="6" idx="1"/>
          </p:cNvCxnSpPr>
          <p:nvPr/>
        </p:nvCxnSpPr>
        <p:spPr>
          <a:xfrm>
            <a:off x="5345235" y="2923619"/>
            <a:ext cx="46013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9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E5708F-359A-C48A-A720-2C7E85F9CEAB}"/>
              </a:ext>
            </a:extLst>
          </p:cNvPr>
          <p:cNvSpPr/>
          <p:nvPr/>
        </p:nvSpPr>
        <p:spPr>
          <a:xfrm>
            <a:off x="5684982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D633-4F80-7368-4A8A-D24E730A14AC}"/>
              </a:ext>
            </a:extLst>
          </p:cNvPr>
          <p:cNvSpPr txBox="1"/>
          <p:nvPr/>
        </p:nvSpPr>
        <p:spPr>
          <a:xfrm>
            <a:off x="2374509" y="5119570"/>
            <a:ext cx="7443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경우에 따라 특정 타일에 있는 오브젝트에 의해 이동이 빨라지거나 느려지는 경우도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포탈과 같은 변수가 있을 수 있는데 이 역시 다익스트라 또는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96343C-CB67-2FA3-B4FA-0FB0F1C80A68}"/>
              </a:ext>
            </a:extLst>
          </p:cNvPr>
          <p:cNvSpPr/>
          <p:nvPr/>
        </p:nvSpPr>
        <p:spPr>
          <a:xfrm>
            <a:off x="5684982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DABF74-F524-0C56-B587-65790AF56D03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6096000" y="3044003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23BDFB-9E76-C1B0-56C9-D05A56633B9B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049982" y="3044003"/>
            <a:ext cx="4619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9295ADF-2580-BE9D-E01D-2F9F4C7D378E}"/>
              </a:ext>
            </a:extLst>
          </p:cNvPr>
          <p:cNvSpPr/>
          <p:nvPr/>
        </p:nvSpPr>
        <p:spPr>
          <a:xfrm>
            <a:off x="5680364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D25300-8212-777F-885E-5556A405A117}"/>
              </a:ext>
            </a:extLst>
          </p:cNvPr>
          <p:cNvSpPr/>
          <p:nvPr/>
        </p:nvSpPr>
        <p:spPr>
          <a:xfrm>
            <a:off x="6728691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6A1371-85E3-A2E9-6102-1A638BE82724}"/>
              </a:ext>
            </a:extLst>
          </p:cNvPr>
          <p:cNvSpPr/>
          <p:nvPr/>
        </p:nvSpPr>
        <p:spPr>
          <a:xfrm>
            <a:off x="6728691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C36E6F-AB39-3BDB-BD03-E95E2872DB67}"/>
              </a:ext>
            </a:extLst>
          </p:cNvPr>
          <p:cNvSpPr/>
          <p:nvPr/>
        </p:nvSpPr>
        <p:spPr>
          <a:xfrm>
            <a:off x="6728691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A5E48-3605-264C-A510-535DD75460F0}"/>
              </a:ext>
            </a:extLst>
          </p:cNvPr>
          <p:cNvSpPr/>
          <p:nvPr/>
        </p:nvSpPr>
        <p:spPr>
          <a:xfrm>
            <a:off x="4638964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C43BB3-5971-032A-B515-0DFF99A71F03}"/>
              </a:ext>
            </a:extLst>
          </p:cNvPr>
          <p:cNvSpPr/>
          <p:nvPr/>
        </p:nvSpPr>
        <p:spPr>
          <a:xfrm>
            <a:off x="4643583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6AEB52-5A2A-11ED-FD50-B4AB66A7F974}"/>
              </a:ext>
            </a:extLst>
          </p:cNvPr>
          <p:cNvSpPr/>
          <p:nvPr/>
        </p:nvSpPr>
        <p:spPr>
          <a:xfrm>
            <a:off x="4632037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B57997-D6B1-FEFA-E36C-07EEE1D3378F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5461000" y="3726251"/>
            <a:ext cx="223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B964EBA-E391-A3AF-629A-EF85EBFA0E5B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6507018" y="3726251"/>
            <a:ext cx="221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645DB7-0419-3725-B461-97D0E6EABD64}"/>
              </a:ext>
            </a:extLst>
          </p:cNvPr>
          <p:cNvCxnSpPr>
            <a:cxnSpLocks/>
            <a:stCxn id="26" idx="0"/>
            <a:endCxn id="16" idx="4"/>
          </p:cNvCxnSpPr>
          <p:nvPr/>
        </p:nvCxnSpPr>
        <p:spPr>
          <a:xfrm flipV="1">
            <a:off x="7139709" y="3044003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00DB85-B807-FAA8-5A69-517E781ADB8F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7139709" y="1950737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B9940C-4CF3-B9E2-8A48-A4540BF917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02400" y="1539719"/>
            <a:ext cx="226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6A23BE-E2AB-6626-8EF3-03309C40195D}"/>
              </a:ext>
            </a:extLst>
          </p:cNvPr>
          <p:cNvCxnSpPr>
            <a:cxnSpLocks/>
            <a:stCxn id="29" idx="6"/>
            <a:endCxn id="14" idx="2"/>
          </p:cNvCxnSpPr>
          <p:nvPr/>
        </p:nvCxnSpPr>
        <p:spPr>
          <a:xfrm>
            <a:off x="5454073" y="1539719"/>
            <a:ext cx="226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51593F9-6054-123A-D2CF-93A9B0528DBD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5043055" y="1950737"/>
            <a:ext cx="11546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C45575-6564-4921-B7E9-480D25AD6F1A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6091382" y="1950737"/>
            <a:ext cx="4618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8C3DAF3-6254-4FE6-7C3C-5FB5CBA41A7B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6507018" y="2632985"/>
            <a:ext cx="2216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C72BA56-328B-A9EA-39FD-7999A9FD7EB8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5465619" y="2632985"/>
            <a:ext cx="2193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62ABF86-D57E-EE2C-CD95-31A81B032586}"/>
              </a:ext>
            </a:extLst>
          </p:cNvPr>
          <p:cNvCxnSpPr>
            <a:cxnSpLocks/>
            <a:stCxn id="29" idx="5"/>
            <a:endCxn id="3" idx="1"/>
          </p:cNvCxnSpPr>
          <p:nvPr/>
        </p:nvCxnSpPr>
        <p:spPr>
          <a:xfrm>
            <a:off x="5333689" y="1830353"/>
            <a:ext cx="471677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5101A8B-989F-9494-B007-6E767BC29A2A}"/>
              </a:ext>
            </a:extLst>
          </p:cNvPr>
          <p:cNvCxnSpPr>
            <a:cxnSpLocks/>
            <a:stCxn id="28" idx="7"/>
            <a:endCxn id="14" idx="3"/>
          </p:cNvCxnSpPr>
          <p:nvPr/>
        </p:nvCxnSpPr>
        <p:spPr>
          <a:xfrm flipV="1">
            <a:off x="5345235" y="1830353"/>
            <a:ext cx="455513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E283708-B6CF-2773-1A17-8E12E9C2E468}"/>
              </a:ext>
            </a:extLst>
          </p:cNvPr>
          <p:cNvCxnSpPr>
            <a:cxnSpLocks/>
            <a:stCxn id="3" idx="7"/>
            <a:endCxn id="15" idx="3"/>
          </p:cNvCxnSpPr>
          <p:nvPr/>
        </p:nvCxnSpPr>
        <p:spPr>
          <a:xfrm flipV="1">
            <a:off x="6386634" y="1830353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3C91194-FCB7-5032-2743-7CA1F08354E5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6382016" y="1830353"/>
            <a:ext cx="467059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355D536-72F0-9424-4A47-EC771C08FF8A}"/>
              </a:ext>
            </a:extLst>
          </p:cNvPr>
          <p:cNvCxnSpPr>
            <a:cxnSpLocks/>
            <a:stCxn id="26" idx="1"/>
            <a:endCxn id="3" idx="5"/>
          </p:cNvCxnSpPr>
          <p:nvPr/>
        </p:nvCxnSpPr>
        <p:spPr>
          <a:xfrm flipH="1" flipV="1">
            <a:off x="6386634" y="2923619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146BA3B-CFBB-385D-1CA6-2995FF783C83}"/>
              </a:ext>
            </a:extLst>
          </p:cNvPr>
          <p:cNvCxnSpPr>
            <a:cxnSpLocks/>
            <a:stCxn id="16" idx="3"/>
            <a:endCxn id="6" idx="7"/>
          </p:cNvCxnSpPr>
          <p:nvPr/>
        </p:nvCxnSpPr>
        <p:spPr>
          <a:xfrm flipH="1">
            <a:off x="6386634" y="2923619"/>
            <a:ext cx="46244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48F053-6CB6-6278-AB10-748A2282178A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5340616" y="2923619"/>
            <a:ext cx="464750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24F6D9-8BA1-D4A0-30D1-D935309533E5}"/>
              </a:ext>
            </a:extLst>
          </p:cNvPr>
          <p:cNvCxnSpPr>
            <a:cxnSpLocks/>
            <a:stCxn id="28" idx="5"/>
            <a:endCxn id="6" idx="1"/>
          </p:cNvCxnSpPr>
          <p:nvPr/>
        </p:nvCxnSpPr>
        <p:spPr>
          <a:xfrm>
            <a:off x="5345235" y="2923619"/>
            <a:ext cx="46013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C674F61-11F8-E998-0F07-62BB588F5732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 rot="10800000" flipH="1">
            <a:off x="4638963" y="1128701"/>
            <a:ext cx="2500745" cy="2597550"/>
          </a:xfrm>
          <a:prstGeom prst="bentConnector4">
            <a:avLst>
              <a:gd name="adj1" fmla="val -9141"/>
              <a:gd name="adj2" fmla="val 10880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5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E5708F-359A-C48A-A720-2C7E85F9CEAB}"/>
              </a:ext>
            </a:extLst>
          </p:cNvPr>
          <p:cNvSpPr/>
          <p:nvPr/>
        </p:nvSpPr>
        <p:spPr>
          <a:xfrm>
            <a:off x="5684982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D633-4F80-7368-4A8A-D24E730A14AC}"/>
              </a:ext>
            </a:extLst>
          </p:cNvPr>
          <p:cNvSpPr txBox="1"/>
          <p:nvPr/>
        </p:nvSpPr>
        <p:spPr>
          <a:xfrm>
            <a:off x="2859410" y="5025893"/>
            <a:ext cx="64732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이번 프로젝트에서는 간선의 비용이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1.414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루트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2)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가정할 것이고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이동을 가로막는 오브젝트가 있다면 그 타일을 이동하지 못하게 할 것임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특히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대각선 이동은 그 사이에 있는 두 타일이 비어있어야 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96343C-CB67-2FA3-B4FA-0FB0F1C80A68}"/>
              </a:ext>
            </a:extLst>
          </p:cNvPr>
          <p:cNvSpPr/>
          <p:nvPr/>
        </p:nvSpPr>
        <p:spPr>
          <a:xfrm>
            <a:off x="5684982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DABF74-F524-0C56-B587-65790AF56D03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6096000" y="3044003"/>
            <a:ext cx="0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23BDFB-9E76-C1B0-56C9-D05A56633B9B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049982" y="3044003"/>
            <a:ext cx="4619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9295ADF-2580-BE9D-E01D-2F9F4C7D378E}"/>
              </a:ext>
            </a:extLst>
          </p:cNvPr>
          <p:cNvSpPr/>
          <p:nvPr/>
        </p:nvSpPr>
        <p:spPr>
          <a:xfrm>
            <a:off x="5680364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D25300-8212-777F-885E-5556A405A117}"/>
              </a:ext>
            </a:extLst>
          </p:cNvPr>
          <p:cNvSpPr/>
          <p:nvPr/>
        </p:nvSpPr>
        <p:spPr>
          <a:xfrm>
            <a:off x="6728691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A5E48-3605-264C-A510-535DD75460F0}"/>
              </a:ext>
            </a:extLst>
          </p:cNvPr>
          <p:cNvSpPr/>
          <p:nvPr/>
        </p:nvSpPr>
        <p:spPr>
          <a:xfrm>
            <a:off x="4638964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C43BB3-5971-032A-B515-0DFF99A71F03}"/>
              </a:ext>
            </a:extLst>
          </p:cNvPr>
          <p:cNvSpPr/>
          <p:nvPr/>
        </p:nvSpPr>
        <p:spPr>
          <a:xfrm>
            <a:off x="4643583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B57997-D6B1-FEFA-E36C-07EEE1D3378F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5461000" y="3726251"/>
            <a:ext cx="223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B9940C-4CF3-B9E2-8A48-A4540BF917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02400" y="1539719"/>
            <a:ext cx="226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C45575-6564-4921-B7E9-480D25AD6F1A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6091382" y="1950737"/>
            <a:ext cx="4618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C72BA56-328B-A9EA-39FD-7999A9FD7EB8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5465619" y="2632985"/>
            <a:ext cx="2193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48F053-6CB6-6278-AB10-748A2282178A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5340616" y="2923619"/>
            <a:ext cx="464750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24F6D9-8BA1-D4A0-30D1-D935309533E5}"/>
              </a:ext>
            </a:extLst>
          </p:cNvPr>
          <p:cNvCxnSpPr>
            <a:cxnSpLocks/>
            <a:stCxn id="28" idx="5"/>
            <a:endCxn id="6" idx="1"/>
          </p:cNvCxnSpPr>
          <p:nvPr/>
        </p:nvCxnSpPr>
        <p:spPr>
          <a:xfrm>
            <a:off x="5345235" y="2923619"/>
            <a:ext cx="46013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96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E5708F-359A-C48A-A720-2C7E85F9CEAB}"/>
              </a:ext>
            </a:extLst>
          </p:cNvPr>
          <p:cNvSpPr/>
          <p:nvPr/>
        </p:nvSpPr>
        <p:spPr>
          <a:xfrm>
            <a:off x="5684982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4D633-4F80-7368-4A8A-D24E730A14AC}"/>
              </a:ext>
            </a:extLst>
          </p:cNvPr>
          <p:cNvSpPr txBox="1"/>
          <p:nvPr/>
        </p:nvSpPr>
        <p:spPr>
          <a:xfrm>
            <a:off x="3753097" y="4779672"/>
            <a:ext cx="46858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표시된 두 타일을 잇는 최단 경로는 빨간색 선들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 알고리즘의 입력은 그래프와 시작 및 종료 정점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출력은 최단 경로 또는 최단 거리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96343C-CB67-2FA3-B4FA-0FB0F1C80A68}"/>
              </a:ext>
            </a:extLst>
          </p:cNvPr>
          <p:cNvSpPr/>
          <p:nvPr/>
        </p:nvSpPr>
        <p:spPr>
          <a:xfrm>
            <a:off x="5684982" y="3315233"/>
            <a:ext cx="822036" cy="822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DABF74-F524-0C56-B587-65790AF56D03}"/>
              </a:ext>
            </a:extLst>
          </p:cNvPr>
          <p:cNvCxnSpPr>
            <a:stCxn id="3" idx="4"/>
            <a:endCxn id="6" idx="0"/>
          </p:cNvCxnSpPr>
          <p:nvPr/>
        </p:nvCxnSpPr>
        <p:spPr>
          <a:xfrm>
            <a:off x="6096000" y="3044003"/>
            <a:ext cx="0" cy="271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23BDFB-9E76-C1B0-56C9-D05A56633B9B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049982" y="3044003"/>
            <a:ext cx="4619" cy="2712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B9295ADF-2580-BE9D-E01D-2F9F4C7D378E}"/>
              </a:ext>
            </a:extLst>
          </p:cNvPr>
          <p:cNvSpPr/>
          <p:nvPr/>
        </p:nvSpPr>
        <p:spPr>
          <a:xfrm>
            <a:off x="5680364" y="1128701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D25300-8212-777F-885E-5556A405A117}"/>
              </a:ext>
            </a:extLst>
          </p:cNvPr>
          <p:cNvSpPr/>
          <p:nvPr/>
        </p:nvSpPr>
        <p:spPr>
          <a:xfrm>
            <a:off x="6728691" y="1128701"/>
            <a:ext cx="822036" cy="822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DA5E48-3605-264C-A510-535DD75460F0}"/>
              </a:ext>
            </a:extLst>
          </p:cNvPr>
          <p:cNvSpPr/>
          <p:nvPr/>
        </p:nvSpPr>
        <p:spPr>
          <a:xfrm>
            <a:off x="4638964" y="3315233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C43BB3-5971-032A-B515-0DFF99A71F03}"/>
              </a:ext>
            </a:extLst>
          </p:cNvPr>
          <p:cNvSpPr/>
          <p:nvPr/>
        </p:nvSpPr>
        <p:spPr>
          <a:xfrm>
            <a:off x="4643583" y="2221967"/>
            <a:ext cx="822036" cy="822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0B57997-D6B1-FEFA-E36C-07EEE1D3378F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5461000" y="3726251"/>
            <a:ext cx="2239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BB9940C-4CF3-B9E2-8A48-A4540BF917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502400" y="1539719"/>
            <a:ext cx="2262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C45575-6564-4921-B7E9-480D25AD6F1A}"/>
              </a:ext>
            </a:extLst>
          </p:cNvPr>
          <p:cNvCxnSpPr>
            <a:cxnSpLocks/>
            <a:stCxn id="14" idx="4"/>
            <a:endCxn id="3" idx="0"/>
          </p:cNvCxnSpPr>
          <p:nvPr/>
        </p:nvCxnSpPr>
        <p:spPr>
          <a:xfrm>
            <a:off x="6091382" y="1950737"/>
            <a:ext cx="4618" cy="271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C72BA56-328B-A9EA-39FD-7999A9FD7EB8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5465619" y="2632985"/>
            <a:ext cx="2193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48F053-6CB6-6278-AB10-748A2282178A}"/>
              </a:ext>
            </a:extLst>
          </p:cNvPr>
          <p:cNvCxnSpPr>
            <a:cxnSpLocks/>
            <a:stCxn id="3" idx="3"/>
            <a:endCxn id="27" idx="7"/>
          </p:cNvCxnSpPr>
          <p:nvPr/>
        </p:nvCxnSpPr>
        <p:spPr>
          <a:xfrm flipH="1">
            <a:off x="5340616" y="2923619"/>
            <a:ext cx="464750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A24F6D9-8BA1-D4A0-30D1-D935309533E5}"/>
              </a:ext>
            </a:extLst>
          </p:cNvPr>
          <p:cNvCxnSpPr>
            <a:cxnSpLocks/>
            <a:stCxn id="28" idx="5"/>
            <a:endCxn id="6" idx="1"/>
          </p:cNvCxnSpPr>
          <p:nvPr/>
        </p:nvCxnSpPr>
        <p:spPr>
          <a:xfrm>
            <a:off x="5345235" y="2923619"/>
            <a:ext cx="460131" cy="511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5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0B10-03E2-645C-F937-1CA608624DB0}"/>
              </a:ext>
            </a:extLst>
          </p:cNvPr>
          <p:cNvSpPr txBox="1"/>
          <p:nvPr/>
        </p:nvSpPr>
        <p:spPr>
          <a:xfrm>
            <a:off x="831587" y="3676058"/>
            <a:ext cx="10528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정점 하나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종료 정점 하나에 대하여 최단 경로를 구하는 휴리스틱 알고리즘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다익스트라와 비슷하지만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다익스트라는 시작 정점 하나와 다른 모든 정점 사이의 최단 경로를 구하는 것에 초점이 맞춰져 있고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알고리즘은 목표 종료 정점 하나를 우선적으로 구하므로 이 경우에 더 빠름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D365B-89C8-2BA9-D8AE-7CFFC9343971}"/>
              </a:ext>
            </a:extLst>
          </p:cNvPr>
          <p:cNvSpPr txBox="1"/>
          <p:nvPr/>
        </p:nvSpPr>
        <p:spPr>
          <a:xfrm>
            <a:off x="4987818" y="2215577"/>
            <a:ext cx="2216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93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6B140C-DA8A-02A2-F370-9B0BA77E2403}"/>
              </a:ext>
            </a:extLst>
          </p:cNvPr>
          <p:cNvGrpSpPr/>
          <p:nvPr/>
        </p:nvGrpSpPr>
        <p:grpSpPr>
          <a:xfrm>
            <a:off x="4176251" y="1282704"/>
            <a:ext cx="3839513" cy="1038754"/>
            <a:chOff x="4176251" y="1310413"/>
            <a:chExt cx="3839513" cy="10387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160B10-03E2-645C-F937-1CA608624DB0}"/>
                </a:ext>
              </a:extLst>
            </p:cNvPr>
            <p:cNvSpPr txBox="1"/>
            <p:nvPr/>
          </p:nvSpPr>
          <p:spPr>
            <a:xfrm>
              <a:off x="4176251" y="2010613"/>
              <a:ext cx="3839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출발 타일에서 특정 타일까지의 계산된 거리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0D365B-89C8-2BA9-D8AE-7CFFC9343971}"/>
                </a:ext>
              </a:extLst>
            </p:cNvPr>
            <p:cNvSpPr txBox="1"/>
            <p:nvPr/>
          </p:nvSpPr>
          <p:spPr>
            <a:xfrm>
              <a:off x="5873028" y="1310413"/>
              <a:ext cx="4459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G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1477A2-E13D-B72C-DC8C-E154960F3CD1}"/>
              </a:ext>
            </a:extLst>
          </p:cNvPr>
          <p:cNvGrpSpPr/>
          <p:nvPr/>
        </p:nvGrpSpPr>
        <p:grpSpPr>
          <a:xfrm>
            <a:off x="983881" y="2881914"/>
            <a:ext cx="10224274" cy="1038754"/>
            <a:chOff x="983881" y="1310413"/>
            <a:chExt cx="10224274" cy="10387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6D543F-AD26-E7C8-C6E7-134756D04835}"/>
                </a:ext>
              </a:extLst>
            </p:cNvPr>
            <p:cNvSpPr txBox="1"/>
            <p:nvPr/>
          </p:nvSpPr>
          <p:spPr>
            <a:xfrm>
              <a:off x="983881" y="2010613"/>
              <a:ext cx="10224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특정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타일부터 목표 타일까지의 예상 거리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설명에서는 맨하튼 거리를 사용할 예정 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(</a:t>
              </a:r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실제로는 이론적인 최단 거리로 구현함</a:t>
              </a:r>
              <a:r>
                <a:rPr lang="en-US" altLang="ko-KR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4E75B-3B7A-0D61-CF55-DB82A8FAE3D9}"/>
                </a:ext>
              </a:extLst>
            </p:cNvPr>
            <p:cNvSpPr txBox="1"/>
            <p:nvPr/>
          </p:nvSpPr>
          <p:spPr>
            <a:xfrm>
              <a:off x="5866616" y="131041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H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E54C78-17F4-11F6-2CEC-E2DFC308F829}"/>
              </a:ext>
            </a:extLst>
          </p:cNvPr>
          <p:cNvGrpSpPr/>
          <p:nvPr/>
        </p:nvGrpSpPr>
        <p:grpSpPr>
          <a:xfrm>
            <a:off x="3448498" y="4481125"/>
            <a:ext cx="5295039" cy="1038754"/>
            <a:chOff x="3448502" y="1310413"/>
            <a:chExt cx="5295039" cy="10387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7047D-B1B4-B29E-5032-4C0EBBD45E16}"/>
                </a:ext>
              </a:extLst>
            </p:cNvPr>
            <p:cNvSpPr txBox="1"/>
            <p:nvPr/>
          </p:nvSpPr>
          <p:spPr>
            <a:xfrm>
              <a:off x="3448502" y="2010613"/>
              <a:ext cx="5295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시작 타일에서 특정 타일을 지나 목표 타일까지 가는 예상 거리</a:t>
              </a:r>
              <a:endPara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573E3-132C-F41C-9654-A8F18697BE8A}"/>
                </a:ext>
              </a:extLst>
            </p:cNvPr>
            <p:cNvSpPr txBox="1"/>
            <p:nvPr/>
          </p:nvSpPr>
          <p:spPr>
            <a:xfrm>
              <a:off x="5275109" y="1310413"/>
              <a:ext cx="1641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F = G+H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647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4795239" y="5546807"/>
            <a:ext cx="260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예시로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A*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알고리즘 이해하기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출발 초록색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도착 보라색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25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2443421" y="5546808"/>
            <a:ext cx="7305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하늘색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계산 중인 타일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출발 지점과 같은 타일은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맨하튼 거리를 이용하여 추정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+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세로 거리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0372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2898685" y="5269717"/>
            <a:ext cx="6394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계산 중인 타일과 인접한 타일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연두색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값을 갱신함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출발 타일부터의 현재까지 계산된 거리이므로 여기서는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연두색 타일이 하늘색에서 왔음을 표시함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최단 경로를 구하기 위함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이미 방문한 타일의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감소했다면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재방문을 허용함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85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2101200" y="5491390"/>
            <a:ext cx="7989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계산한 타일은 방문했음을 표시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노란색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F=G+H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가장 낮은 방문하지 않은 타일을 선택함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만약 이미 방문한 타일의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감소했다면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재방문을 허용함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430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3941450" y="5620699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인접한 타일의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값을 갱신함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여기서는 단순화를 위해 대각선 이동은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1.5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71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37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53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21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83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49D80-D356-FB4D-FD8B-7DD4F4FE0F12}"/>
              </a:ext>
            </a:extLst>
          </p:cNvPr>
          <p:cNvSpPr/>
          <p:nvPr/>
        </p:nvSpPr>
        <p:spPr>
          <a:xfrm>
            <a:off x="1720273" y="4364773"/>
            <a:ext cx="1246909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93FCB9-6DF4-3F8E-CBC8-759B2729AFCA}"/>
              </a:ext>
            </a:extLst>
          </p:cNvPr>
          <p:cNvSpPr/>
          <p:nvPr/>
        </p:nvSpPr>
        <p:spPr>
          <a:xfrm>
            <a:off x="1720272" y="3224081"/>
            <a:ext cx="4248727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Entity</a:t>
            </a:r>
            <a:endParaRPr lang="ko-KR" altLang="en-US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9D468C-F511-F5C4-FE44-C30CC7B0321A}"/>
              </a:ext>
            </a:extLst>
          </p:cNvPr>
          <p:cNvSpPr/>
          <p:nvPr/>
        </p:nvSpPr>
        <p:spPr>
          <a:xfrm>
            <a:off x="1720272" y="2083390"/>
            <a:ext cx="8751455" cy="87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0C227-3B4E-8A5B-A700-701AC62AF74F}"/>
              </a:ext>
            </a:extLst>
          </p:cNvPr>
          <p:cNvSpPr txBox="1"/>
          <p:nvPr/>
        </p:nvSpPr>
        <p:spPr>
          <a:xfrm>
            <a:off x="7196920" y="3054804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85B3D-C299-82A0-899D-96817D2481EA}"/>
              </a:ext>
            </a:extLst>
          </p:cNvPr>
          <p:cNvSpPr txBox="1"/>
          <p:nvPr/>
        </p:nvSpPr>
        <p:spPr>
          <a:xfrm>
            <a:off x="4431399" y="4195495"/>
            <a:ext cx="1537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인공지능이 있음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04AD9-46E6-8E3D-5D55-D17E826E0198}"/>
              </a:ext>
            </a:extLst>
          </p:cNvPr>
          <p:cNvSpPr txBox="1"/>
          <p:nvPr/>
        </p:nvSpPr>
        <p:spPr>
          <a:xfrm>
            <a:off x="1616605" y="5336188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조작 가능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E6AB6-16AB-B39E-EA1E-DED1E961E91B}"/>
              </a:ext>
            </a:extLst>
          </p:cNvPr>
          <p:cNvSpPr/>
          <p:nvPr/>
        </p:nvSpPr>
        <p:spPr>
          <a:xfrm>
            <a:off x="7196920" y="3505584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CDFC1-6CA8-3DD1-6788-F2CE64CF6220}"/>
              </a:ext>
            </a:extLst>
          </p:cNvPr>
          <p:cNvSpPr/>
          <p:nvPr/>
        </p:nvSpPr>
        <p:spPr>
          <a:xfrm>
            <a:off x="7196920" y="4306455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InvComp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8D3B4-DDE8-E64E-3296-9787774672BE}"/>
              </a:ext>
            </a:extLst>
          </p:cNvPr>
          <p:cNvSpPr/>
          <p:nvPr/>
        </p:nvSpPr>
        <p:spPr>
          <a:xfrm>
            <a:off x="7196920" y="4961648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HealthComp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A88B9D-CD20-DAEF-77CA-E20E11274B19}"/>
              </a:ext>
            </a:extLst>
          </p:cNvPr>
          <p:cNvSpPr/>
          <p:nvPr/>
        </p:nvSpPr>
        <p:spPr>
          <a:xfrm>
            <a:off x="7196920" y="5616841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NeedComp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81030-29BC-217C-7092-68DA093091B6}"/>
              </a:ext>
            </a:extLst>
          </p:cNvPr>
          <p:cNvSpPr txBox="1"/>
          <p:nvPr/>
        </p:nvSpPr>
        <p:spPr>
          <a:xfrm>
            <a:off x="8916875" y="501750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F27B0-F990-C623-8BD0-CB74887C8069}"/>
              </a:ext>
            </a:extLst>
          </p:cNvPr>
          <p:cNvSpPr txBox="1"/>
          <p:nvPr/>
        </p:nvSpPr>
        <p:spPr>
          <a:xfrm>
            <a:off x="8916875" y="5703044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개체 시스템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10638-0F9A-2F56-E03C-B7565BFEC3D8}"/>
              </a:ext>
            </a:extLst>
          </p:cNvPr>
          <p:cNvSpPr/>
          <p:nvPr/>
        </p:nvSpPr>
        <p:spPr>
          <a:xfrm>
            <a:off x="1720272" y="1371183"/>
            <a:ext cx="164228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ThingSystem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D060-D577-2595-7EBE-630773E4C5D6}"/>
              </a:ext>
            </a:extLst>
          </p:cNvPr>
          <p:cNvSpPr txBox="1"/>
          <p:nvPr/>
        </p:nvSpPr>
        <p:spPr>
          <a:xfrm>
            <a:off x="3502940" y="1427042"/>
            <a:ext cx="612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전체 목록을 관리하고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조건을 만족하는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찾아내는 기능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97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01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910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896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65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158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2652641" y="5620699"/>
            <a:ext cx="688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단순한 예상 거리 값이기에 최단 경로에 속하지 않는 타일에 방문할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95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1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249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1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92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3778759" y="5620699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 타일마다 어느 타일에서 왔는지를 담는 정보가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지금 타일은 아래쪽에 왔음을 예전에 저장함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280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1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000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1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56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0C227-3B4E-8A5B-A700-701AC62AF74F}"/>
              </a:ext>
            </a:extLst>
          </p:cNvPr>
          <p:cNvSpPr txBox="1"/>
          <p:nvPr/>
        </p:nvSpPr>
        <p:spPr>
          <a:xfrm>
            <a:off x="4458595" y="1922845"/>
            <a:ext cx="3274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가질 수 있음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리스트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8E6AB6-16AB-B39E-EA1E-DED1E961E91B}"/>
              </a:ext>
            </a:extLst>
          </p:cNvPr>
          <p:cNvSpPr/>
          <p:nvPr/>
        </p:nvSpPr>
        <p:spPr>
          <a:xfrm>
            <a:off x="4458595" y="2373625"/>
            <a:ext cx="3274810" cy="5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ThingComp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8CDFC1-6CA8-3DD1-6788-F2CE64CF6220}"/>
              </a:ext>
            </a:extLst>
          </p:cNvPr>
          <p:cNvSpPr/>
          <p:nvPr/>
        </p:nvSpPr>
        <p:spPr>
          <a:xfrm>
            <a:off x="4458595" y="3174496"/>
            <a:ext cx="223777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BehaviorComp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F95D9B-A3F9-17DE-96A5-0C9AA674370B}"/>
              </a:ext>
            </a:extLst>
          </p:cNvPr>
          <p:cNvSpPr/>
          <p:nvPr/>
        </p:nvSpPr>
        <p:spPr>
          <a:xfrm>
            <a:off x="4458595" y="3829689"/>
            <a:ext cx="2237770" cy="450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MoveComp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520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2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1" y="562069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63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699150" y="562069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2055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699150" y="5620699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7490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C7E4C3-F559-23AD-F55D-9D8A56E41D8F}"/>
              </a:ext>
            </a:extLst>
          </p:cNvPr>
          <p:cNvSpPr/>
          <p:nvPr/>
        </p:nvSpPr>
        <p:spPr>
          <a:xfrm>
            <a:off x="5771572" y="3052993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85A2B-3533-F8CE-7469-8ECCD1E2BB74}"/>
              </a:ext>
            </a:extLst>
          </p:cNvPr>
          <p:cNvSpPr/>
          <p:nvPr/>
        </p:nvSpPr>
        <p:spPr>
          <a:xfrm>
            <a:off x="5771572" y="2404138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1AD28C-6A11-956F-1761-C264D3668C51}"/>
              </a:ext>
            </a:extLst>
          </p:cNvPr>
          <p:cNvSpPr/>
          <p:nvPr/>
        </p:nvSpPr>
        <p:spPr>
          <a:xfrm>
            <a:off x="5771572" y="1755283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AC9F8-5ECC-DB7A-AC9B-1FD8C54E07FF}"/>
              </a:ext>
            </a:extLst>
          </p:cNvPr>
          <p:cNvSpPr/>
          <p:nvPr/>
        </p:nvSpPr>
        <p:spPr>
          <a:xfrm>
            <a:off x="5771572" y="110642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3ABC1-8D2D-5EF8-3C15-73CD7EA8F820}"/>
              </a:ext>
            </a:extLst>
          </p:cNvPr>
          <p:cNvSpPr/>
          <p:nvPr/>
        </p:nvSpPr>
        <p:spPr>
          <a:xfrm>
            <a:off x="5771572" y="457573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7599A6-81D5-3098-C9D1-1A031DE12E39}"/>
              </a:ext>
            </a:extLst>
          </p:cNvPr>
          <p:cNvSpPr/>
          <p:nvPr/>
        </p:nvSpPr>
        <p:spPr>
          <a:xfrm>
            <a:off x="5771572" y="3701848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8C4941-9EAF-2DDD-EF8B-EA58C323090B}"/>
              </a:ext>
            </a:extLst>
          </p:cNvPr>
          <p:cNvSpPr/>
          <p:nvPr/>
        </p:nvSpPr>
        <p:spPr>
          <a:xfrm>
            <a:off x="5771572" y="4350703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593CC-6D8A-D106-713B-E129F7BEB8E7}"/>
              </a:ext>
            </a:extLst>
          </p:cNvPr>
          <p:cNvSpPr/>
          <p:nvPr/>
        </p:nvSpPr>
        <p:spPr>
          <a:xfrm>
            <a:off x="6420427" y="3052992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55ADB-61C5-6189-209F-B836040B166C}"/>
              </a:ext>
            </a:extLst>
          </p:cNvPr>
          <p:cNvSpPr/>
          <p:nvPr/>
        </p:nvSpPr>
        <p:spPr>
          <a:xfrm>
            <a:off x="6420427" y="2404137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8B2ED8-8448-4A67-1EE7-E66972DDA717}"/>
              </a:ext>
            </a:extLst>
          </p:cNvPr>
          <p:cNvSpPr/>
          <p:nvPr/>
        </p:nvSpPr>
        <p:spPr>
          <a:xfrm>
            <a:off x="6420427" y="1755282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CCB3B-61DB-D7E0-53DF-B260CD22A547}"/>
              </a:ext>
            </a:extLst>
          </p:cNvPr>
          <p:cNvSpPr/>
          <p:nvPr/>
        </p:nvSpPr>
        <p:spPr>
          <a:xfrm>
            <a:off x="6420427" y="1106427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3C3A9E-B154-E0F0-0EC6-F0F8E0A203DC}"/>
              </a:ext>
            </a:extLst>
          </p:cNvPr>
          <p:cNvSpPr/>
          <p:nvPr/>
        </p:nvSpPr>
        <p:spPr>
          <a:xfrm>
            <a:off x="6420427" y="45757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AC8165-8118-53CE-14AE-1216B8D9B985}"/>
              </a:ext>
            </a:extLst>
          </p:cNvPr>
          <p:cNvSpPr/>
          <p:nvPr/>
        </p:nvSpPr>
        <p:spPr>
          <a:xfrm>
            <a:off x="6420427" y="3701847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FDF29-A82C-02A5-C20E-B5198E96DA13}"/>
              </a:ext>
            </a:extLst>
          </p:cNvPr>
          <p:cNvSpPr/>
          <p:nvPr/>
        </p:nvSpPr>
        <p:spPr>
          <a:xfrm>
            <a:off x="6420427" y="4350702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83D87-8231-CB41-4821-4EAC58812DF4}"/>
              </a:ext>
            </a:extLst>
          </p:cNvPr>
          <p:cNvSpPr/>
          <p:nvPr/>
        </p:nvSpPr>
        <p:spPr>
          <a:xfrm>
            <a:off x="7043881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F4D531-5EB5-4F65-A54C-6460E8C9C4AD}"/>
              </a:ext>
            </a:extLst>
          </p:cNvPr>
          <p:cNvSpPr/>
          <p:nvPr/>
        </p:nvSpPr>
        <p:spPr>
          <a:xfrm>
            <a:off x="7043881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C87BF-42A0-063B-665B-A3F6E65CF90C}"/>
              </a:ext>
            </a:extLst>
          </p:cNvPr>
          <p:cNvSpPr/>
          <p:nvPr/>
        </p:nvSpPr>
        <p:spPr>
          <a:xfrm>
            <a:off x="7043881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84A0B4-D2D6-5129-B100-D37D1C2F8AD7}"/>
              </a:ext>
            </a:extLst>
          </p:cNvPr>
          <p:cNvSpPr/>
          <p:nvPr/>
        </p:nvSpPr>
        <p:spPr>
          <a:xfrm>
            <a:off x="7043881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6B1B8-48C9-98D1-F076-BF81CF9282E7}"/>
              </a:ext>
            </a:extLst>
          </p:cNvPr>
          <p:cNvSpPr/>
          <p:nvPr/>
        </p:nvSpPr>
        <p:spPr>
          <a:xfrm>
            <a:off x="7043881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A9C288-66D7-3830-95B1-66A6E1FE8D09}"/>
              </a:ext>
            </a:extLst>
          </p:cNvPr>
          <p:cNvSpPr/>
          <p:nvPr/>
        </p:nvSpPr>
        <p:spPr>
          <a:xfrm>
            <a:off x="7043881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0E8137-9805-B6C0-820A-48C774F41B1B}"/>
              </a:ext>
            </a:extLst>
          </p:cNvPr>
          <p:cNvSpPr/>
          <p:nvPr/>
        </p:nvSpPr>
        <p:spPr>
          <a:xfrm>
            <a:off x="7043881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F35CFA-2C67-036E-6117-FEE6274FF424}"/>
              </a:ext>
            </a:extLst>
          </p:cNvPr>
          <p:cNvSpPr/>
          <p:nvPr/>
        </p:nvSpPr>
        <p:spPr>
          <a:xfrm>
            <a:off x="7692736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97ADDD-8706-3D1F-B276-09DA961C886E}"/>
              </a:ext>
            </a:extLst>
          </p:cNvPr>
          <p:cNvSpPr/>
          <p:nvPr/>
        </p:nvSpPr>
        <p:spPr>
          <a:xfrm>
            <a:off x="7692736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F6FA88-ECCE-C6DC-F4A4-74392447B53F}"/>
              </a:ext>
            </a:extLst>
          </p:cNvPr>
          <p:cNvSpPr/>
          <p:nvPr/>
        </p:nvSpPr>
        <p:spPr>
          <a:xfrm>
            <a:off x="7692736" y="175528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6428A1-1A1D-1E90-B856-7676B82717B6}"/>
              </a:ext>
            </a:extLst>
          </p:cNvPr>
          <p:cNvSpPr/>
          <p:nvPr/>
        </p:nvSpPr>
        <p:spPr>
          <a:xfrm>
            <a:off x="7692736" y="110642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CAAD82-3645-53E4-4747-76327151C669}"/>
              </a:ext>
            </a:extLst>
          </p:cNvPr>
          <p:cNvSpPr/>
          <p:nvPr/>
        </p:nvSpPr>
        <p:spPr>
          <a:xfrm>
            <a:off x="7692736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9774FE1-C356-E2C9-555B-3871A44D66C3}"/>
              </a:ext>
            </a:extLst>
          </p:cNvPr>
          <p:cNvSpPr/>
          <p:nvPr/>
        </p:nvSpPr>
        <p:spPr>
          <a:xfrm>
            <a:off x="7692736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FDF8D0-4D9E-A294-C7B2-0C25A75E5EC3}"/>
              </a:ext>
            </a:extLst>
          </p:cNvPr>
          <p:cNvSpPr/>
          <p:nvPr/>
        </p:nvSpPr>
        <p:spPr>
          <a:xfrm>
            <a:off x="7692736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AE321D-E4E6-8B5D-DD43-7A3A848665E0}"/>
              </a:ext>
            </a:extLst>
          </p:cNvPr>
          <p:cNvSpPr/>
          <p:nvPr/>
        </p:nvSpPr>
        <p:spPr>
          <a:xfrm>
            <a:off x="8316190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B4463C-0FD3-64B8-6BB8-01C3027D38EF}"/>
              </a:ext>
            </a:extLst>
          </p:cNvPr>
          <p:cNvSpPr/>
          <p:nvPr/>
        </p:nvSpPr>
        <p:spPr>
          <a:xfrm>
            <a:off x="8316190" y="240413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39723A-18DE-A71D-3DF9-1D251A4BA623}"/>
              </a:ext>
            </a:extLst>
          </p:cNvPr>
          <p:cNvSpPr/>
          <p:nvPr/>
        </p:nvSpPr>
        <p:spPr>
          <a:xfrm>
            <a:off x="831619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215A345-4318-6FD7-8189-540B94065092}"/>
              </a:ext>
            </a:extLst>
          </p:cNvPr>
          <p:cNvSpPr/>
          <p:nvPr/>
        </p:nvSpPr>
        <p:spPr>
          <a:xfrm>
            <a:off x="8316190" y="110642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084E14C-BF80-2834-858B-C6CDDC01CC9D}"/>
              </a:ext>
            </a:extLst>
          </p:cNvPr>
          <p:cNvSpPr/>
          <p:nvPr/>
        </p:nvSpPr>
        <p:spPr>
          <a:xfrm>
            <a:off x="8316190" y="45757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A83714-1836-9E0D-320A-9E681A0B3D33}"/>
              </a:ext>
            </a:extLst>
          </p:cNvPr>
          <p:cNvSpPr/>
          <p:nvPr/>
        </p:nvSpPr>
        <p:spPr>
          <a:xfrm>
            <a:off x="8316190" y="3701846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864337-6D0F-E4D2-F307-7D1300FCA597}"/>
              </a:ext>
            </a:extLst>
          </p:cNvPr>
          <p:cNvSpPr/>
          <p:nvPr/>
        </p:nvSpPr>
        <p:spPr>
          <a:xfrm>
            <a:off x="8316190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C1DF4A0-3DC6-B1CA-DE37-6F6F665BAC43}"/>
              </a:ext>
            </a:extLst>
          </p:cNvPr>
          <p:cNvSpPr/>
          <p:nvPr/>
        </p:nvSpPr>
        <p:spPr>
          <a:xfrm>
            <a:off x="8939644" y="3052991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5EC777-B0E1-C978-9C58-44DD1F7B7C67}"/>
              </a:ext>
            </a:extLst>
          </p:cNvPr>
          <p:cNvSpPr/>
          <p:nvPr/>
        </p:nvSpPr>
        <p:spPr>
          <a:xfrm>
            <a:off x="8939644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8F9DF8-67C8-6F0B-F0DC-B752DB4ACB84}"/>
              </a:ext>
            </a:extLst>
          </p:cNvPr>
          <p:cNvSpPr/>
          <p:nvPr/>
        </p:nvSpPr>
        <p:spPr>
          <a:xfrm>
            <a:off x="8939644" y="175528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G=13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5DDD9-3FB6-90C2-6021-35255064BD07}"/>
              </a:ext>
            </a:extLst>
          </p:cNvPr>
          <p:cNvSpPr/>
          <p:nvPr/>
        </p:nvSpPr>
        <p:spPr>
          <a:xfrm>
            <a:off x="8939644" y="110642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CDA5CA-3EF9-9C5C-1EAA-03A67FCB1BF5}"/>
              </a:ext>
            </a:extLst>
          </p:cNvPr>
          <p:cNvSpPr/>
          <p:nvPr/>
        </p:nvSpPr>
        <p:spPr>
          <a:xfrm>
            <a:off x="8939644" y="457571"/>
            <a:ext cx="648855" cy="6488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176E1-65A5-5F3C-C2DF-0F1ABD9CA502}"/>
              </a:ext>
            </a:extLst>
          </p:cNvPr>
          <p:cNvSpPr/>
          <p:nvPr/>
        </p:nvSpPr>
        <p:spPr>
          <a:xfrm>
            <a:off x="8939644" y="370184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DE37AF-74C6-6DBF-8F2C-D7773B266170}"/>
              </a:ext>
            </a:extLst>
          </p:cNvPr>
          <p:cNvSpPr/>
          <p:nvPr/>
        </p:nvSpPr>
        <p:spPr>
          <a:xfrm>
            <a:off x="8939644" y="435070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25F60BB-BEC9-AE26-0057-EECF17D50825}"/>
              </a:ext>
            </a:extLst>
          </p:cNvPr>
          <p:cNvSpPr/>
          <p:nvPr/>
        </p:nvSpPr>
        <p:spPr>
          <a:xfrm>
            <a:off x="2603500" y="305299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117DEE0-17F4-1098-4F54-4CB1673AAAE1}"/>
              </a:ext>
            </a:extLst>
          </p:cNvPr>
          <p:cNvSpPr/>
          <p:nvPr/>
        </p:nvSpPr>
        <p:spPr>
          <a:xfrm>
            <a:off x="2603500" y="2404136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EA904A-5955-A9FB-5940-211B5F0CDE9E}"/>
              </a:ext>
            </a:extLst>
          </p:cNvPr>
          <p:cNvSpPr/>
          <p:nvPr/>
        </p:nvSpPr>
        <p:spPr>
          <a:xfrm>
            <a:off x="2603500" y="1755281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FF86375-9DC3-33C2-A314-70DE0E8A9448}"/>
              </a:ext>
            </a:extLst>
          </p:cNvPr>
          <p:cNvSpPr/>
          <p:nvPr/>
        </p:nvSpPr>
        <p:spPr>
          <a:xfrm>
            <a:off x="2603500" y="1106426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C52816-AAFD-F049-6829-D7D5607411BD}"/>
              </a:ext>
            </a:extLst>
          </p:cNvPr>
          <p:cNvSpPr/>
          <p:nvPr/>
        </p:nvSpPr>
        <p:spPr>
          <a:xfrm>
            <a:off x="2603500" y="457571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84D9EA-3595-0BA8-E888-CAD91C5F90EF}"/>
              </a:ext>
            </a:extLst>
          </p:cNvPr>
          <p:cNvSpPr/>
          <p:nvPr/>
        </p:nvSpPr>
        <p:spPr>
          <a:xfrm>
            <a:off x="2603500" y="3701846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H=15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2603500" y="4350701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G=0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E99B879-E4DE-40C1-597E-E9624FE0446C}"/>
              </a:ext>
            </a:extLst>
          </p:cNvPr>
          <p:cNvSpPr/>
          <p:nvPr/>
        </p:nvSpPr>
        <p:spPr>
          <a:xfrm>
            <a:off x="3226954" y="305299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987CC8-02FF-32F2-2FB7-4665339ADEFA}"/>
              </a:ext>
            </a:extLst>
          </p:cNvPr>
          <p:cNvSpPr/>
          <p:nvPr/>
        </p:nvSpPr>
        <p:spPr>
          <a:xfrm>
            <a:off x="3226954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D033226-2CDC-D911-D139-57033AA382CB}"/>
              </a:ext>
            </a:extLst>
          </p:cNvPr>
          <p:cNvSpPr/>
          <p:nvPr/>
        </p:nvSpPr>
        <p:spPr>
          <a:xfrm>
            <a:off x="3226954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1BFBE5-3FC9-E0FF-35FA-5F10C4A3D7B9}"/>
              </a:ext>
            </a:extLst>
          </p:cNvPr>
          <p:cNvSpPr/>
          <p:nvPr/>
        </p:nvSpPr>
        <p:spPr>
          <a:xfrm>
            <a:off x="3226954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5E4625-CC37-7317-99B6-D6784BF0675A}"/>
              </a:ext>
            </a:extLst>
          </p:cNvPr>
          <p:cNvSpPr/>
          <p:nvPr/>
        </p:nvSpPr>
        <p:spPr>
          <a:xfrm>
            <a:off x="3226954" y="45757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651F64-0BA9-F587-32DA-4CE5FFC518D6}"/>
              </a:ext>
            </a:extLst>
          </p:cNvPr>
          <p:cNvSpPr/>
          <p:nvPr/>
        </p:nvSpPr>
        <p:spPr>
          <a:xfrm>
            <a:off x="3226954" y="3701845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G=2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H=14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BF60606-8D86-226F-60A9-5CCB07987FD5}"/>
              </a:ext>
            </a:extLst>
          </p:cNvPr>
          <p:cNvSpPr/>
          <p:nvPr/>
        </p:nvSpPr>
        <p:spPr>
          <a:xfrm>
            <a:off x="3226954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6B12CB-F642-DE58-87B3-0CB994DEC82F}"/>
              </a:ext>
            </a:extLst>
          </p:cNvPr>
          <p:cNvSpPr/>
          <p:nvPr/>
        </p:nvSpPr>
        <p:spPr>
          <a:xfrm>
            <a:off x="3875809" y="305299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CE386C0-4828-65C6-FE44-A69C285FA27F}"/>
              </a:ext>
            </a:extLst>
          </p:cNvPr>
          <p:cNvSpPr/>
          <p:nvPr/>
        </p:nvSpPr>
        <p:spPr>
          <a:xfrm>
            <a:off x="3875809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75D81-AB21-6D2A-F2EB-D8A9581D0C69}"/>
              </a:ext>
            </a:extLst>
          </p:cNvPr>
          <p:cNvSpPr/>
          <p:nvPr/>
        </p:nvSpPr>
        <p:spPr>
          <a:xfrm>
            <a:off x="3875809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59106C-2006-BD3C-4978-D4C44BC2885C}"/>
              </a:ext>
            </a:extLst>
          </p:cNvPr>
          <p:cNvSpPr/>
          <p:nvPr/>
        </p:nvSpPr>
        <p:spPr>
          <a:xfrm>
            <a:off x="3875809" y="110642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1F5415-ABDE-ABC8-AE40-B5ADDB532A9C}"/>
              </a:ext>
            </a:extLst>
          </p:cNvPr>
          <p:cNvSpPr/>
          <p:nvPr/>
        </p:nvSpPr>
        <p:spPr>
          <a:xfrm>
            <a:off x="3875809" y="45757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G=9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5C2E6F0-13E0-F8DE-8050-5990649E1CF9}"/>
              </a:ext>
            </a:extLst>
          </p:cNvPr>
          <p:cNvSpPr/>
          <p:nvPr/>
        </p:nvSpPr>
        <p:spPr>
          <a:xfrm>
            <a:off x="3875809" y="3701845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BC9500-EBB5-B206-2FDC-71B431EEABA5}"/>
              </a:ext>
            </a:extLst>
          </p:cNvPr>
          <p:cNvSpPr/>
          <p:nvPr/>
        </p:nvSpPr>
        <p:spPr>
          <a:xfrm>
            <a:off x="3875809" y="4350700"/>
            <a:ext cx="648855" cy="6488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A75F8D-6ED9-D1C5-5703-7251B4433069}"/>
              </a:ext>
            </a:extLst>
          </p:cNvPr>
          <p:cNvSpPr/>
          <p:nvPr/>
        </p:nvSpPr>
        <p:spPr>
          <a:xfrm>
            <a:off x="4499263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7E1862A-FB44-CE19-24E3-F838BDC8A26B}"/>
              </a:ext>
            </a:extLst>
          </p:cNvPr>
          <p:cNvSpPr/>
          <p:nvPr/>
        </p:nvSpPr>
        <p:spPr>
          <a:xfrm>
            <a:off x="4499263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G=5.5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AF1F84-64F0-FBA5-BE4C-51F4E1BAACD4}"/>
              </a:ext>
            </a:extLst>
          </p:cNvPr>
          <p:cNvSpPr/>
          <p:nvPr/>
        </p:nvSpPr>
        <p:spPr>
          <a:xfrm>
            <a:off x="4499263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ABA379-9B74-E044-5EF8-D79DD6634427}"/>
              </a:ext>
            </a:extLst>
          </p:cNvPr>
          <p:cNvSpPr/>
          <p:nvPr/>
        </p:nvSpPr>
        <p:spPr>
          <a:xfrm>
            <a:off x="4499263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52AEE8A-1B5C-EAC0-3674-6BEE5EB53AA4}"/>
              </a:ext>
            </a:extLst>
          </p:cNvPr>
          <p:cNvSpPr/>
          <p:nvPr/>
        </p:nvSpPr>
        <p:spPr>
          <a:xfrm>
            <a:off x="4499263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484C2C6-3CDE-187A-6981-8F06ABFE012C}"/>
              </a:ext>
            </a:extLst>
          </p:cNvPr>
          <p:cNvSpPr/>
          <p:nvPr/>
        </p:nvSpPr>
        <p:spPr>
          <a:xfrm>
            <a:off x="4499263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93C397-AF89-C00F-AE33-BB698173ECDE}"/>
              </a:ext>
            </a:extLst>
          </p:cNvPr>
          <p:cNvSpPr/>
          <p:nvPr/>
        </p:nvSpPr>
        <p:spPr>
          <a:xfrm>
            <a:off x="4499263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H=13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C631FE4-76EB-4BED-3736-27B6981D946C}"/>
              </a:ext>
            </a:extLst>
          </p:cNvPr>
          <p:cNvSpPr/>
          <p:nvPr/>
        </p:nvSpPr>
        <p:spPr>
          <a:xfrm>
            <a:off x="5122717" y="3052990"/>
            <a:ext cx="648855" cy="64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3ACF16-BEEF-AA60-1009-C9D2C71BCE7F}"/>
              </a:ext>
            </a:extLst>
          </p:cNvPr>
          <p:cNvSpPr/>
          <p:nvPr/>
        </p:nvSpPr>
        <p:spPr>
          <a:xfrm>
            <a:off x="5122717" y="240413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G=6.5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1C2CE5-2388-314C-E5BA-488853282462}"/>
              </a:ext>
            </a:extLst>
          </p:cNvPr>
          <p:cNvSpPr/>
          <p:nvPr/>
        </p:nvSpPr>
        <p:spPr>
          <a:xfrm>
            <a:off x="5122717" y="175528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88AFBA-90EB-B630-C737-A63A8321F447}"/>
              </a:ext>
            </a:extLst>
          </p:cNvPr>
          <p:cNvSpPr/>
          <p:nvPr/>
        </p:nvSpPr>
        <p:spPr>
          <a:xfrm>
            <a:off x="5122717" y="1106425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H=7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27A6-610F-CE5E-E053-3FFDFA039029}"/>
              </a:ext>
            </a:extLst>
          </p:cNvPr>
          <p:cNvSpPr/>
          <p:nvPr/>
        </p:nvSpPr>
        <p:spPr>
          <a:xfrm>
            <a:off x="5122717" y="457570"/>
            <a:ext cx="648855" cy="64885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H=6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D3AD57-74F1-097F-C9F8-9B85F008A772}"/>
              </a:ext>
            </a:extLst>
          </p:cNvPr>
          <p:cNvSpPr/>
          <p:nvPr/>
        </p:nvSpPr>
        <p:spPr>
          <a:xfrm>
            <a:off x="5122717" y="3701845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H=11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468DA-1D63-8E9E-3213-2759EE8F6055}"/>
              </a:ext>
            </a:extLst>
          </p:cNvPr>
          <p:cNvSpPr/>
          <p:nvPr/>
        </p:nvSpPr>
        <p:spPr>
          <a:xfrm>
            <a:off x="5122717" y="4350700"/>
            <a:ext cx="648855" cy="648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 sz="11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4785441" y="5620699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도달하면 알고리즘 종료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91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3996766" y="5254420"/>
            <a:ext cx="4198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방문한 타일의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바뀌는 예시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빨간색 선은 장애물 등의 이유로 거리가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배가 됨</a:t>
            </a:r>
            <a:endParaRPr lang="en-US" altLang="ko-KR" sz="16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H=8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7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35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G=inf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74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056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G=12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66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1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5E2DCE-36B6-9CFE-D66D-CA651B143328}"/>
              </a:ext>
            </a:extLst>
          </p:cNvPr>
          <p:cNvSpPr/>
          <p:nvPr/>
        </p:nvSpPr>
        <p:spPr>
          <a:xfrm>
            <a:off x="3851562" y="25607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E57067-CDA2-4DA2-A67E-CFF9C40114CC}"/>
              </a:ext>
            </a:extLst>
          </p:cNvPr>
          <p:cNvSpPr/>
          <p:nvPr/>
        </p:nvSpPr>
        <p:spPr>
          <a:xfrm>
            <a:off x="7102766" y="25607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0062B5-751C-D36D-0CC8-FC19FAB7EAD8}"/>
              </a:ext>
            </a:extLst>
          </p:cNvPr>
          <p:cNvSpPr/>
          <p:nvPr/>
        </p:nvSpPr>
        <p:spPr>
          <a:xfrm>
            <a:off x="5477163" y="120765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63E38E-5E6F-A485-5C2B-094A538DAB76}"/>
              </a:ext>
            </a:extLst>
          </p:cNvPr>
          <p:cNvSpPr/>
          <p:nvPr/>
        </p:nvSpPr>
        <p:spPr>
          <a:xfrm>
            <a:off x="5477163" y="391391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D5D6B1-87D0-D30A-CE70-79D33C2FB2B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606636" y="1690254"/>
            <a:ext cx="734291" cy="10067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96B3A20-6886-B695-4E5C-70B87D4A9404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 rot="16200000" flipH="1">
            <a:off x="4606634" y="3662219"/>
            <a:ext cx="734294" cy="10067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48463CA-C25A-7F16-3C6A-2A3FA667E8E0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6714836" y="1826490"/>
            <a:ext cx="1006767" cy="7342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300AE01-B0F8-425B-8D88-D565A463E7DF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H="1">
            <a:off x="3851562" y="3179618"/>
            <a:ext cx="4488877" cy="12700"/>
          </a:xfrm>
          <a:prstGeom prst="bentConnector5">
            <a:avLst>
              <a:gd name="adj1" fmla="val -5093"/>
              <a:gd name="adj2" fmla="val -18563630"/>
              <a:gd name="adj3" fmla="val 1050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91E9B1-56E8-CA8B-5CAD-583F028719E1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6096000" y="2445326"/>
            <a:ext cx="0" cy="1468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E99CE-DBE2-C0CD-6422-8FA768FDAB4B}"/>
              </a:ext>
            </a:extLst>
          </p:cNvPr>
          <p:cNvSpPr txBox="1"/>
          <p:nvPr/>
        </p:nvSpPr>
        <p:spPr>
          <a:xfrm>
            <a:off x="5205372" y="558078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FF2B0A-D833-4871-DF98-068394DC23E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63633" y="3617201"/>
            <a:ext cx="569182" cy="5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4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5817778" y="525442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28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FCF09-CA33-AA9B-0EEE-E844896734E8}"/>
              </a:ext>
            </a:extLst>
          </p:cNvPr>
          <p:cNvSpPr txBox="1"/>
          <p:nvPr/>
        </p:nvSpPr>
        <p:spPr>
          <a:xfrm>
            <a:off x="3321910" y="5254420"/>
            <a:ext cx="554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이미 방문한 타일의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값이 감소했으므로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재방문을 허가함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G=10.5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17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E37BE7D-DB86-7A4E-0AA4-B3C79BFF76A5}"/>
              </a:ext>
            </a:extLst>
          </p:cNvPr>
          <p:cNvSpPr/>
          <p:nvPr/>
        </p:nvSpPr>
        <p:spPr>
          <a:xfrm>
            <a:off x="3739608" y="3088409"/>
            <a:ext cx="1235364" cy="12353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G=3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H=10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06D236-2C82-673D-3B8A-FF44A74C653A}"/>
              </a:ext>
            </a:extLst>
          </p:cNvPr>
          <p:cNvSpPr/>
          <p:nvPr/>
        </p:nvSpPr>
        <p:spPr>
          <a:xfrm>
            <a:off x="5478317" y="3088409"/>
            <a:ext cx="1235364" cy="12353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H=9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CB9EF-75BB-BB49-D77D-0B2F3ADB9704}"/>
              </a:ext>
            </a:extLst>
          </p:cNvPr>
          <p:cNvSpPr/>
          <p:nvPr/>
        </p:nvSpPr>
        <p:spPr>
          <a:xfrm>
            <a:off x="7217027" y="3088409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G=11.5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6AC64-E7B8-08B5-E424-8AD6723E2E04}"/>
              </a:ext>
            </a:extLst>
          </p:cNvPr>
          <p:cNvSpPr/>
          <p:nvPr/>
        </p:nvSpPr>
        <p:spPr>
          <a:xfrm>
            <a:off x="3739608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H=12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EDBD4-C365-7C7F-69CE-BE81A2FEC29A}"/>
              </a:ext>
            </a:extLst>
          </p:cNvPr>
          <p:cNvSpPr/>
          <p:nvPr/>
        </p:nvSpPr>
        <p:spPr>
          <a:xfrm>
            <a:off x="5478317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G=7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H=4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9349C7-5985-B58A-3FF0-209D95E21708}"/>
              </a:ext>
            </a:extLst>
          </p:cNvPr>
          <p:cNvSpPr/>
          <p:nvPr/>
        </p:nvSpPr>
        <p:spPr>
          <a:xfrm>
            <a:off x="7217026" y="1357374"/>
            <a:ext cx="1235364" cy="1235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G=8.5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H=2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01FDDD-EE7C-A8B2-CB4D-CE8D323D3AF5}"/>
              </a:ext>
            </a:extLst>
          </p:cNvPr>
          <p:cNvCxnSpPr/>
          <p:nvPr/>
        </p:nvCxnSpPr>
        <p:spPr>
          <a:xfrm>
            <a:off x="4974972" y="2592738"/>
            <a:ext cx="503345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F7E0C3-167B-B39E-0304-1CF0AA550E97}"/>
              </a:ext>
            </a:extLst>
          </p:cNvPr>
          <p:cNvCxnSpPr>
            <a:cxnSpLocks/>
          </p:cNvCxnSpPr>
          <p:nvPr/>
        </p:nvCxnSpPr>
        <p:spPr>
          <a:xfrm flipV="1">
            <a:off x="497497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7867FA7-27BC-FA7A-7994-4007FBAF2411}"/>
              </a:ext>
            </a:extLst>
          </p:cNvPr>
          <p:cNvCxnSpPr>
            <a:cxnSpLocks/>
          </p:cNvCxnSpPr>
          <p:nvPr/>
        </p:nvCxnSpPr>
        <p:spPr>
          <a:xfrm flipH="1" flipV="1">
            <a:off x="6713681" y="2592738"/>
            <a:ext cx="503346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3B5225D-EEBD-598F-C511-0553EBC3ADA9}"/>
              </a:ext>
            </a:extLst>
          </p:cNvPr>
          <p:cNvCxnSpPr>
            <a:cxnSpLocks/>
          </p:cNvCxnSpPr>
          <p:nvPr/>
        </p:nvCxnSpPr>
        <p:spPr>
          <a:xfrm flipH="1">
            <a:off x="6713681" y="2592738"/>
            <a:ext cx="503345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C1F1366-4265-3129-8A6B-29B3E9AF55C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13681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3E7E318-A064-DFE0-2E75-20922AFFFC5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713681" y="3706091"/>
            <a:ext cx="503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B4AA852-0E61-E246-B6C8-7D72823EB63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6095999" y="2592738"/>
            <a:ext cx="0" cy="495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8D6D411-74E3-C1DC-0D1F-3808EAECEBB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4972" y="1975056"/>
            <a:ext cx="503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035861-42AE-690F-4FCD-2C66D338EA4B}"/>
              </a:ext>
            </a:extLst>
          </p:cNvPr>
          <p:cNvCxnSpPr>
            <a:cxnSpLocks/>
            <a:stCxn id="7" idx="2"/>
            <a:endCxn id="101" idx="0"/>
          </p:cNvCxnSpPr>
          <p:nvPr/>
        </p:nvCxnSpPr>
        <p:spPr>
          <a:xfrm>
            <a:off x="4357290" y="2592738"/>
            <a:ext cx="0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CE34045-7DED-BAB0-132A-BCB189A4E44C}"/>
              </a:ext>
            </a:extLst>
          </p:cNvPr>
          <p:cNvCxnSpPr>
            <a:cxnSpLocks/>
            <a:stCxn id="3" idx="1"/>
            <a:endCxn id="101" idx="3"/>
          </p:cNvCxnSpPr>
          <p:nvPr/>
        </p:nvCxnSpPr>
        <p:spPr>
          <a:xfrm flipH="1">
            <a:off x="4974972" y="3706091"/>
            <a:ext cx="503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6B0DD45-3EFE-6D69-8104-86CB3C8F3CE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7834708" y="2592738"/>
            <a:ext cx="1" cy="495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427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길 찾기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D543F-AD26-E7C8-C6E7-134756D04835}"/>
              </a:ext>
            </a:extLst>
          </p:cNvPr>
          <p:cNvSpPr txBox="1"/>
          <p:nvPr/>
        </p:nvSpPr>
        <p:spPr>
          <a:xfrm>
            <a:off x="2449840" y="3314259"/>
            <a:ext cx="7292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휴리스틱 함수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 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목표 타일까지 예상 거리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예상 거리는 항상 실제 거리보다 짧거나 같아야 함 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그래야 최단 거리를 보장할 수 있음</a:t>
            </a:r>
            <a:r>
              <a:rPr lang="en-US" altLang="ko-KR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F=G+H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다음 타일을 탐색하므로 빠르게 목표 타일까지의 거리를 계산할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정확할 수록 탐색 타일 수는 적지만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계산하는 시간이 많이 필요하고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단순할 수록 계산 시간은 짧지만 탐색 타일 수가 증가할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4E75B-3B7A-0D61-CF55-DB82A8FAE3D9}"/>
              </a:ext>
            </a:extLst>
          </p:cNvPr>
          <p:cNvSpPr txBox="1"/>
          <p:nvPr/>
        </p:nvSpPr>
        <p:spPr>
          <a:xfrm>
            <a:off x="5866616" y="219842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95277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E99CE-DBE2-C0CD-6422-8FA768FDAB4B}"/>
              </a:ext>
            </a:extLst>
          </p:cNvPr>
          <p:cNvSpPr txBox="1"/>
          <p:nvPr/>
        </p:nvSpPr>
        <p:spPr>
          <a:xfrm>
            <a:off x="5205372" y="2218753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F8EBB-CFAF-8227-CBA7-0515AA6DD655}"/>
              </a:ext>
            </a:extLst>
          </p:cNvPr>
          <p:cNvSpPr txBox="1"/>
          <p:nvPr/>
        </p:nvSpPr>
        <p:spPr>
          <a:xfrm>
            <a:off x="2700688" y="3441989"/>
            <a:ext cx="6790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 등을 유한한 상태를 갖는 기계로 표현하는 모델링 방법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순간에 하나의 상태만을 갖고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조건을 만족하면 다른 상태로 변할 수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처음 상태인 초기 상태와 시스템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객체가 종료되는 시점인 종료 상태가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6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5E2DCE-36B6-9CFE-D66D-CA651B143328}"/>
              </a:ext>
            </a:extLst>
          </p:cNvPr>
          <p:cNvSpPr/>
          <p:nvPr/>
        </p:nvSpPr>
        <p:spPr>
          <a:xfrm>
            <a:off x="3851562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서있기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E57067-CDA2-4DA2-A67E-CFF9C40114CC}"/>
              </a:ext>
            </a:extLst>
          </p:cNvPr>
          <p:cNvSpPr/>
          <p:nvPr/>
        </p:nvSpPr>
        <p:spPr>
          <a:xfrm>
            <a:off x="7102766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뛰기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0062B5-751C-D36D-0CC8-FC19FAB7EAD8}"/>
              </a:ext>
            </a:extLst>
          </p:cNvPr>
          <p:cNvSpPr/>
          <p:nvPr/>
        </p:nvSpPr>
        <p:spPr>
          <a:xfrm>
            <a:off x="5477163" y="100445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걷기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63E38E-5E6F-A485-5C2B-094A538DAB76}"/>
              </a:ext>
            </a:extLst>
          </p:cNvPr>
          <p:cNvSpPr/>
          <p:nvPr/>
        </p:nvSpPr>
        <p:spPr>
          <a:xfrm>
            <a:off x="5477163" y="371071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슬라이딩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E99CE-DBE2-C0CD-6422-8FA768FDAB4B}"/>
              </a:ext>
            </a:extLst>
          </p:cNvPr>
          <p:cNvSpPr txBox="1"/>
          <p:nvPr/>
        </p:nvSpPr>
        <p:spPr>
          <a:xfrm>
            <a:off x="3744239" y="5561159"/>
            <a:ext cx="4703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이동을 나타내는 상태 기계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FF2B0A-D833-4871-DF98-068394DC23E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63633" y="3414001"/>
            <a:ext cx="569182" cy="5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8EF265A-FAD7-2EF9-72E6-D500C9C85A7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606636" y="1487054"/>
            <a:ext cx="734291" cy="10067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6BCA7A9-6FF3-7DEB-3E2B-3351B309E36D}"/>
              </a:ext>
            </a:extLst>
          </p:cNvPr>
          <p:cNvCxnSpPr>
            <a:cxnSpLocks/>
            <a:stCxn id="5" idx="4"/>
            <a:endCxn id="8" idx="6"/>
          </p:cNvCxnSpPr>
          <p:nvPr/>
        </p:nvCxnSpPr>
        <p:spPr>
          <a:xfrm rot="5400000">
            <a:off x="6851073" y="3459018"/>
            <a:ext cx="734294" cy="10067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ACE04C2-2130-4EA5-A496-99098E0E1A70}"/>
              </a:ext>
            </a:extLst>
          </p:cNvPr>
          <p:cNvCxnSpPr>
            <a:cxnSpLocks/>
            <a:stCxn id="5" idx="0"/>
            <a:endCxn id="6" idx="6"/>
          </p:cNvCxnSpPr>
          <p:nvPr/>
        </p:nvCxnSpPr>
        <p:spPr>
          <a:xfrm rot="16200000" flipV="1">
            <a:off x="6851075" y="1487052"/>
            <a:ext cx="734291" cy="10067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1E54620-180A-4FC0-167F-24DC3B85BF03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rot="10800000">
            <a:off x="4470399" y="3595254"/>
            <a:ext cx="1006764" cy="734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A96E6-1E7B-9BFC-6F26-BBDDAAB42D82}"/>
              </a:ext>
            </a:extLst>
          </p:cNvPr>
          <p:cNvSpPr txBox="1"/>
          <p:nvPr/>
        </p:nvSpPr>
        <p:spPr>
          <a:xfrm>
            <a:off x="85725" y="152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5E2DCE-36B6-9CFE-D66D-CA651B143328}"/>
              </a:ext>
            </a:extLst>
          </p:cNvPr>
          <p:cNvSpPr/>
          <p:nvPr/>
        </p:nvSpPr>
        <p:spPr>
          <a:xfrm>
            <a:off x="3851562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E57067-CDA2-4DA2-A67E-CFF9C40114CC}"/>
              </a:ext>
            </a:extLst>
          </p:cNvPr>
          <p:cNvSpPr/>
          <p:nvPr/>
        </p:nvSpPr>
        <p:spPr>
          <a:xfrm>
            <a:off x="7102766" y="2357581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0062B5-751C-D36D-0CC8-FC19FAB7EAD8}"/>
              </a:ext>
            </a:extLst>
          </p:cNvPr>
          <p:cNvSpPr/>
          <p:nvPr/>
        </p:nvSpPr>
        <p:spPr>
          <a:xfrm>
            <a:off x="5477163" y="1004453"/>
            <a:ext cx="1237673" cy="1237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E99CE-DBE2-C0CD-6422-8FA768FDAB4B}"/>
              </a:ext>
            </a:extLst>
          </p:cNvPr>
          <p:cNvSpPr txBox="1"/>
          <p:nvPr/>
        </p:nvSpPr>
        <p:spPr>
          <a:xfrm>
            <a:off x="4593833" y="556115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몬스터 인공지능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FF2B0A-D833-4871-DF98-068394DC23E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463633" y="3414001"/>
            <a:ext cx="569182" cy="544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8EF265A-FAD7-2EF9-72E6-D500C9C85A75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4606636" y="1487054"/>
            <a:ext cx="734291" cy="10067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6BCA7A9-6FF3-7DEB-3E2B-3351B309E36D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6096001" y="1969652"/>
            <a:ext cx="12700" cy="3251204"/>
          </a:xfrm>
          <a:prstGeom prst="bentConnector3">
            <a:avLst>
              <a:gd name="adj1" fmla="val 6890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ACE04C2-2130-4EA5-A496-99098E0E1A70}"/>
              </a:ext>
            </a:extLst>
          </p:cNvPr>
          <p:cNvCxnSpPr>
            <a:cxnSpLocks/>
            <a:stCxn id="5" idx="0"/>
            <a:endCxn id="6" idx="6"/>
          </p:cNvCxnSpPr>
          <p:nvPr/>
        </p:nvCxnSpPr>
        <p:spPr>
          <a:xfrm rot="16200000" flipV="1">
            <a:off x="6851075" y="1487052"/>
            <a:ext cx="734291" cy="10067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2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9610</Words>
  <Application>Microsoft Office PowerPoint</Application>
  <PresentationFormat>와이드스크린</PresentationFormat>
  <Paragraphs>3051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나눔스퀘어OTF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485</cp:revision>
  <dcterms:created xsi:type="dcterms:W3CDTF">2024-05-21T03:02:57Z</dcterms:created>
  <dcterms:modified xsi:type="dcterms:W3CDTF">2024-05-26T10:52:01Z</dcterms:modified>
</cp:coreProperties>
</file>