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56" r:id="rId3"/>
    <p:sldId id="274" r:id="rId4"/>
    <p:sldId id="278" r:id="rId5"/>
    <p:sldId id="260" r:id="rId6"/>
    <p:sldId id="257" r:id="rId7"/>
    <p:sldId id="258" r:id="rId8"/>
    <p:sldId id="259" r:id="rId9"/>
    <p:sldId id="261" r:id="rId10"/>
    <p:sldId id="262" r:id="rId11"/>
    <p:sldId id="263" r:id="rId12"/>
    <p:sldId id="275" r:id="rId13"/>
    <p:sldId id="265" r:id="rId14"/>
    <p:sldId id="276" r:id="rId15"/>
    <p:sldId id="267" r:id="rId16"/>
    <p:sldId id="277" r:id="rId17"/>
    <p:sldId id="268" r:id="rId18"/>
    <p:sldId id="269" r:id="rId19"/>
    <p:sldId id="270" r:id="rId20"/>
    <p:sldId id="271" r:id="rId21"/>
    <p:sldId id="272"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5" d="100"/>
          <a:sy n="85"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express@gmail.com" TargetMode="External"/><Relationship Id="rId2" Type="http://schemas.openxmlformats.org/officeDocument/2006/relationships/hyperlink" Target="mailto:carrier@gmail.com" TargetMode="External"/><Relationship Id="rId1" Type="http://schemas.openxmlformats.org/officeDocument/2006/relationships/slideLayout" Target="../slideLayouts/slideLayout2.xml"/><Relationship Id="rId6" Type="http://schemas.openxmlformats.org/officeDocument/2006/relationships/hyperlink" Target="mailto:moura@gmail.com" TargetMode="External"/><Relationship Id="rId5" Type="http://schemas.openxmlformats.org/officeDocument/2006/relationships/hyperlink" Target="mailto:spring@gmail.com" TargetMode="External"/><Relationship Id="rId4" Type="http://schemas.openxmlformats.org/officeDocument/2006/relationships/hyperlink" Target="mailto:bento@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9600" dirty="0"/>
              <a:t>Sprint V</a:t>
            </a:r>
          </a:p>
        </p:txBody>
      </p:sp>
      <p:sp>
        <p:nvSpPr>
          <p:cNvPr id="3" name="Espaço Reservado para Conteúdo 2"/>
          <p:cNvSpPr>
            <a:spLocks noGrp="1"/>
          </p:cNvSpPr>
          <p:nvPr>
            <p:ph idx="1"/>
          </p:nvPr>
        </p:nvSpPr>
        <p:spPr/>
        <p:txBody>
          <a:bodyPr/>
          <a:lstStyle/>
          <a:p>
            <a:r>
              <a:rPr lang="pt-BR" dirty="0"/>
              <a:t>Participantes</a:t>
            </a:r>
          </a:p>
          <a:p>
            <a:r>
              <a:rPr lang="pt-BR" dirty="0"/>
              <a:t>Roger J.</a:t>
            </a:r>
          </a:p>
          <a:p>
            <a:pPr algn="just"/>
            <a:r>
              <a:rPr lang="pt-BR" dirty="0"/>
              <a:t>Miguel Fournier</a:t>
            </a:r>
          </a:p>
          <a:p>
            <a:r>
              <a:rPr lang="pt-BR" dirty="0"/>
              <a:t>Lourival Junior</a:t>
            </a:r>
          </a:p>
        </p:txBody>
      </p:sp>
    </p:spTree>
    <p:extLst>
      <p:ext uri="{BB962C8B-B14F-4D97-AF65-F5344CB8AC3E}">
        <p14:creationId xmlns:p14="http://schemas.microsoft.com/office/powerpoint/2010/main" val="193501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0" i="0" dirty="0">
                <a:effectLst/>
                <a:latin typeface="Roboto" panose="020B0604020202020204"/>
              </a:rPr>
              <a:t>consulta 02 - Exibir os dados dos clientes, independente de terem contratado projeto: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8"/>
            <a:ext cx="9905998" cy="3968432"/>
          </a:xfrm>
        </p:spPr>
      </p:pic>
    </p:spTree>
    <p:extLst>
      <p:ext uri="{BB962C8B-B14F-4D97-AF65-F5344CB8AC3E}">
        <p14:creationId xmlns:p14="http://schemas.microsoft.com/office/powerpoint/2010/main" val="62489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0" i="0" dirty="0">
                <a:effectLst/>
                <a:latin typeface="Roboto" panose="020B0604020202020204"/>
              </a:rPr>
              <a:t>consulta 03 - exibir o nome dos colaboradores e os nomes dos projetos/clientes a eles vinculados: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49488"/>
            <a:ext cx="9905998" cy="4043736"/>
          </a:xfrm>
        </p:spPr>
      </p:pic>
    </p:spTree>
    <p:extLst>
      <p:ext uri="{BB962C8B-B14F-4D97-AF65-F5344CB8AC3E}">
        <p14:creationId xmlns:p14="http://schemas.microsoft.com/office/powerpoint/2010/main" val="273783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buNone/>
            </a:pPr>
            <a:r>
              <a:rPr lang="pt-BR" sz="3600" dirty="0"/>
              <a:t>Nos slides a seguir temos as paginas do nosso site em formato desktop, e algumas paginas já no formato responsivo:</a:t>
            </a:r>
          </a:p>
        </p:txBody>
      </p:sp>
    </p:spTree>
    <p:extLst>
      <p:ext uri="{BB962C8B-B14F-4D97-AF65-F5344CB8AC3E}">
        <p14:creationId xmlns:p14="http://schemas.microsoft.com/office/powerpoint/2010/main" val="79178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F9C07DD-4BB9-6071-07DE-7B05C24EC90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45274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445" y="0"/>
            <a:ext cx="3161109" cy="6858000"/>
          </a:xfrm>
          <a:prstGeom prst="rect">
            <a:avLst/>
          </a:prstGeom>
        </p:spPr>
      </p:pic>
    </p:spTree>
    <p:extLst>
      <p:ext uri="{BB962C8B-B14F-4D97-AF65-F5344CB8AC3E}">
        <p14:creationId xmlns:p14="http://schemas.microsoft.com/office/powerpoint/2010/main" val="1698648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737E6BEE-45A0-4AC8-E820-BB89430E399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96397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445" y="0"/>
            <a:ext cx="3161109" cy="6858000"/>
          </a:xfrm>
          <a:prstGeom prst="rect">
            <a:avLst/>
          </a:prstGeom>
        </p:spPr>
      </p:pic>
    </p:spTree>
    <p:extLst>
      <p:ext uri="{BB962C8B-B14F-4D97-AF65-F5344CB8AC3E}">
        <p14:creationId xmlns:p14="http://schemas.microsoft.com/office/powerpoint/2010/main" val="374798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0EF10E2-4D2B-CCF1-005C-4B4BFF89E5A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88455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F75C593E-767B-D746-3561-83EEEFB944A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76329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6689024-5D0C-C255-A9A7-B4256342A42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29263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                              </a:t>
            </a:r>
            <a:endParaRPr lang="pt-BR" sz="9600" dirty="0">
              <a:latin typeface="Arial Rounded MT Bold" panose="020F0704030504030204" pitchFamily="34" charset="0"/>
            </a:endParaRPr>
          </a:p>
        </p:txBody>
      </p:sp>
      <p:sp>
        <p:nvSpPr>
          <p:cNvPr id="3" name="Subtítulo 2"/>
          <p:cNvSpPr>
            <a:spLocks noGrp="1"/>
          </p:cNvSpPr>
          <p:nvPr>
            <p:ph type="subTitle" idx="1"/>
          </p:nvPr>
        </p:nvSpPr>
        <p:spPr/>
        <p:txBody>
          <a:bodyPr/>
          <a:lstStyle/>
          <a:p>
            <a:endParaRPr lang="pt-BR" dirty="0"/>
          </a:p>
          <a:p>
            <a:r>
              <a:rPr lang="pt-BR" dirty="0"/>
              <a:t>Automação de Processos e Tarefas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74" y="1526911"/>
            <a:ext cx="4047733" cy="1578503"/>
          </a:xfrm>
          <a:prstGeom prst="rect">
            <a:avLst/>
          </a:prstGeom>
        </p:spPr>
      </p:pic>
    </p:spTree>
    <p:extLst>
      <p:ext uri="{BB962C8B-B14F-4D97-AF65-F5344CB8AC3E}">
        <p14:creationId xmlns:p14="http://schemas.microsoft.com/office/powerpoint/2010/main" val="1685844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82DF91E-76FD-5AC7-01D2-7052D4DDAB9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45551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BBA0EC3-00C7-1678-1FEC-3BF5C2B115F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56029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ConsiderAções</a:t>
            </a:r>
            <a:r>
              <a:rPr lang="pt-BR" dirty="0"/>
              <a:t> finais:</a:t>
            </a:r>
          </a:p>
        </p:txBody>
      </p:sp>
      <p:sp>
        <p:nvSpPr>
          <p:cNvPr id="3" name="Espaço Reservado para Conteúdo 2"/>
          <p:cNvSpPr>
            <a:spLocks noGrp="1"/>
          </p:cNvSpPr>
          <p:nvPr>
            <p:ph idx="1"/>
          </p:nvPr>
        </p:nvSpPr>
        <p:spPr/>
        <p:txBody>
          <a:bodyPr/>
          <a:lstStyle/>
          <a:p>
            <a:r>
              <a:rPr lang="pt-BR" dirty="0"/>
              <a:t>Pretendemos implementar mais algumas funcionalidades no site, dentre elas:</a:t>
            </a:r>
          </a:p>
          <a:p>
            <a:r>
              <a:rPr lang="pt-BR" dirty="0"/>
              <a:t> Um carrossel apresentando os clientes que já contrataram soluções da empresa;</a:t>
            </a:r>
          </a:p>
          <a:p>
            <a:r>
              <a:rPr lang="pt-BR" dirty="0"/>
              <a:t>Várias funcionalidades a mais usando Java Script, alterando cores nos formulários, etc.</a:t>
            </a:r>
          </a:p>
          <a:p>
            <a:pPr marL="0" indent="0">
              <a:buNone/>
            </a:pPr>
            <a:endParaRPr lang="pt-BR" dirty="0"/>
          </a:p>
          <a:p>
            <a:endParaRPr lang="pt-BR" dirty="0"/>
          </a:p>
        </p:txBody>
      </p:sp>
    </p:spTree>
    <p:extLst>
      <p:ext uri="{BB962C8B-B14F-4D97-AF65-F5344CB8AC3E}">
        <p14:creationId xmlns:p14="http://schemas.microsoft.com/office/powerpoint/2010/main" val="55879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Proposta do site e suas ferramentas</a:t>
            </a:r>
          </a:p>
        </p:txBody>
      </p:sp>
      <p:sp>
        <p:nvSpPr>
          <p:cNvPr id="3" name="Espaço Reservado para Conteúdo 2"/>
          <p:cNvSpPr>
            <a:spLocks noGrp="1"/>
          </p:cNvSpPr>
          <p:nvPr>
            <p:ph idx="1"/>
          </p:nvPr>
        </p:nvSpPr>
        <p:spPr/>
        <p:txBody>
          <a:bodyPr>
            <a:normAutofit fontScale="85000" lnSpcReduction="20000"/>
          </a:bodyPr>
          <a:lstStyle/>
          <a:p>
            <a:r>
              <a:rPr lang="pt-BR" b="1" dirty="0">
                <a:effectLst>
                  <a:outerShdw blurRad="38100" dist="38100" dir="2700000" algn="tl">
                    <a:srgbClr val="000000">
                      <a:alpha val="43137"/>
                    </a:srgbClr>
                  </a:outerShdw>
                </a:effectLst>
              </a:rPr>
              <a:t>Site responsivo</a:t>
            </a:r>
            <a:r>
              <a:rPr lang="pt-BR" dirty="0">
                <a:effectLst>
                  <a:outerShdw blurRad="38100" dist="38100" dir="2700000" algn="tl">
                    <a:srgbClr val="000000">
                      <a:alpha val="43137"/>
                    </a:srgbClr>
                  </a:outerShdw>
                </a:effectLst>
              </a:rPr>
              <a:t>:</a:t>
            </a:r>
          </a:p>
          <a:p>
            <a:pPr marL="0" indent="0">
              <a:buNone/>
            </a:pPr>
            <a:r>
              <a:rPr lang="pt-BR" dirty="0">
                <a:effectLst>
                  <a:outerShdw blurRad="38100" dist="38100" dir="2700000" algn="tl">
                    <a:srgbClr val="000000">
                      <a:alpha val="43137"/>
                    </a:srgbClr>
                  </a:outerShdw>
                </a:effectLst>
              </a:rPr>
              <a:t>Criar o site responsivo (mobile-</a:t>
            </a:r>
            <a:r>
              <a:rPr lang="pt-BR" dirty="0" err="1">
                <a:effectLst>
                  <a:outerShdw blurRad="38100" dist="38100" dir="2700000" algn="tl">
                    <a:srgbClr val="000000">
                      <a:alpha val="43137"/>
                    </a:srgbClr>
                  </a:outerShdw>
                </a:effectLst>
              </a:rPr>
              <a:t>first</a:t>
            </a:r>
            <a:r>
              <a:rPr lang="pt-BR" dirty="0">
                <a:effectLst>
                  <a:outerShdw blurRad="38100" dist="38100" dir="2700000" algn="tl">
                    <a:srgbClr val="000000">
                      <a:alpha val="43137"/>
                    </a:srgbClr>
                  </a:outerShdw>
                </a:effectLst>
              </a:rPr>
              <a:t>) adaptando o tamanho das suas páginas (alteração do layout) ao tamanho das telas que estão sendo exibidos, como as telas de celulares e tablets;</a:t>
            </a:r>
          </a:p>
          <a:p>
            <a:r>
              <a:rPr lang="pt-BR" b="1" dirty="0">
                <a:effectLst>
                  <a:outerShdw blurRad="38100" dist="38100" dir="2700000" algn="tl">
                    <a:srgbClr val="000000">
                      <a:alpha val="43137"/>
                    </a:srgbClr>
                  </a:outerShdw>
                </a:effectLst>
              </a:rPr>
              <a:t>Java Script:</a:t>
            </a:r>
          </a:p>
          <a:p>
            <a:pPr marL="0" indent="0">
              <a:buNone/>
            </a:pPr>
            <a:r>
              <a:rPr lang="pt-BR" dirty="0"/>
              <a:t>JavaScript utilizado para automatizar e formatar partes do site, gerando instruções e informando o tipo de retorno de dado.</a:t>
            </a:r>
          </a:p>
          <a:p>
            <a:r>
              <a:rPr lang="pt-BR" dirty="0">
                <a:effectLst>
                  <a:outerShdw blurRad="38100" dist="38100" dir="2700000" algn="tl">
                    <a:srgbClr val="000000">
                      <a:alpha val="43137"/>
                    </a:srgbClr>
                  </a:outerShdw>
                </a:effectLst>
              </a:rPr>
              <a:t>Banco de Dados:</a:t>
            </a:r>
          </a:p>
          <a:p>
            <a:pPr marL="0" indent="0">
              <a:buNone/>
            </a:pPr>
            <a:r>
              <a:rPr lang="pt-BR" dirty="0"/>
              <a:t>O banco de dados  modelado em nosso DER representa algumas tabelas de entidades principais e outras tabelas associadas, vinculando clientes, colaboradores e projetos.</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777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10466" y="2280621"/>
            <a:ext cx="9391426" cy="1200329"/>
          </a:xfrm>
          <a:prstGeom prst="rect">
            <a:avLst/>
          </a:prstGeom>
          <a:noFill/>
        </p:spPr>
        <p:txBody>
          <a:bodyPr wrap="square" rtlCol="0">
            <a:spAutoFit/>
          </a:bodyPr>
          <a:lstStyle/>
          <a:p>
            <a:r>
              <a:rPr lang="pt-BR" sz="3600" dirty="0"/>
              <a:t>A seguir os slides do desenvolvimento do bancos de dados e suas funcionalidades iniciais:</a:t>
            </a:r>
          </a:p>
        </p:txBody>
      </p:sp>
    </p:spTree>
    <p:extLst>
      <p:ext uri="{BB962C8B-B14F-4D97-AF65-F5344CB8AC3E}">
        <p14:creationId xmlns:p14="http://schemas.microsoft.com/office/powerpoint/2010/main" val="171998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140311"/>
            <a:ext cx="9981994" cy="5615491"/>
          </a:xfrm>
        </p:spPr>
      </p:pic>
      <p:sp>
        <p:nvSpPr>
          <p:cNvPr id="2" name="Título 1">
            <a:extLst>
              <a:ext uri="{FF2B5EF4-FFF2-40B4-BE49-F238E27FC236}">
                <a16:creationId xmlns:a16="http://schemas.microsoft.com/office/drawing/2014/main" id="{012CEB6D-0F58-F687-77D8-46680B27B991}"/>
              </a:ext>
            </a:extLst>
          </p:cNvPr>
          <p:cNvSpPr>
            <a:spLocks noGrp="1"/>
          </p:cNvSpPr>
          <p:nvPr>
            <p:ph type="title"/>
          </p:nvPr>
        </p:nvSpPr>
        <p:spPr>
          <a:xfrm>
            <a:off x="1143001" y="214490"/>
            <a:ext cx="9905998" cy="778932"/>
          </a:xfrm>
        </p:spPr>
        <p:txBody>
          <a:bodyPr>
            <a:normAutofit fontScale="90000"/>
          </a:bodyPr>
          <a:lstStyle/>
          <a:p>
            <a:r>
              <a:rPr lang="pt-BR" dirty="0"/>
              <a:t>DER BD </a:t>
            </a:r>
            <a:r>
              <a:rPr lang="pt-BR" dirty="0" err="1"/>
              <a:t>Mki_page</a:t>
            </a:r>
            <a:r>
              <a:rPr lang="pt-BR" dirty="0"/>
              <a:t> (Modelo conceitual demonstrou necessidade de tabelas associadas)</a:t>
            </a:r>
          </a:p>
        </p:txBody>
      </p:sp>
    </p:spTree>
    <p:extLst>
      <p:ext uri="{BB962C8B-B14F-4D97-AF65-F5344CB8AC3E}">
        <p14:creationId xmlns:p14="http://schemas.microsoft.com/office/powerpoint/2010/main" val="408247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Comandos </a:t>
            </a:r>
            <a:r>
              <a:rPr lang="pt-BR" dirty="0" err="1"/>
              <a:t>sql</a:t>
            </a:r>
            <a:r>
              <a:rPr lang="pt-BR" dirty="0"/>
              <a:t> (criando as tabelas principais e inserindo dados dos clientes)</a:t>
            </a:r>
          </a:p>
        </p:txBody>
      </p:sp>
      <p:sp>
        <p:nvSpPr>
          <p:cNvPr id="3" name="Espaço Reservado para Conteúdo 2"/>
          <p:cNvSpPr>
            <a:spLocks noGrp="1"/>
          </p:cNvSpPr>
          <p:nvPr>
            <p:ph idx="1"/>
          </p:nvPr>
        </p:nvSpPr>
        <p:spPr/>
        <p:txBody>
          <a:bodyPr>
            <a:normAutofit fontScale="70000" lnSpcReduction="20000"/>
          </a:bodyPr>
          <a:lstStyle/>
          <a:p>
            <a:r>
              <a:rPr lang="pt-BR" dirty="0"/>
              <a:t>CREATE TABLE colaboradores ( matricula SERIAL PRIMARY KEY NOT NULL, nome VARCHAR(30), salario FLOAT, cargo VARCHAR(20) );</a:t>
            </a:r>
          </a:p>
          <a:p>
            <a:r>
              <a:rPr lang="pt-BR" dirty="0"/>
              <a:t>CREATE TABLE projetos ( </a:t>
            </a:r>
            <a:r>
              <a:rPr lang="pt-BR" dirty="0" err="1"/>
              <a:t>id_projeto</a:t>
            </a:r>
            <a:r>
              <a:rPr lang="pt-BR" dirty="0"/>
              <a:t> SERIAL PRIMARY KEY NOT NULL, </a:t>
            </a:r>
            <a:r>
              <a:rPr lang="pt-BR" dirty="0" err="1"/>
              <a:t>nome_projeto</a:t>
            </a:r>
            <a:r>
              <a:rPr lang="pt-BR" dirty="0"/>
              <a:t> VARCHAR(30), </a:t>
            </a:r>
            <a:r>
              <a:rPr lang="pt-BR" dirty="0" err="1"/>
              <a:t>prazo_projeto</a:t>
            </a:r>
            <a:r>
              <a:rPr lang="pt-BR" dirty="0"/>
              <a:t> VARCHAR(10), </a:t>
            </a:r>
            <a:r>
              <a:rPr lang="pt-BR" dirty="0" err="1"/>
              <a:t>orcamento_projeto</a:t>
            </a:r>
            <a:r>
              <a:rPr lang="pt-BR" dirty="0"/>
              <a:t> FLOAT );</a:t>
            </a:r>
          </a:p>
          <a:p>
            <a:r>
              <a:rPr lang="pt-BR" dirty="0"/>
              <a:t>CREATE TABLE clientes ( </a:t>
            </a:r>
            <a:r>
              <a:rPr lang="pt-BR" dirty="0" err="1"/>
              <a:t>cnpj</a:t>
            </a:r>
            <a:r>
              <a:rPr lang="pt-BR" dirty="0"/>
              <a:t> INT PRIMARY KEY NOT NULL, </a:t>
            </a:r>
            <a:r>
              <a:rPr lang="pt-BR" dirty="0" err="1"/>
              <a:t>nome_cliente</a:t>
            </a:r>
            <a:r>
              <a:rPr lang="pt-BR" dirty="0"/>
              <a:t> VARCHAR(30), </a:t>
            </a:r>
            <a:r>
              <a:rPr lang="pt-BR" dirty="0" err="1"/>
              <a:t>email_cliente</a:t>
            </a:r>
            <a:r>
              <a:rPr lang="pt-BR" dirty="0"/>
              <a:t> VARCHAR(30), </a:t>
            </a:r>
            <a:r>
              <a:rPr lang="pt-BR" dirty="0" err="1"/>
              <a:t>fone_cliente</a:t>
            </a:r>
            <a:r>
              <a:rPr lang="pt-BR" dirty="0"/>
              <a:t> VARCHAR(13), </a:t>
            </a:r>
            <a:r>
              <a:rPr lang="pt-BR" dirty="0" err="1"/>
              <a:t>contato_cliente</a:t>
            </a:r>
            <a:r>
              <a:rPr lang="pt-BR" dirty="0"/>
              <a:t> VARCHAR(30) );</a:t>
            </a:r>
          </a:p>
          <a:p>
            <a:r>
              <a:rPr lang="pt-BR" dirty="0"/>
              <a:t>INSERT INTO clientes (</a:t>
            </a:r>
            <a:r>
              <a:rPr lang="pt-BR" dirty="0" err="1"/>
              <a:t>cnpj</a:t>
            </a:r>
            <a:r>
              <a:rPr lang="pt-BR" dirty="0"/>
              <a:t>, </a:t>
            </a:r>
            <a:r>
              <a:rPr lang="pt-BR" dirty="0" err="1"/>
              <a:t>nome_cliente</a:t>
            </a:r>
            <a:r>
              <a:rPr lang="pt-BR" dirty="0"/>
              <a:t>, </a:t>
            </a:r>
            <a:r>
              <a:rPr lang="pt-BR" dirty="0" err="1"/>
              <a:t>email_cliente</a:t>
            </a:r>
            <a:r>
              <a:rPr lang="pt-BR" dirty="0"/>
              <a:t>, </a:t>
            </a:r>
            <a:r>
              <a:rPr lang="pt-BR" dirty="0" err="1"/>
              <a:t>fone_cliente</a:t>
            </a:r>
            <a:r>
              <a:rPr lang="pt-BR" dirty="0"/>
              <a:t>, </a:t>
            </a:r>
            <a:r>
              <a:rPr lang="pt-BR" dirty="0" err="1"/>
              <a:t>contato_cliente</a:t>
            </a:r>
            <a:r>
              <a:rPr lang="pt-BR" dirty="0"/>
              <a:t>) VALUES (1, 'Carrier </a:t>
            </a:r>
            <a:r>
              <a:rPr lang="pt-BR" dirty="0" err="1"/>
              <a:t>Ltda</a:t>
            </a:r>
            <a:r>
              <a:rPr lang="pt-BR" dirty="0"/>
              <a:t>', '</a:t>
            </a:r>
            <a:r>
              <a:rPr lang="pt-BR" u="sng" dirty="0">
                <a:hlinkClick r:id="rId2"/>
              </a:rPr>
              <a:t>carrier@gmail.com</a:t>
            </a:r>
            <a:r>
              <a:rPr lang="pt-BR" dirty="0"/>
              <a:t>', '2134556789', 'Carlos Souza'), (2, 'Express </a:t>
            </a:r>
            <a:r>
              <a:rPr lang="pt-BR" dirty="0" err="1"/>
              <a:t>Ltda</a:t>
            </a:r>
            <a:r>
              <a:rPr lang="pt-BR" dirty="0"/>
              <a:t>', '</a:t>
            </a:r>
            <a:r>
              <a:rPr lang="pt-BR" u="sng" dirty="0">
                <a:hlinkClick r:id="rId3"/>
              </a:rPr>
              <a:t>express@gmail.com</a:t>
            </a:r>
            <a:r>
              <a:rPr lang="pt-BR" dirty="0"/>
              <a:t>', '2132789056', 'João Mendes'), (3, '</a:t>
            </a:r>
            <a:r>
              <a:rPr lang="pt-BR" dirty="0" err="1"/>
              <a:t>Bentô</a:t>
            </a:r>
            <a:r>
              <a:rPr lang="pt-BR" dirty="0"/>
              <a:t> </a:t>
            </a:r>
            <a:r>
              <a:rPr lang="pt-BR" dirty="0" err="1"/>
              <a:t>Ltda</a:t>
            </a:r>
            <a:r>
              <a:rPr lang="pt-BR" dirty="0"/>
              <a:t>', '</a:t>
            </a:r>
            <a:r>
              <a:rPr lang="pt-BR" u="sng" dirty="0">
                <a:hlinkClick r:id="rId4"/>
              </a:rPr>
              <a:t>bento@gmail.com</a:t>
            </a:r>
            <a:r>
              <a:rPr lang="pt-BR" dirty="0"/>
              <a:t>', '2134789021', 'Henrique Sá'), (4, 'Spring </a:t>
            </a:r>
            <a:r>
              <a:rPr lang="pt-BR" dirty="0" err="1"/>
              <a:t>Ltda</a:t>
            </a:r>
            <a:r>
              <a:rPr lang="pt-BR" dirty="0"/>
              <a:t>', '</a:t>
            </a:r>
            <a:r>
              <a:rPr lang="pt-BR" u="sng" dirty="0">
                <a:hlinkClick r:id="rId5"/>
              </a:rPr>
              <a:t>spring@gmail.com</a:t>
            </a:r>
            <a:r>
              <a:rPr lang="pt-BR" dirty="0"/>
              <a:t>', '2138903455', 'Sérgio Lopes'), (5, 'Moura </a:t>
            </a:r>
            <a:r>
              <a:rPr lang="pt-BR" dirty="0" err="1"/>
              <a:t>Ltda</a:t>
            </a:r>
            <a:r>
              <a:rPr lang="pt-BR" dirty="0"/>
              <a:t>', '</a:t>
            </a:r>
            <a:r>
              <a:rPr lang="pt-BR" u="sng" dirty="0">
                <a:hlinkClick r:id="rId6"/>
              </a:rPr>
              <a:t>moura@gmail.com</a:t>
            </a:r>
            <a:r>
              <a:rPr lang="pt-BR" dirty="0"/>
              <a:t>', '2137654839', 'Tomas Moura');</a:t>
            </a:r>
          </a:p>
          <a:p>
            <a:endParaRPr lang="pt-BR" dirty="0"/>
          </a:p>
        </p:txBody>
      </p:sp>
    </p:spTree>
    <p:extLst>
      <p:ext uri="{BB962C8B-B14F-4D97-AF65-F5344CB8AC3E}">
        <p14:creationId xmlns:p14="http://schemas.microsoft.com/office/powerpoint/2010/main" val="30048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Comandos </a:t>
            </a:r>
            <a:r>
              <a:rPr lang="pt-BR" dirty="0" err="1"/>
              <a:t>sql</a:t>
            </a:r>
            <a:r>
              <a:rPr lang="pt-BR" dirty="0"/>
              <a:t> (inserindo dados dos colaboradores e projetos)</a:t>
            </a:r>
          </a:p>
        </p:txBody>
      </p:sp>
      <p:sp>
        <p:nvSpPr>
          <p:cNvPr id="3" name="Espaço Reservado para Conteúdo 2"/>
          <p:cNvSpPr>
            <a:spLocks noGrp="1"/>
          </p:cNvSpPr>
          <p:nvPr>
            <p:ph idx="1"/>
          </p:nvPr>
        </p:nvSpPr>
        <p:spPr/>
        <p:txBody>
          <a:bodyPr>
            <a:normAutofit fontScale="77500" lnSpcReduction="20000"/>
          </a:bodyPr>
          <a:lstStyle/>
          <a:p>
            <a:r>
              <a:rPr lang="pt-BR" dirty="0"/>
              <a:t>INSERT INTO colaboradores (matricula, nome, salario, cargo) VALUES (1, 'Maria Clara', 1800, 'Tech Jr'), (2, 'Leila Pinheiro', 3700, 'Desenvolvedor Jr'), (3, 'Cristian Peres', 6700, 'Desenvolvedor Pleno'), (4, 'Carla Dias', 4800, 'Analista Jr'), (5, 'Denis Pereira', 7600, 'Analista </a:t>
            </a:r>
            <a:r>
              <a:rPr lang="pt-BR" dirty="0" err="1"/>
              <a:t>Senior</a:t>
            </a:r>
            <a:r>
              <a:rPr lang="pt-BR" dirty="0"/>
              <a:t>'), (6, 'Francisco Cruz', 8000, 'Gerente Projeto I'), (7, 'Ana Paula', 9000, 'Gerente Projeto II');</a:t>
            </a:r>
          </a:p>
          <a:p>
            <a:r>
              <a:rPr lang="pt-BR" dirty="0"/>
              <a:t>INSERT INTO projetos (</a:t>
            </a:r>
            <a:r>
              <a:rPr lang="pt-BR" dirty="0" err="1"/>
              <a:t>id_projeto</a:t>
            </a:r>
            <a:r>
              <a:rPr lang="pt-BR" dirty="0"/>
              <a:t>, </a:t>
            </a:r>
            <a:r>
              <a:rPr lang="pt-BR" dirty="0" err="1"/>
              <a:t>nome_projeto</a:t>
            </a:r>
            <a:r>
              <a:rPr lang="pt-BR" dirty="0"/>
              <a:t>, </a:t>
            </a:r>
            <a:r>
              <a:rPr lang="pt-BR" dirty="0" err="1"/>
              <a:t>prazo_projeto</a:t>
            </a:r>
            <a:r>
              <a:rPr lang="pt-BR" dirty="0"/>
              <a:t>, </a:t>
            </a:r>
            <a:r>
              <a:rPr lang="pt-BR" dirty="0" err="1"/>
              <a:t>orcamento_projeto</a:t>
            </a:r>
            <a:r>
              <a:rPr lang="pt-BR" dirty="0"/>
              <a:t>) VALUES (1, 'Ampliação Base Dados', '24', 30000), (2, 'Migração de Tecnologia', '16', 20000), (3, 'Percepção de Padrões', '20', 45000), (4, 'Gerenciamento de Crise', '36', 40000);</a:t>
            </a:r>
          </a:p>
          <a:p>
            <a:r>
              <a:rPr lang="pt-BR" dirty="0"/>
              <a:t>CREATE TABLE </a:t>
            </a:r>
            <a:r>
              <a:rPr lang="pt-BR" dirty="0" err="1"/>
              <a:t>colaboradores_projetos</a:t>
            </a:r>
            <a:r>
              <a:rPr lang="pt-BR" dirty="0"/>
              <a:t> ( </a:t>
            </a:r>
            <a:r>
              <a:rPr lang="pt-BR" dirty="0" err="1"/>
              <a:t>fk_matricula</a:t>
            </a:r>
            <a:r>
              <a:rPr lang="pt-BR" dirty="0"/>
              <a:t> INT, </a:t>
            </a:r>
            <a:r>
              <a:rPr lang="pt-BR" dirty="0" err="1"/>
              <a:t>fk_id_projeto</a:t>
            </a:r>
            <a:r>
              <a:rPr lang="pt-BR" dirty="0"/>
              <a:t> INT, CONSTRAINT </a:t>
            </a:r>
            <a:r>
              <a:rPr lang="pt-BR" dirty="0" err="1"/>
              <a:t>colaboradores_projetos_pk</a:t>
            </a:r>
            <a:r>
              <a:rPr lang="pt-BR" dirty="0"/>
              <a:t> PRIMARY KEY (</a:t>
            </a:r>
            <a:r>
              <a:rPr lang="pt-BR" dirty="0" err="1"/>
              <a:t>fk_matricula</a:t>
            </a:r>
            <a:r>
              <a:rPr lang="pt-BR" dirty="0"/>
              <a:t>, </a:t>
            </a:r>
            <a:r>
              <a:rPr lang="pt-BR" dirty="0" err="1"/>
              <a:t>fk_id_projeto</a:t>
            </a:r>
            <a:r>
              <a:rPr lang="pt-BR" dirty="0"/>
              <a:t>), CONSTRAINT </a:t>
            </a:r>
            <a:r>
              <a:rPr lang="pt-BR" dirty="0" err="1"/>
              <a:t>matricula_fk</a:t>
            </a:r>
            <a:r>
              <a:rPr lang="pt-BR" dirty="0"/>
              <a:t> FOREIGN KEY (</a:t>
            </a:r>
            <a:r>
              <a:rPr lang="pt-BR" dirty="0" err="1"/>
              <a:t>fk_matricula</a:t>
            </a:r>
            <a:r>
              <a:rPr lang="pt-BR" dirty="0"/>
              <a:t>) REFERENCES colaboradores (matricula), CONSTRAINT </a:t>
            </a:r>
            <a:r>
              <a:rPr lang="pt-BR" dirty="0" err="1"/>
              <a:t>id_projeto_fk</a:t>
            </a:r>
            <a:r>
              <a:rPr lang="pt-BR" dirty="0"/>
              <a:t> FOREIGN KEY (</a:t>
            </a:r>
            <a:r>
              <a:rPr lang="pt-BR" dirty="0" err="1"/>
              <a:t>fk_id_projeto</a:t>
            </a:r>
            <a:r>
              <a:rPr lang="pt-BR" dirty="0"/>
              <a:t>) REFERENCES projetos (</a:t>
            </a:r>
            <a:r>
              <a:rPr lang="pt-BR" dirty="0" err="1"/>
              <a:t>id_projeto</a:t>
            </a:r>
            <a:r>
              <a:rPr lang="pt-BR" dirty="0"/>
              <a:t>) );</a:t>
            </a:r>
          </a:p>
          <a:p>
            <a:endParaRPr lang="pt-BR" dirty="0"/>
          </a:p>
        </p:txBody>
      </p:sp>
    </p:spTree>
    <p:extLst>
      <p:ext uri="{BB962C8B-B14F-4D97-AF65-F5344CB8AC3E}">
        <p14:creationId xmlns:p14="http://schemas.microsoft.com/office/powerpoint/2010/main" val="385791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Comandos </a:t>
            </a:r>
            <a:r>
              <a:rPr lang="pt-BR" dirty="0" err="1"/>
              <a:t>sql</a:t>
            </a:r>
            <a:r>
              <a:rPr lang="pt-BR" dirty="0"/>
              <a:t> (criando as tabelas associadas e relacionando os dados)</a:t>
            </a:r>
          </a:p>
        </p:txBody>
      </p:sp>
      <p:sp>
        <p:nvSpPr>
          <p:cNvPr id="3" name="Espaço Reservado para Conteúdo 2"/>
          <p:cNvSpPr>
            <a:spLocks noGrp="1"/>
          </p:cNvSpPr>
          <p:nvPr>
            <p:ph idx="1"/>
          </p:nvPr>
        </p:nvSpPr>
        <p:spPr/>
        <p:txBody>
          <a:bodyPr>
            <a:normAutofit fontScale="92500" lnSpcReduction="10000"/>
          </a:bodyPr>
          <a:lstStyle/>
          <a:p>
            <a:r>
              <a:rPr lang="pt-BR" dirty="0"/>
              <a:t>CREATE TABLE </a:t>
            </a:r>
            <a:r>
              <a:rPr lang="pt-BR" dirty="0" err="1"/>
              <a:t>projetos_clientes</a:t>
            </a:r>
            <a:r>
              <a:rPr lang="pt-BR" dirty="0"/>
              <a:t> ( </a:t>
            </a:r>
            <a:r>
              <a:rPr lang="pt-BR" dirty="0" err="1"/>
              <a:t>fk_id_projeto</a:t>
            </a:r>
            <a:r>
              <a:rPr lang="pt-BR" dirty="0"/>
              <a:t> INT, </a:t>
            </a:r>
            <a:r>
              <a:rPr lang="pt-BR" dirty="0" err="1"/>
              <a:t>fk_cnpj</a:t>
            </a:r>
            <a:r>
              <a:rPr lang="pt-BR" dirty="0"/>
              <a:t> INT, CONSTRAINT </a:t>
            </a:r>
            <a:r>
              <a:rPr lang="pt-BR" dirty="0" err="1"/>
              <a:t>projetos_clientes_pk</a:t>
            </a:r>
            <a:r>
              <a:rPr lang="pt-BR" dirty="0"/>
              <a:t> PRIMARY KEY (</a:t>
            </a:r>
            <a:r>
              <a:rPr lang="pt-BR" dirty="0" err="1"/>
              <a:t>fk_id_projeto</a:t>
            </a:r>
            <a:r>
              <a:rPr lang="pt-BR" dirty="0"/>
              <a:t>, </a:t>
            </a:r>
            <a:r>
              <a:rPr lang="pt-BR" dirty="0" err="1"/>
              <a:t>fk_cnpj</a:t>
            </a:r>
            <a:r>
              <a:rPr lang="pt-BR" dirty="0"/>
              <a:t>), CONSTRAINT </a:t>
            </a:r>
            <a:r>
              <a:rPr lang="pt-BR" dirty="0" err="1"/>
              <a:t>id_projeto_fk</a:t>
            </a:r>
            <a:r>
              <a:rPr lang="pt-BR" dirty="0"/>
              <a:t> FOREIGN KEY (</a:t>
            </a:r>
            <a:r>
              <a:rPr lang="pt-BR" dirty="0" err="1"/>
              <a:t>fk_id_projeto</a:t>
            </a:r>
            <a:r>
              <a:rPr lang="pt-BR" dirty="0"/>
              <a:t>) REFERENCES projetos (</a:t>
            </a:r>
            <a:r>
              <a:rPr lang="pt-BR" dirty="0" err="1"/>
              <a:t>id_projeto</a:t>
            </a:r>
            <a:r>
              <a:rPr lang="pt-BR" dirty="0"/>
              <a:t>), CONSTRAINT </a:t>
            </a:r>
            <a:r>
              <a:rPr lang="pt-BR" dirty="0" err="1"/>
              <a:t>cnpj_fk</a:t>
            </a:r>
            <a:r>
              <a:rPr lang="pt-BR" dirty="0"/>
              <a:t> FOREIGN KEY (</a:t>
            </a:r>
            <a:r>
              <a:rPr lang="pt-BR" dirty="0" err="1"/>
              <a:t>fk_cnpj</a:t>
            </a:r>
            <a:r>
              <a:rPr lang="pt-BR" dirty="0"/>
              <a:t>) REFERENCES clientes (</a:t>
            </a:r>
            <a:r>
              <a:rPr lang="pt-BR" dirty="0" err="1"/>
              <a:t>cnpj</a:t>
            </a:r>
            <a:r>
              <a:rPr lang="pt-BR" dirty="0"/>
              <a:t>) );</a:t>
            </a:r>
          </a:p>
          <a:p>
            <a:r>
              <a:rPr lang="pt-BR" dirty="0"/>
              <a:t>INSERT INTO </a:t>
            </a:r>
            <a:r>
              <a:rPr lang="pt-BR" dirty="0" err="1"/>
              <a:t>colaboradores_projetos</a:t>
            </a:r>
            <a:r>
              <a:rPr lang="pt-BR" dirty="0"/>
              <a:t> (</a:t>
            </a:r>
            <a:r>
              <a:rPr lang="pt-BR" dirty="0" err="1"/>
              <a:t>fk_matricula</a:t>
            </a:r>
            <a:r>
              <a:rPr lang="pt-BR" dirty="0"/>
              <a:t>, </a:t>
            </a:r>
            <a:r>
              <a:rPr lang="pt-BR" dirty="0" err="1"/>
              <a:t>fk_id_projeto</a:t>
            </a:r>
            <a:r>
              <a:rPr lang="pt-BR" dirty="0"/>
              <a:t>) VALUES (1, 1), (2, 1), (3,3), (4,4), (5,3), (6,2), (7,3);</a:t>
            </a:r>
          </a:p>
          <a:p>
            <a:r>
              <a:rPr lang="pt-BR" dirty="0"/>
              <a:t>INSERT INTO </a:t>
            </a:r>
            <a:r>
              <a:rPr lang="pt-BR" dirty="0" err="1"/>
              <a:t>projetos_clientes</a:t>
            </a:r>
            <a:r>
              <a:rPr lang="pt-BR" dirty="0"/>
              <a:t> (</a:t>
            </a:r>
            <a:r>
              <a:rPr lang="pt-BR" dirty="0" err="1"/>
              <a:t>fk_id_projeto</a:t>
            </a:r>
            <a:r>
              <a:rPr lang="pt-BR" dirty="0"/>
              <a:t>, </a:t>
            </a:r>
            <a:r>
              <a:rPr lang="pt-BR" dirty="0" err="1"/>
              <a:t>fk_cnpj</a:t>
            </a:r>
            <a:r>
              <a:rPr lang="pt-BR" dirty="0"/>
              <a:t>) VALUES (4, 1), (3, 2), (2,3), (1,4);</a:t>
            </a:r>
          </a:p>
          <a:p>
            <a:endParaRPr lang="pt-BR" dirty="0"/>
          </a:p>
        </p:txBody>
      </p:sp>
    </p:spTree>
    <p:extLst>
      <p:ext uri="{BB962C8B-B14F-4D97-AF65-F5344CB8AC3E}">
        <p14:creationId xmlns:p14="http://schemas.microsoft.com/office/powerpoint/2010/main" val="41516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0" i="0" dirty="0">
                <a:effectLst/>
                <a:latin typeface="Roboto" panose="020B0604020202020204" pitchFamily="2" charset="0"/>
              </a:rPr>
              <a:t>consulta 01 - Exibir os dados dos clientes que não </a:t>
            </a:r>
            <a:r>
              <a:rPr lang="pt-BR" b="0" i="0" dirty="0" err="1">
                <a:effectLst/>
                <a:latin typeface="Roboto" panose="020B0604020202020204" pitchFamily="2" charset="0"/>
              </a:rPr>
              <a:t>tÊm</a:t>
            </a:r>
            <a:r>
              <a:rPr lang="pt-BR" b="0" i="0" dirty="0">
                <a:effectLst/>
                <a:latin typeface="Roboto" panose="020B0604020202020204" pitchFamily="2" charset="0"/>
              </a:rPr>
              <a:t> projetos contratados: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4" y="2183802"/>
            <a:ext cx="9905998" cy="4098664"/>
          </a:xfrm>
        </p:spPr>
      </p:pic>
    </p:spTree>
    <p:extLst>
      <p:ext uri="{BB962C8B-B14F-4D97-AF65-F5344CB8AC3E}">
        <p14:creationId xmlns:p14="http://schemas.microsoft.com/office/powerpoint/2010/main" val="2686904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198</TotalTime>
  <Words>879</Words>
  <Application>Microsoft Office PowerPoint</Application>
  <PresentationFormat>Widescreen</PresentationFormat>
  <Paragraphs>38</Paragraphs>
  <Slides>22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Arial Rounded MT Bold</vt:lpstr>
      <vt:lpstr>Roboto</vt:lpstr>
      <vt:lpstr>Tw Cen MT</vt:lpstr>
      <vt:lpstr>Circuito</vt:lpstr>
      <vt:lpstr>Sprint V</vt:lpstr>
      <vt:lpstr>                              </vt:lpstr>
      <vt:lpstr>Proposta do site e suas ferramentas</vt:lpstr>
      <vt:lpstr>Apresentação do PowerPoint</vt:lpstr>
      <vt:lpstr>DER BD Mki_page (Modelo conceitual demonstrou necessidade de tabelas associadas)</vt:lpstr>
      <vt:lpstr>Comandos sql (criando as tabelas principais e inserindo dados dos clientes)</vt:lpstr>
      <vt:lpstr>Comandos sql (inserindo dados dos colaboradores e projetos)</vt:lpstr>
      <vt:lpstr>Comandos sql (criando as tabelas associadas e relacionando os dados)</vt:lpstr>
      <vt:lpstr>consulta 01 - Exibir os dados dos clientes que não tÊm projetos contratados:</vt:lpstr>
      <vt:lpstr>consulta 02 - Exibir os dados dos clientes, independente de terem contratado projeto:</vt:lpstr>
      <vt:lpstr>consulta 03 - exibir o nome dos colaboradores e os nomes dos projetos/clientes a eles vinculados: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ConsiderAções finais: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Usuário do Windows</dc:creator>
  <cp:lastModifiedBy>JULIENE DA CONCEIÇÃO PEREIRA</cp:lastModifiedBy>
  <cp:revision>23</cp:revision>
  <dcterms:created xsi:type="dcterms:W3CDTF">2023-02-13T19:32:48Z</dcterms:created>
  <dcterms:modified xsi:type="dcterms:W3CDTF">2023-02-15T00:24:50Z</dcterms:modified>
</cp:coreProperties>
</file>