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74" r:id="rId3"/>
    <p:sldId id="399" r:id="rId4"/>
    <p:sldId id="362" r:id="rId5"/>
    <p:sldId id="393" r:id="rId6"/>
    <p:sldId id="405" r:id="rId7"/>
    <p:sldId id="396" r:id="rId8"/>
    <p:sldId id="394" r:id="rId9"/>
    <p:sldId id="397" r:id="rId10"/>
    <p:sldId id="407" r:id="rId11"/>
    <p:sldId id="406" r:id="rId12"/>
    <p:sldId id="395" r:id="rId13"/>
    <p:sldId id="408" r:id="rId14"/>
    <p:sldId id="398" r:id="rId15"/>
    <p:sldId id="389" r:id="rId16"/>
    <p:sldId id="388" r:id="rId17"/>
    <p:sldId id="370" r:id="rId18"/>
    <p:sldId id="318" r:id="rId19"/>
    <p:sldId id="409" r:id="rId20"/>
    <p:sldId id="40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45E2F2-A09E-4976-BC39-CDBB850177FB}" v="259" dt="2023-08-30T10:07:51.023"/>
  </p1510:revLst>
</p1510:revInfo>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2"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8FD83F-70A9-41CD-89EE-378AE158170F}"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9622CEF3-CF23-44BF-94D6-6730DB7D217D}">
      <dgm:prSet/>
      <dgm:spPr/>
      <dgm:t>
        <a:bodyPr/>
        <a:lstStyle/>
        <a:p>
          <a:r>
            <a:rPr lang="en-US" dirty="0"/>
            <a:t>CEO Pay</a:t>
          </a:r>
        </a:p>
      </dgm:t>
    </dgm:pt>
    <dgm:pt modelId="{67F2E78D-35A3-4249-8171-BF1B67BCC046}" type="parTrans" cxnId="{DC0DF537-6689-4A73-8F3F-A884C9EF10DB}">
      <dgm:prSet/>
      <dgm:spPr/>
      <dgm:t>
        <a:bodyPr/>
        <a:lstStyle/>
        <a:p>
          <a:endParaRPr lang="en-US"/>
        </a:p>
      </dgm:t>
    </dgm:pt>
    <dgm:pt modelId="{21F2B41E-8620-44C2-AC56-C1B594C8558D}" type="sibTrans" cxnId="{DC0DF537-6689-4A73-8F3F-A884C9EF10DB}">
      <dgm:prSet/>
      <dgm:spPr/>
      <dgm:t>
        <a:bodyPr/>
        <a:lstStyle/>
        <a:p>
          <a:endParaRPr lang="en-US"/>
        </a:p>
      </dgm:t>
    </dgm:pt>
    <dgm:pt modelId="{90B60F33-917D-4661-B183-05F0BFD30193}">
      <dgm:prSet/>
      <dgm:spPr/>
      <dgm:t>
        <a:bodyPr/>
        <a:lstStyle/>
        <a:p>
          <a:r>
            <a:rPr lang="en-AU" dirty="0"/>
            <a:t>Short Term Incentive</a:t>
          </a:r>
          <a:endParaRPr lang="en-US" dirty="0"/>
        </a:p>
      </dgm:t>
    </dgm:pt>
    <dgm:pt modelId="{3021354E-5C44-49B8-92F4-38452995D1D9}" type="parTrans" cxnId="{2DD2906F-C666-4321-8353-985D36E2C92D}">
      <dgm:prSet/>
      <dgm:spPr/>
      <dgm:t>
        <a:bodyPr/>
        <a:lstStyle/>
        <a:p>
          <a:endParaRPr lang="en-US"/>
        </a:p>
      </dgm:t>
    </dgm:pt>
    <dgm:pt modelId="{0D657E2A-9684-47BB-BB58-64F3D36B7C06}" type="sibTrans" cxnId="{2DD2906F-C666-4321-8353-985D36E2C92D}">
      <dgm:prSet/>
      <dgm:spPr/>
      <dgm:t>
        <a:bodyPr/>
        <a:lstStyle/>
        <a:p>
          <a:endParaRPr lang="en-US"/>
        </a:p>
      </dgm:t>
    </dgm:pt>
    <dgm:pt modelId="{C2AD32B5-EF1F-4D2F-8FCA-FF517D0FFF9B}">
      <dgm:prSet/>
      <dgm:spPr/>
      <dgm:t>
        <a:bodyPr/>
        <a:lstStyle/>
        <a:p>
          <a:r>
            <a:rPr lang="en-AU" dirty="0"/>
            <a:t>Long Term Incentive</a:t>
          </a:r>
          <a:endParaRPr lang="en-US" dirty="0"/>
        </a:p>
      </dgm:t>
    </dgm:pt>
    <dgm:pt modelId="{3FE8273B-FF73-4634-ADC2-84A0088E33AB}" type="parTrans" cxnId="{47D7E34D-E7F3-4087-A360-585A199D8CA2}">
      <dgm:prSet/>
      <dgm:spPr/>
      <dgm:t>
        <a:bodyPr/>
        <a:lstStyle/>
        <a:p>
          <a:endParaRPr lang="en-US"/>
        </a:p>
      </dgm:t>
    </dgm:pt>
    <dgm:pt modelId="{95CD03DD-B5D1-44B5-A79B-85CB70595CD4}" type="sibTrans" cxnId="{47D7E34D-E7F3-4087-A360-585A199D8CA2}">
      <dgm:prSet/>
      <dgm:spPr/>
      <dgm:t>
        <a:bodyPr/>
        <a:lstStyle/>
        <a:p>
          <a:endParaRPr lang="en-US"/>
        </a:p>
      </dgm:t>
    </dgm:pt>
    <dgm:pt modelId="{D249227B-1013-4DA6-BF58-46646E92EEAA}">
      <dgm:prSet/>
      <dgm:spPr/>
      <dgm:t>
        <a:bodyPr/>
        <a:lstStyle/>
        <a:p>
          <a:r>
            <a:rPr lang="en-US" dirty="0"/>
            <a:t>About Us</a:t>
          </a:r>
        </a:p>
      </dgm:t>
    </dgm:pt>
    <dgm:pt modelId="{221EFC2C-448D-4C7D-8A01-6886918C55D9}" type="parTrans" cxnId="{BD99C8E5-37E3-4070-B0D6-9AC97D939623}">
      <dgm:prSet/>
      <dgm:spPr/>
      <dgm:t>
        <a:bodyPr/>
        <a:lstStyle/>
        <a:p>
          <a:endParaRPr lang="en-AU"/>
        </a:p>
      </dgm:t>
    </dgm:pt>
    <dgm:pt modelId="{CBB6F3FE-9131-4B63-8DCF-B221E4144A95}" type="sibTrans" cxnId="{BD99C8E5-37E3-4070-B0D6-9AC97D939623}">
      <dgm:prSet/>
      <dgm:spPr/>
      <dgm:t>
        <a:bodyPr/>
        <a:lstStyle/>
        <a:p>
          <a:endParaRPr lang="en-AU"/>
        </a:p>
      </dgm:t>
    </dgm:pt>
    <dgm:pt modelId="{17DF119C-A3FD-4317-837B-2EB30DB10EE0}">
      <dgm:prSet/>
      <dgm:spPr/>
      <dgm:t>
        <a:bodyPr/>
        <a:lstStyle/>
        <a:p>
          <a:r>
            <a:rPr lang="en-US" dirty="0"/>
            <a:t>Methodology</a:t>
          </a:r>
        </a:p>
      </dgm:t>
    </dgm:pt>
    <dgm:pt modelId="{C5E482CB-5E74-41D6-9B23-7298F5F76680}" type="parTrans" cxnId="{67629B6C-EC64-405A-8473-8F630DBEE526}">
      <dgm:prSet/>
      <dgm:spPr/>
      <dgm:t>
        <a:bodyPr/>
        <a:lstStyle/>
        <a:p>
          <a:endParaRPr lang="en-AU"/>
        </a:p>
      </dgm:t>
    </dgm:pt>
    <dgm:pt modelId="{6AD90E38-683D-4882-B6C1-ED3114E7B6D5}" type="sibTrans" cxnId="{67629B6C-EC64-405A-8473-8F630DBEE526}">
      <dgm:prSet/>
      <dgm:spPr/>
      <dgm:t>
        <a:bodyPr/>
        <a:lstStyle/>
        <a:p>
          <a:endParaRPr lang="en-AU"/>
        </a:p>
      </dgm:t>
    </dgm:pt>
    <dgm:pt modelId="{7988E29C-8BE8-435D-961F-91027DB1120E}" type="pres">
      <dgm:prSet presAssocID="{1E8FD83F-70A9-41CD-89EE-378AE158170F}" presName="vert0" presStyleCnt="0">
        <dgm:presLayoutVars>
          <dgm:dir/>
          <dgm:animOne val="branch"/>
          <dgm:animLvl val="lvl"/>
        </dgm:presLayoutVars>
      </dgm:prSet>
      <dgm:spPr/>
    </dgm:pt>
    <dgm:pt modelId="{783705AB-5AFE-4036-9558-D0AD87F8489C}" type="pres">
      <dgm:prSet presAssocID="{17DF119C-A3FD-4317-837B-2EB30DB10EE0}" presName="thickLine" presStyleLbl="alignNode1" presStyleIdx="0" presStyleCnt="5" custLinFactNeighborX="18634" custLinFactNeighborY="-2448"/>
      <dgm:spPr/>
    </dgm:pt>
    <dgm:pt modelId="{65EA175C-69A5-4C46-ADCF-396D997F34A5}" type="pres">
      <dgm:prSet presAssocID="{17DF119C-A3FD-4317-837B-2EB30DB10EE0}" presName="horz1" presStyleCnt="0"/>
      <dgm:spPr/>
    </dgm:pt>
    <dgm:pt modelId="{63B633B2-9380-4D5E-876B-9C85B6563E2A}" type="pres">
      <dgm:prSet presAssocID="{17DF119C-A3FD-4317-837B-2EB30DB10EE0}" presName="tx1" presStyleLbl="revTx" presStyleIdx="0" presStyleCnt="5"/>
      <dgm:spPr/>
    </dgm:pt>
    <dgm:pt modelId="{C858E094-7F8D-4AAB-B8A0-5F09389D2AB3}" type="pres">
      <dgm:prSet presAssocID="{17DF119C-A3FD-4317-837B-2EB30DB10EE0}" presName="vert1" presStyleCnt="0"/>
      <dgm:spPr/>
    </dgm:pt>
    <dgm:pt modelId="{5826B4E7-9D51-4720-A152-413B622B2579}" type="pres">
      <dgm:prSet presAssocID="{9622CEF3-CF23-44BF-94D6-6730DB7D217D}" presName="thickLine" presStyleLbl="alignNode1" presStyleIdx="1" presStyleCnt="5"/>
      <dgm:spPr/>
    </dgm:pt>
    <dgm:pt modelId="{062D7900-6F08-4622-8686-5C4F54D420D9}" type="pres">
      <dgm:prSet presAssocID="{9622CEF3-CF23-44BF-94D6-6730DB7D217D}" presName="horz1" presStyleCnt="0"/>
      <dgm:spPr/>
    </dgm:pt>
    <dgm:pt modelId="{6208B1ED-D8D7-4CA8-B0C7-1C683F801F62}" type="pres">
      <dgm:prSet presAssocID="{9622CEF3-CF23-44BF-94D6-6730DB7D217D}" presName="tx1" presStyleLbl="revTx" presStyleIdx="1" presStyleCnt="5"/>
      <dgm:spPr/>
    </dgm:pt>
    <dgm:pt modelId="{75B0DDF3-20D9-4710-8EF1-E6D6F7808132}" type="pres">
      <dgm:prSet presAssocID="{9622CEF3-CF23-44BF-94D6-6730DB7D217D}" presName="vert1" presStyleCnt="0"/>
      <dgm:spPr/>
    </dgm:pt>
    <dgm:pt modelId="{C14B6BAA-6810-4FF9-8ED6-67364D928C88}" type="pres">
      <dgm:prSet presAssocID="{90B60F33-917D-4661-B183-05F0BFD30193}" presName="thickLine" presStyleLbl="alignNode1" presStyleIdx="2" presStyleCnt="5"/>
      <dgm:spPr/>
    </dgm:pt>
    <dgm:pt modelId="{D8C7BB38-7EAA-426A-AE6A-333336A03D3E}" type="pres">
      <dgm:prSet presAssocID="{90B60F33-917D-4661-B183-05F0BFD30193}" presName="horz1" presStyleCnt="0"/>
      <dgm:spPr/>
    </dgm:pt>
    <dgm:pt modelId="{9B41E62D-9210-4D2C-B989-407735E1527D}" type="pres">
      <dgm:prSet presAssocID="{90B60F33-917D-4661-B183-05F0BFD30193}" presName="tx1" presStyleLbl="revTx" presStyleIdx="2" presStyleCnt="5"/>
      <dgm:spPr/>
    </dgm:pt>
    <dgm:pt modelId="{C5382D9A-F747-4ADE-9654-CDFEFFDFE618}" type="pres">
      <dgm:prSet presAssocID="{90B60F33-917D-4661-B183-05F0BFD30193}" presName="vert1" presStyleCnt="0"/>
      <dgm:spPr/>
    </dgm:pt>
    <dgm:pt modelId="{6DD7E603-BCAB-447A-A778-0E45627BD29C}" type="pres">
      <dgm:prSet presAssocID="{C2AD32B5-EF1F-4D2F-8FCA-FF517D0FFF9B}" presName="thickLine" presStyleLbl="alignNode1" presStyleIdx="3" presStyleCnt="5"/>
      <dgm:spPr/>
    </dgm:pt>
    <dgm:pt modelId="{C9F9F752-D37D-458D-9505-9A35091A8EAE}" type="pres">
      <dgm:prSet presAssocID="{C2AD32B5-EF1F-4D2F-8FCA-FF517D0FFF9B}" presName="horz1" presStyleCnt="0"/>
      <dgm:spPr/>
    </dgm:pt>
    <dgm:pt modelId="{562E2662-F00F-4869-A593-9E87644381A9}" type="pres">
      <dgm:prSet presAssocID="{C2AD32B5-EF1F-4D2F-8FCA-FF517D0FFF9B}" presName="tx1" presStyleLbl="revTx" presStyleIdx="3" presStyleCnt="5"/>
      <dgm:spPr/>
    </dgm:pt>
    <dgm:pt modelId="{BAB90CA0-19F7-42F5-8D2C-43FE3DACB65F}" type="pres">
      <dgm:prSet presAssocID="{C2AD32B5-EF1F-4D2F-8FCA-FF517D0FFF9B}" presName="vert1" presStyleCnt="0"/>
      <dgm:spPr/>
    </dgm:pt>
    <dgm:pt modelId="{FA292A1F-480C-4B38-8CB2-78E72D96A645}" type="pres">
      <dgm:prSet presAssocID="{D249227B-1013-4DA6-BF58-46646E92EEAA}" presName="thickLine" presStyleLbl="alignNode1" presStyleIdx="4" presStyleCnt="5"/>
      <dgm:spPr/>
    </dgm:pt>
    <dgm:pt modelId="{6E9A77B1-577F-4D6C-BA09-D0114A959CD9}" type="pres">
      <dgm:prSet presAssocID="{D249227B-1013-4DA6-BF58-46646E92EEAA}" presName="horz1" presStyleCnt="0"/>
      <dgm:spPr/>
    </dgm:pt>
    <dgm:pt modelId="{D1FE2E5E-8AA9-436B-9BB2-EA32D84CEC22}" type="pres">
      <dgm:prSet presAssocID="{D249227B-1013-4DA6-BF58-46646E92EEAA}" presName="tx1" presStyleLbl="revTx" presStyleIdx="4" presStyleCnt="5"/>
      <dgm:spPr/>
    </dgm:pt>
    <dgm:pt modelId="{491EAB72-AB20-40DC-BDEB-8F06B98DEBA2}" type="pres">
      <dgm:prSet presAssocID="{D249227B-1013-4DA6-BF58-46646E92EEAA}" presName="vert1" presStyleCnt="0"/>
      <dgm:spPr/>
    </dgm:pt>
  </dgm:ptLst>
  <dgm:cxnLst>
    <dgm:cxn modelId="{DC0DF537-6689-4A73-8F3F-A884C9EF10DB}" srcId="{1E8FD83F-70A9-41CD-89EE-378AE158170F}" destId="{9622CEF3-CF23-44BF-94D6-6730DB7D217D}" srcOrd="1" destOrd="0" parTransId="{67F2E78D-35A3-4249-8171-BF1B67BCC046}" sibTransId="{21F2B41E-8620-44C2-AC56-C1B594C8558D}"/>
    <dgm:cxn modelId="{3E49A642-02BF-42A5-B058-ECFBCE5FF4B0}" type="presOf" srcId="{D249227B-1013-4DA6-BF58-46646E92EEAA}" destId="{D1FE2E5E-8AA9-436B-9BB2-EA32D84CEC22}" srcOrd="0" destOrd="0" presId="urn:microsoft.com/office/officeart/2008/layout/LinedList"/>
    <dgm:cxn modelId="{67629B6C-EC64-405A-8473-8F630DBEE526}" srcId="{1E8FD83F-70A9-41CD-89EE-378AE158170F}" destId="{17DF119C-A3FD-4317-837B-2EB30DB10EE0}" srcOrd="0" destOrd="0" parTransId="{C5E482CB-5E74-41D6-9B23-7298F5F76680}" sibTransId="{6AD90E38-683D-4882-B6C1-ED3114E7B6D5}"/>
    <dgm:cxn modelId="{47D7E34D-E7F3-4087-A360-585A199D8CA2}" srcId="{1E8FD83F-70A9-41CD-89EE-378AE158170F}" destId="{C2AD32B5-EF1F-4D2F-8FCA-FF517D0FFF9B}" srcOrd="3" destOrd="0" parTransId="{3FE8273B-FF73-4634-ADC2-84A0088E33AB}" sibTransId="{95CD03DD-B5D1-44B5-A79B-85CB70595CD4}"/>
    <dgm:cxn modelId="{2DD2906F-C666-4321-8353-985D36E2C92D}" srcId="{1E8FD83F-70A9-41CD-89EE-378AE158170F}" destId="{90B60F33-917D-4661-B183-05F0BFD30193}" srcOrd="2" destOrd="0" parTransId="{3021354E-5C44-49B8-92F4-38452995D1D9}" sibTransId="{0D657E2A-9684-47BB-BB58-64F3D36B7C06}"/>
    <dgm:cxn modelId="{1A8A87A9-CCE7-4BFB-9CB6-F2A830859CB9}" type="presOf" srcId="{17DF119C-A3FD-4317-837B-2EB30DB10EE0}" destId="{63B633B2-9380-4D5E-876B-9C85B6563E2A}" srcOrd="0" destOrd="0" presId="urn:microsoft.com/office/officeart/2008/layout/LinedList"/>
    <dgm:cxn modelId="{99F007CA-CC7A-49D0-970C-719A29FA7A21}" type="presOf" srcId="{1E8FD83F-70A9-41CD-89EE-378AE158170F}" destId="{7988E29C-8BE8-435D-961F-91027DB1120E}" srcOrd="0" destOrd="0" presId="urn:microsoft.com/office/officeart/2008/layout/LinedList"/>
    <dgm:cxn modelId="{D614EADC-EE85-464E-8C65-4CBED030F71B}" type="presOf" srcId="{9622CEF3-CF23-44BF-94D6-6730DB7D217D}" destId="{6208B1ED-D8D7-4CA8-B0C7-1C683F801F62}" srcOrd="0" destOrd="0" presId="urn:microsoft.com/office/officeart/2008/layout/LinedList"/>
    <dgm:cxn modelId="{7EDB45E0-6A5F-442F-BEA2-9F68C22BDA4F}" type="presOf" srcId="{90B60F33-917D-4661-B183-05F0BFD30193}" destId="{9B41E62D-9210-4D2C-B989-407735E1527D}" srcOrd="0" destOrd="0" presId="urn:microsoft.com/office/officeart/2008/layout/LinedList"/>
    <dgm:cxn modelId="{BD99C8E5-37E3-4070-B0D6-9AC97D939623}" srcId="{1E8FD83F-70A9-41CD-89EE-378AE158170F}" destId="{D249227B-1013-4DA6-BF58-46646E92EEAA}" srcOrd="4" destOrd="0" parTransId="{221EFC2C-448D-4C7D-8A01-6886918C55D9}" sibTransId="{CBB6F3FE-9131-4B63-8DCF-B221E4144A95}"/>
    <dgm:cxn modelId="{D0EFAFF9-28A8-4746-A039-F928FB663036}" type="presOf" srcId="{C2AD32B5-EF1F-4D2F-8FCA-FF517D0FFF9B}" destId="{562E2662-F00F-4869-A593-9E87644381A9}" srcOrd="0" destOrd="0" presId="urn:microsoft.com/office/officeart/2008/layout/LinedList"/>
    <dgm:cxn modelId="{AC4EE86D-64CA-4525-B0F4-E43DBCFC6E59}" type="presParOf" srcId="{7988E29C-8BE8-435D-961F-91027DB1120E}" destId="{783705AB-5AFE-4036-9558-D0AD87F8489C}" srcOrd="0" destOrd="0" presId="urn:microsoft.com/office/officeart/2008/layout/LinedList"/>
    <dgm:cxn modelId="{735C416A-C9DF-4055-BD29-A9E61FAC84D5}" type="presParOf" srcId="{7988E29C-8BE8-435D-961F-91027DB1120E}" destId="{65EA175C-69A5-4C46-ADCF-396D997F34A5}" srcOrd="1" destOrd="0" presId="urn:microsoft.com/office/officeart/2008/layout/LinedList"/>
    <dgm:cxn modelId="{84EAC875-C100-4822-8749-1C54566A4467}" type="presParOf" srcId="{65EA175C-69A5-4C46-ADCF-396D997F34A5}" destId="{63B633B2-9380-4D5E-876B-9C85B6563E2A}" srcOrd="0" destOrd="0" presId="urn:microsoft.com/office/officeart/2008/layout/LinedList"/>
    <dgm:cxn modelId="{2BB6463E-4945-4033-8F29-BE558B12869D}" type="presParOf" srcId="{65EA175C-69A5-4C46-ADCF-396D997F34A5}" destId="{C858E094-7F8D-4AAB-B8A0-5F09389D2AB3}" srcOrd="1" destOrd="0" presId="urn:microsoft.com/office/officeart/2008/layout/LinedList"/>
    <dgm:cxn modelId="{1BFE1062-59AF-499E-BFBF-73B05FDB847C}" type="presParOf" srcId="{7988E29C-8BE8-435D-961F-91027DB1120E}" destId="{5826B4E7-9D51-4720-A152-413B622B2579}" srcOrd="2" destOrd="0" presId="urn:microsoft.com/office/officeart/2008/layout/LinedList"/>
    <dgm:cxn modelId="{B8A01E72-B5B6-43AB-B31F-50AB6B171ACC}" type="presParOf" srcId="{7988E29C-8BE8-435D-961F-91027DB1120E}" destId="{062D7900-6F08-4622-8686-5C4F54D420D9}" srcOrd="3" destOrd="0" presId="urn:microsoft.com/office/officeart/2008/layout/LinedList"/>
    <dgm:cxn modelId="{5C9952DD-DA10-4724-B065-B55898DE85A8}" type="presParOf" srcId="{062D7900-6F08-4622-8686-5C4F54D420D9}" destId="{6208B1ED-D8D7-4CA8-B0C7-1C683F801F62}" srcOrd="0" destOrd="0" presId="urn:microsoft.com/office/officeart/2008/layout/LinedList"/>
    <dgm:cxn modelId="{973A3E80-CDCE-41C4-9EE3-6D64AE0C3A4E}" type="presParOf" srcId="{062D7900-6F08-4622-8686-5C4F54D420D9}" destId="{75B0DDF3-20D9-4710-8EF1-E6D6F7808132}" srcOrd="1" destOrd="0" presId="urn:microsoft.com/office/officeart/2008/layout/LinedList"/>
    <dgm:cxn modelId="{780CE10F-143F-4E7D-B866-35E4F60101B5}" type="presParOf" srcId="{7988E29C-8BE8-435D-961F-91027DB1120E}" destId="{C14B6BAA-6810-4FF9-8ED6-67364D928C88}" srcOrd="4" destOrd="0" presId="urn:microsoft.com/office/officeart/2008/layout/LinedList"/>
    <dgm:cxn modelId="{AB6D37BA-9D40-4450-B790-D501E16002F3}" type="presParOf" srcId="{7988E29C-8BE8-435D-961F-91027DB1120E}" destId="{D8C7BB38-7EAA-426A-AE6A-333336A03D3E}" srcOrd="5" destOrd="0" presId="urn:microsoft.com/office/officeart/2008/layout/LinedList"/>
    <dgm:cxn modelId="{045B15A6-C16D-4D68-8E7F-26FB794CFFCF}" type="presParOf" srcId="{D8C7BB38-7EAA-426A-AE6A-333336A03D3E}" destId="{9B41E62D-9210-4D2C-B989-407735E1527D}" srcOrd="0" destOrd="0" presId="urn:microsoft.com/office/officeart/2008/layout/LinedList"/>
    <dgm:cxn modelId="{CB39AE8E-6F21-440A-B4CC-74D00CA07F87}" type="presParOf" srcId="{D8C7BB38-7EAA-426A-AE6A-333336A03D3E}" destId="{C5382D9A-F747-4ADE-9654-CDFEFFDFE618}" srcOrd="1" destOrd="0" presId="urn:microsoft.com/office/officeart/2008/layout/LinedList"/>
    <dgm:cxn modelId="{416D0550-602E-46A5-9564-366D30B3C211}" type="presParOf" srcId="{7988E29C-8BE8-435D-961F-91027DB1120E}" destId="{6DD7E603-BCAB-447A-A778-0E45627BD29C}" srcOrd="6" destOrd="0" presId="urn:microsoft.com/office/officeart/2008/layout/LinedList"/>
    <dgm:cxn modelId="{0EB2D3AB-79A6-4518-81FC-9076AE693E5E}" type="presParOf" srcId="{7988E29C-8BE8-435D-961F-91027DB1120E}" destId="{C9F9F752-D37D-458D-9505-9A35091A8EAE}" srcOrd="7" destOrd="0" presId="urn:microsoft.com/office/officeart/2008/layout/LinedList"/>
    <dgm:cxn modelId="{22B27512-A657-4B95-92E5-F9963C4FB0A0}" type="presParOf" srcId="{C9F9F752-D37D-458D-9505-9A35091A8EAE}" destId="{562E2662-F00F-4869-A593-9E87644381A9}" srcOrd="0" destOrd="0" presId="urn:microsoft.com/office/officeart/2008/layout/LinedList"/>
    <dgm:cxn modelId="{AB019FEC-4B36-4B5C-BC53-E77B46DEFF78}" type="presParOf" srcId="{C9F9F752-D37D-458D-9505-9A35091A8EAE}" destId="{BAB90CA0-19F7-42F5-8D2C-43FE3DACB65F}" srcOrd="1" destOrd="0" presId="urn:microsoft.com/office/officeart/2008/layout/LinedList"/>
    <dgm:cxn modelId="{41480B7F-60CC-404F-8550-2696E1179D39}" type="presParOf" srcId="{7988E29C-8BE8-435D-961F-91027DB1120E}" destId="{FA292A1F-480C-4B38-8CB2-78E72D96A645}" srcOrd="8" destOrd="0" presId="urn:microsoft.com/office/officeart/2008/layout/LinedList"/>
    <dgm:cxn modelId="{755909C4-8108-4215-8819-F4D66F4D48FB}" type="presParOf" srcId="{7988E29C-8BE8-435D-961F-91027DB1120E}" destId="{6E9A77B1-577F-4D6C-BA09-D0114A959CD9}" srcOrd="9" destOrd="0" presId="urn:microsoft.com/office/officeart/2008/layout/LinedList"/>
    <dgm:cxn modelId="{8A9F3E39-8932-411F-88E0-07C1AE61CC62}" type="presParOf" srcId="{6E9A77B1-577F-4D6C-BA09-D0114A959CD9}" destId="{D1FE2E5E-8AA9-436B-9BB2-EA32D84CEC22}" srcOrd="0" destOrd="0" presId="urn:microsoft.com/office/officeart/2008/layout/LinedList"/>
    <dgm:cxn modelId="{B0BEAB25-D134-48D7-86A5-FE9F218A0F2F}" type="presParOf" srcId="{6E9A77B1-577F-4D6C-BA09-D0114A959CD9}" destId="{491EAB72-AB20-40DC-BDEB-8F06B98DEB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705AB-5AFE-4036-9558-D0AD87F8489C}">
      <dsp:nvSpPr>
        <dsp:cNvPr id="0" name=""/>
        <dsp:cNvSpPr/>
      </dsp:nvSpPr>
      <dsp:spPr>
        <a:xfrm>
          <a:off x="0" y="0"/>
          <a:ext cx="6573682"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3B633B2-9380-4D5E-876B-9C85B6563E2A}">
      <dsp:nvSpPr>
        <dsp:cNvPr id="0" name=""/>
        <dsp:cNvSpPr/>
      </dsp:nvSpPr>
      <dsp:spPr>
        <a:xfrm>
          <a:off x="0" y="477"/>
          <a:ext cx="6573682" cy="78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Methodology</a:t>
          </a:r>
        </a:p>
      </dsp:txBody>
      <dsp:txXfrm>
        <a:off x="0" y="477"/>
        <a:ext cx="6573682" cy="781714"/>
      </dsp:txXfrm>
    </dsp:sp>
    <dsp:sp modelId="{5826B4E7-9D51-4720-A152-413B622B2579}">
      <dsp:nvSpPr>
        <dsp:cNvPr id="0" name=""/>
        <dsp:cNvSpPr/>
      </dsp:nvSpPr>
      <dsp:spPr>
        <a:xfrm>
          <a:off x="0" y="782191"/>
          <a:ext cx="6573682"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208B1ED-D8D7-4CA8-B0C7-1C683F801F62}">
      <dsp:nvSpPr>
        <dsp:cNvPr id="0" name=""/>
        <dsp:cNvSpPr/>
      </dsp:nvSpPr>
      <dsp:spPr>
        <a:xfrm>
          <a:off x="0" y="782191"/>
          <a:ext cx="6573682" cy="78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CEO Pay</a:t>
          </a:r>
        </a:p>
      </dsp:txBody>
      <dsp:txXfrm>
        <a:off x="0" y="782191"/>
        <a:ext cx="6573682" cy="781714"/>
      </dsp:txXfrm>
    </dsp:sp>
    <dsp:sp modelId="{C14B6BAA-6810-4FF9-8ED6-67364D928C88}">
      <dsp:nvSpPr>
        <dsp:cNvPr id="0" name=""/>
        <dsp:cNvSpPr/>
      </dsp:nvSpPr>
      <dsp:spPr>
        <a:xfrm>
          <a:off x="0" y="1563906"/>
          <a:ext cx="6573682"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B41E62D-9210-4D2C-B989-407735E1527D}">
      <dsp:nvSpPr>
        <dsp:cNvPr id="0" name=""/>
        <dsp:cNvSpPr/>
      </dsp:nvSpPr>
      <dsp:spPr>
        <a:xfrm>
          <a:off x="0" y="1563906"/>
          <a:ext cx="6573682" cy="78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AU" sz="3600" kern="1200" dirty="0"/>
            <a:t>Short Term Incentive</a:t>
          </a:r>
          <a:endParaRPr lang="en-US" sz="3600" kern="1200" dirty="0"/>
        </a:p>
      </dsp:txBody>
      <dsp:txXfrm>
        <a:off x="0" y="1563906"/>
        <a:ext cx="6573682" cy="781714"/>
      </dsp:txXfrm>
    </dsp:sp>
    <dsp:sp modelId="{6DD7E603-BCAB-447A-A778-0E45627BD29C}">
      <dsp:nvSpPr>
        <dsp:cNvPr id="0" name=""/>
        <dsp:cNvSpPr/>
      </dsp:nvSpPr>
      <dsp:spPr>
        <a:xfrm>
          <a:off x="0" y="2345620"/>
          <a:ext cx="6573682"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62E2662-F00F-4869-A593-9E87644381A9}">
      <dsp:nvSpPr>
        <dsp:cNvPr id="0" name=""/>
        <dsp:cNvSpPr/>
      </dsp:nvSpPr>
      <dsp:spPr>
        <a:xfrm>
          <a:off x="0" y="2345620"/>
          <a:ext cx="6573682" cy="78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AU" sz="3600" kern="1200" dirty="0"/>
            <a:t>Long Term Incentive</a:t>
          </a:r>
          <a:endParaRPr lang="en-US" sz="3600" kern="1200" dirty="0"/>
        </a:p>
      </dsp:txBody>
      <dsp:txXfrm>
        <a:off x="0" y="2345620"/>
        <a:ext cx="6573682" cy="781714"/>
      </dsp:txXfrm>
    </dsp:sp>
    <dsp:sp modelId="{FA292A1F-480C-4B38-8CB2-78E72D96A645}">
      <dsp:nvSpPr>
        <dsp:cNvPr id="0" name=""/>
        <dsp:cNvSpPr/>
      </dsp:nvSpPr>
      <dsp:spPr>
        <a:xfrm>
          <a:off x="0" y="3127335"/>
          <a:ext cx="6573682"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1FE2E5E-8AA9-436B-9BB2-EA32D84CEC22}">
      <dsp:nvSpPr>
        <dsp:cNvPr id="0" name=""/>
        <dsp:cNvSpPr/>
      </dsp:nvSpPr>
      <dsp:spPr>
        <a:xfrm>
          <a:off x="0" y="3127335"/>
          <a:ext cx="6573682" cy="78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About Us</a:t>
          </a:r>
        </a:p>
      </dsp:txBody>
      <dsp:txXfrm>
        <a:off x="0" y="3127335"/>
        <a:ext cx="6573682" cy="7817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8C5CC-3F3E-4EF5-8211-C3B83A36D5C8}" type="datetimeFigureOut">
              <a:rPr lang="en-AU" smtClean="0"/>
              <a:t>30/08/2023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0106B-8B89-4893-90EF-EC44CC2BCE35}" type="slidenum">
              <a:rPr lang="en-AU" smtClean="0"/>
              <a:t>‹#›</a:t>
            </a:fld>
            <a:endParaRPr lang="en-AU"/>
          </a:p>
        </p:txBody>
      </p:sp>
    </p:spTree>
    <p:extLst>
      <p:ext uri="{BB962C8B-B14F-4D97-AF65-F5344CB8AC3E}">
        <p14:creationId xmlns:p14="http://schemas.microsoft.com/office/powerpoint/2010/main" val="21976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619558-B551-4DCF-A942-48B166220EFB}" type="datetime1">
              <a:rPr lang="en-AU" smtClean="0"/>
              <a:t>30/08/2023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3695467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41ADA-62AE-425E-95D1-2E2507CC98D1}" type="datetime1">
              <a:rPr lang="en-AU" smtClean="0"/>
              <a:t>30/08/2023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30540093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C41ADA-62AE-425E-95D1-2E2507CC98D1}" type="datetime1">
              <a:rPr lang="en-AU" smtClean="0"/>
              <a:t>30/08/2023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10725578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C41ADA-62AE-425E-95D1-2E2507CC98D1}" type="datetime1">
              <a:rPr lang="en-AU" smtClean="0"/>
              <a:t>30/08/2023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16057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1ADA-62AE-425E-95D1-2E2507CC98D1}" type="datetime1">
              <a:rPr lang="en-AU" smtClean="0"/>
              <a:t>30/08/2023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42340696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C41ADA-62AE-425E-95D1-2E2507CC98D1}" type="datetime1">
              <a:rPr lang="en-AU" smtClean="0"/>
              <a:t>30/08/2023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5328538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C41ADA-62AE-425E-95D1-2E2507CC98D1}" type="datetime1">
              <a:rPr lang="en-AU" smtClean="0"/>
              <a:t>30/08/2023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347550924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A05D6F-775E-40C4-8A1D-FBBED8831698}" type="datetime1">
              <a:rPr lang="en-AU" smtClean="0"/>
              <a:t>30/08/2023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3322738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57B8F-CA97-44E4-9200-E284B7E10D08}" type="datetime1">
              <a:rPr lang="en-AU" smtClean="0"/>
              <a:t>30/08/2023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380068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FCC27D0-92F5-4EC4-8809-BE43FEE965E4}" type="datetime1">
              <a:rPr lang="en-AU" smtClean="0"/>
              <a:t>30/08/2023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223768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136A61-3872-4BD3-A235-A1588D4178F2}" type="datetime1">
              <a:rPr lang="en-AU" smtClean="0"/>
              <a:t>30/08/2023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377877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678DB1-02C3-478D-983E-C3EB59D83983}" type="datetime1">
              <a:rPr lang="en-AU" smtClean="0"/>
              <a:t>30/08/2023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241056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62D6ED-78DD-45D4-99D7-8812E9D86EF3}" type="datetime1">
              <a:rPr lang="en-AU" smtClean="0"/>
              <a:t>30/08/2023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302957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B0E323-4536-494B-8E47-C545B2DDF19C}" type="datetime1">
              <a:rPr lang="en-AU" smtClean="0"/>
              <a:t>30/08/2023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202226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0AA16D-D8ED-415E-B602-DB8FA4CAA30B}" type="datetime1">
              <a:rPr lang="en-AU" smtClean="0"/>
              <a:t>30/08/2023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8253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7B70B05-5BEA-4945-AA3C-6952F0931FAF}" type="datetime1">
              <a:rPr lang="en-AU" smtClean="0"/>
              <a:t>30/08/2023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222803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2FC974-4559-43E9-A75C-69BED3E75CBC}" type="datetime1">
              <a:rPr lang="en-AU" smtClean="0"/>
              <a:t>30/08/2023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E8FDEA-2684-4A01-BADB-7402094DBA71}" type="slidenum">
              <a:rPr lang="en-AU" smtClean="0"/>
              <a:t>‹#›</a:t>
            </a:fld>
            <a:endParaRPr lang="en-AU"/>
          </a:p>
        </p:txBody>
      </p:sp>
    </p:spTree>
    <p:extLst>
      <p:ext uri="{BB962C8B-B14F-4D97-AF65-F5344CB8AC3E}">
        <p14:creationId xmlns:p14="http://schemas.microsoft.com/office/powerpoint/2010/main" val="260805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C41ADA-62AE-425E-95D1-2E2507CC98D1}" type="datetime1">
              <a:rPr lang="en-AU" smtClean="0"/>
              <a:t>30/08/2023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E8FDEA-2684-4A01-BADB-7402094DBA71}" type="slidenum">
              <a:rPr lang="en-AU" smtClean="0"/>
              <a:t>‹#›</a:t>
            </a:fld>
            <a:endParaRPr lang="en-AU"/>
          </a:p>
        </p:txBody>
      </p:sp>
    </p:spTree>
    <p:extLst>
      <p:ext uri="{BB962C8B-B14F-4D97-AF65-F5344CB8AC3E}">
        <p14:creationId xmlns:p14="http://schemas.microsoft.com/office/powerpoint/2010/main" val="1077275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quipaypartner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8320-422C-39A8-CCD4-F358195B9F6C}"/>
              </a:ext>
            </a:extLst>
          </p:cNvPr>
          <p:cNvSpPr>
            <a:spLocks noGrp="1"/>
          </p:cNvSpPr>
          <p:nvPr>
            <p:ph type="ctrTitle"/>
          </p:nvPr>
        </p:nvSpPr>
        <p:spPr>
          <a:xfrm>
            <a:off x="1314824" y="735106"/>
            <a:ext cx="10053763" cy="2928470"/>
          </a:xfrm>
        </p:spPr>
        <p:txBody>
          <a:bodyPr anchor="b">
            <a:normAutofit/>
          </a:bodyPr>
          <a:lstStyle/>
          <a:p>
            <a:pPr algn="l"/>
            <a:r>
              <a:rPr lang="en-AU" sz="4800" dirty="0">
                <a:solidFill>
                  <a:srgbClr val="FFFFFF"/>
                </a:solidFill>
              </a:rPr>
              <a:t>CEO Pay at NSE </a:t>
            </a:r>
            <a:r>
              <a:rPr lang="en-AU" sz="4800">
                <a:solidFill>
                  <a:srgbClr val="FFFFFF"/>
                </a:solidFill>
              </a:rPr>
              <a:t>100 companies</a:t>
            </a:r>
            <a:endParaRPr lang="en-AU" sz="4800" dirty="0">
              <a:solidFill>
                <a:srgbClr val="FFFFFF"/>
              </a:solidFill>
            </a:endParaRPr>
          </a:p>
        </p:txBody>
      </p:sp>
      <p:sp>
        <p:nvSpPr>
          <p:cNvPr id="3" name="Subtitle 2">
            <a:extLst>
              <a:ext uri="{FF2B5EF4-FFF2-40B4-BE49-F238E27FC236}">
                <a16:creationId xmlns:a16="http://schemas.microsoft.com/office/drawing/2014/main" id="{27B8AB57-B6CD-77EC-F4C7-A3595CB2FA48}"/>
              </a:ext>
            </a:extLst>
          </p:cNvPr>
          <p:cNvSpPr>
            <a:spLocks noGrp="1"/>
          </p:cNvSpPr>
          <p:nvPr>
            <p:ph type="subTitle" idx="1"/>
          </p:nvPr>
        </p:nvSpPr>
        <p:spPr>
          <a:xfrm>
            <a:off x="1350682" y="4870824"/>
            <a:ext cx="10005951" cy="1458258"/>
          </a:xfrm>
        </p:spPr>
        <p:txBody>
          <a:bodyPr anchor="ctr">
            <a:normAutofit fontScale="92500" lnSpcReduction="20000"/>
          </a:bodyPr>
          <a:lstStyle/>
          <a:p>
            <a:pPr algn="l"/>
            <a:r>
              <a:rPr lang="en-AU" b="1" i="1" dirty="0" err="1"/>
              <a:t>Equipay</a:t>
            </a:r>
            <a:r>
              <a:rPr lang="en-AU" b="1" i="1" dirty="0"/>
              <a:t> Partners – your partner in all matters pay</a:t>
            </a:r>
          </a:p>
          <a:p>
            <a:pPr algn="l"/>
            <a:endParaRPr lang="en-AU" b="1" i="1" dirty="0"/>
          </a:p>
          <a:p>
            <a:pPr algn="l"/>
            <a:r>
              <a:rPr lang="en-AU" b="0" i="0" u="sng" strike="noStrike" dirty="0">
                <a:effectLst/>
                <a:latin typeface="Arimo"/>
                <a:hlinkClick r:id="rId2">
                  <a:extLst>
                    <a:ext uri="{A12FA001-AC4F-418D-AE19-62706E023703}">
                      <ahyp:hlinkClr xmlns:ahyp="http://schemas.microsoft.com/office/drawing/2018/hyperlinkcolor" val="tx"/>
                    </a:ext>
                  </a:extLst>
                </a:hlinkClick>
              </a:rPr>
              <a:t>www.equipaypartners.com</a:t>
            </a:r>
            <a:endParaRPr lang="en-AU" b="0" i="0" u="sng" strike="noStrike" dirty="0">
              <a:effectLst/>
              <a:latin typeface="Arimo"/>
            </a:endParaRPr>
          </a:p>
          <a:p>
            <a:pPr algn="l"/>
            <a:r>
              <a:rPr lang="en-AU" dirty="0">
                <a:latin typeface="Arimo"/>
              </a:rPr>
              <a:t>E: partner@equipaypartners.com</a:t>
            </a:r>
            <a:endParaRPr lang="en-AU" b="0" i="0" strike="noStrike" dirty="0">
              <a:effectLst/>
              <a:latin typeface="Arimo"/>
            </a:endParaRPr>
          </a:p>
        </p:txBody>
      </p:sp>
    </p:spTree>
    <p:extLst>
      <p:ext uri="{BB962C8B-B14F-4D97-AF65-F5344CB8AC3E}">
        <p14:creationId xmlns:p14="http://schemas.microsoft.com/office/powerpoint/2010/main" val="397502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normAutofit fontScale="90000"/>
          </a:bodyPr>
          <a:lstStyle/>
          <a:p>
            <a:r>
              <a:rPr lang="en-US" dirty="0"/>
              <a:t>CEO pay as a function of long-term company performance (Total Shareholder/Stock Return) and sector</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10</a:t>
            </a:fld>
            <a:endParaRPr lang="en-AU"/>
          </a:p>
        </p:txBody>
      </p:sp>
      <p:pic>
        <p:nvPicPr>
          <p:cNvPr id="6" name="Picture 5">
            <a:extLst>
              <a:ext uri="{FF2B5EF4-FFF2-40B4-BE49-F238E27FC236}">
                <a16:creationId xmlns:a16="http://schemas.microsoft.com/office/drawing/2014/main" id="{04323457-DAF2-BFCA-2E4D-F9248ED02A71}"/>
              </a:ext>
            </a:extLst>
          </p:cNvPr>
          <p:cNvPicPr>
            <a:picLocks noChangeAspect="1"/>
          </p:cNvPicPr>
          <p:nvPr/>
        </p:nvPicPr>
        <p:blipFill>
          <a:blip r:embed="rId2"/>
          <a:stretch>
            <a:fillRect/>
          </a:stretch>
        </p:blipFill>
        <p:spPr>
          <a:xfrm>
            <a:off x="1235177" y="2321096"/>
            <a:ext cx="9721645" cy="4379546"/>
          </a:xfrm>
          <a:prstGeom prst="rect">
            <a:avLst/>
          </a:prstGeom>
        </p:spPr>
      </p:pic>
    </p:spTree>
    <p:extLst>
      <p:ext uri="{BB962C8B-B14F-4D97-AF65-F5344CB8AC3E}">
        <p14:creationId xmlns:p14="http://schemas.microsoft.com/office/powerpoint/2010/main" val="74861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a:xfrm>
            <a:off x="646111" y="452718"/>
            <a:ext cx="9813886" cy="1400530"/>
          </a:xfrm>
        </p:spPr>
        <p:txBody>
          <a:bodyPr/>
          <a:lstStyle/>
          <a:p>
            <a:r>
              <a:rPr lang="en-US" dirty="0"/>
              <a:t>CEO pay as a function of long-term company performance (EPS) and Sector</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11</a:t>
            </a:fld>
            <a:endParaRPr lang="en-AU"/>
          </a:p>
        </p:txBody>
      </p:sp>
      <p:pic>
        <p:nvPicPr>
          <p:cNvPr id="6" name="Picture 5">
            <a:extLst>
              <a:ext uri="{FF2B5EF4-FFF2-40B4-BE49-F238E27FC236}">
                <a16:creationId xmlns:a16="http://schemas.microsoft.com/office/drawing/2014/main" id="{70A58A3C-E3D7-66C3-66EF-294FF48B38EC}"/>
              </a:ext>
            </a:extLst>
          </p:cNvPr>
          <p:cNvPicPr>
            <a:picLocks noChangeAspect="1"/>
          </p:cNvPicPr>
          <p:nvPr/>
        </p:nvPicPr>
        <p:blipFill>
          <a:blip r:embed="rId2"/>
          <a:stretch>
            <a:fillRect/>
          </a:stretch>
        </p:blipFill>
        <p:spPr>
          <a:xfrm>
            <a:off x="1376745" y="2487254"/>
            <a:ext cx="9438510" cy="4251995"/>
          </a:xfrm>
          <a:prstGeom prst="rect">
            <a:avLst/>
          </a:prstGeom>
        </p:spPr>
      </p:pic>
    </p:spTree>
    <p:extLst>
      <p:ext uri="{BB962C8B-B14F-4D97-AF65-F5344CB8AC3E}">
        <p14:creationId xmlns:p14="http://schemas.microsoft.com/office/powerpoint/2010/main" val="125995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lstStyle/>
          <a:p>
            <a:r>
              <a:rPr lang="en-US" dirty="0"/>
              <a:t>Number of Board meetings by sector</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12</a:t>
            </a:fld>
            <a:endParaRPr lang="en-AU"/>
          </a:p>
        </p:txBody>
      </p:sp>
      <p:pic>
        <p:nvPicPr>
          <p:cNvPr id="3" name="Picture 2">
            <a:extLst>
              <a:ext uri="{FF2B5EF4-FFF2-40B4-BE49-F238E27FC236}">
                <a16:creationId xmlns:a16="http://schemas.microsoft.com/office/drawing/2014/main" id="{4AB6EE58-0A29-C2AD-0CA3-7494F02AB811}"/>
              </a:ext>
            </a:extLst>
          </p:cNvPr>
          <p:cNvPicPr>
            <a:picLocks noChangeAspect="1"/>
          </p:cNvPicPr>
          <p:nvPr/>
        </p:nvPicPr>
        <p:blipFill>
          <a:blip r:embed="rId2"/>
          <a:stretch>
            <a:fillRect/>
          </a:stretch>
        </p:blipFill>
        <p:spPr>
          <a:xfrm>
            <a:off x="982611" y="1853248"/>
            <a:ext cx="10226778" cy="4933881"/>
          </a:xfrm>
          <a:prstGeom prst="rect">
            <a:avLst/>
          </a:prstGeom>
        </p:spPr>
      </p:pic>
    </p:spTree>
    <p:extLst>
      <p:ext uri="{BB962C8B-B14F-4D97-AF65-F5344CB8AC3E}">
        <p14:creationId xmlns:p14="http://schemas.microsoft.com/office/powerpoint/2010/main" val="213761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lstStyle/>
          <a:p>
            <a:r>
              <a:rPr lang="en-US" dirty="0"/>
              <a:t>Board membership of CEO by Sector</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13</a:t>
            </a:fld>
            <a:endParaRPr lang="en-AU"/>
          </a:p>
        </p:txBody>
      </p:sp>
      <p:pic>
        <p:nvPicPr>
          <p:cNvPr id="6" name="Picture 5">
            <a:extLst>
              <a:ext uri="{FF2B5EF4-FFF2-40B4-BE49-F238E27FC236}">
                <a16:creationId xmlns:a16="http://schemas.microsoft.com/office/drawing/2014/main" id="{A3EF10C8-C6E9-E8F8-25F6-54BF88426585}"/>
              </a:ext>
            </a:extLst>
          </p:cNvPr>
          <p:cNvPicPr>
            <a:picLocks noChangeAspect="1"/>
          </p:cNvPicPr>
          <p:nvPr/>
        </p:nvPicPr>
        <p:blipFill>
          <a:blip r:embed="rId2"/>
          <a:stretch>
            <a:fillRect/>
          </a:stretch>
        </p:blipFill>
        <p:spPr>
          <a:xfrm>
            <a:off x="1115741" y="1853248"/>
            <a:ext cx="9960518" cy="4810188"/>
          </a:xfrm>
          <a:prstGeom prst="rect">
            <a:avLst/>
          </a:prstGeom>
        </p:spPr>
      </p:pic>
    </p:spTree>
    <p:extLst>
      <p:ext uri="{BB962C8B-B14F-4D97-AF65-F5344CB8AC3E}">
        <p14:creationId xmlns:p14="http://schemas.microsoft.com/office/powerpoint/2010/main" val="105766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lstStyle/>
          <a:p>
            <a:r>
              <a:rPr lang="en-US" dirty="0"/>
              <a:t>CEO typical pay components</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14</a:t>
            </a:fld>
            <a:endParaRPr lang="en-AU"/>
          </a:p>
        </p:txBody>
      </p:sp>
      <p:pic>
        <p:nvPicPr>
          <p:cNvPr id="3" name="Picture 2">
            <a:extLst>
              <a:ext uri="{FF2B5EF4-FFF2-40B4-BE49-F238E27FC236}">
                <a16:creationId xmlns:a16="http://schemas.microsoft.com/office/drawing/2014/main" id="{D651B64E-B071-A00E-5DF5-D6C6022775F2}"/>
              </a:ext>
            </a:extLst>
          </p:cNvPr>
          <p:cNvPicPr>
            <a:picLocks noChangeAspect="1"/>
          </p:cNvPicPr>
          <p:nvPr/>
        </p:nvPicPr>
        <p:blipFill>
          <a:blip r:embed="rId2"/>
          <a:stretch>
            <a:fillRect/>
          </a:stretch>
        </p:blipFill>
        <p:spPr>
          <a:xfrm>
            <a:off x="838200" y="1690688"/>
            <a:ext cx="9593424" cy="5041817"/>
          </a:xfrm>
          <a:prstGeom prst="rect">
            <a:avLst/>
          </a:prstGeom>
        </p:spPr>
      </p:pic>
    </p:spTree>
    <p:extLst>
      <p:ext uri="{BB962C8B-B14F-4D97-AF65-F5344CB8AC3E}">
        <p14:creationId xmlns:p14="http://schemas.microsoft.com/office/powerpoint/2010/main" val="115543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8955A-3E7B-37A7-B6FA-DA4512E5406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Structure of Short-Term Incentiv</a:t>
            </a:r>
            <a:r>
              <a:rPr lang="en-US" sz="4800" dirty="0">
                <a:solidFill>
                  <a:srgbClr val="FFFFFF"/>
                </a:solidFill>
              </a:rPr>
              <a:t>e Plans</a:t>
            </a:r>
            <a:endParaRPr lang="en-US" sz="48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49102A0D-C942-31C1-353D-509C15F64106}"/>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
        <p:nvSpPr>
          <p:cNvPr id="3" name="Slide Number Placeholder 2">
            <a:extLst>
              <a:ext uri="{FF2B5EF4-FFF2-40B4-BE49-F238E27FC236}">
                <a16:creationId xmlns:a16="http://schemas.microsoft.com/office/drawing/2014/main" id="{B89FE896-56D7-D7CD-7900-FA4729576174}"/>
              </a:ext>
            </a:extLst>
          </p:cNvPr>
          <p:cNvSpPr>
            <a:spLocks noGrp="1"/>
          </p:cNvSpPr>
          <p:nvPr>
            <p:ph type="sldNum" sz="quarter" idx="12"/>
          </p:nvPr>
        </p:nvSpPr>
        <p:spPr/>
        <p:txBody>
          <a:bodyPr/>
          <a:lstStyle/>
          <a:p>
            <a:fld id="{CBE8FDEA-2684-4A01-BADB-7402094DBA71}" type="slidenum">
              <a:rPr lang="en-AU" smtClean="0"/>
              <a:t>15</a:t>
            </a:fld>
            <a:endParaRPr lang="en-AU"/>
          </a:p>
        </p:txBody>
      </p:sp>
    </p:spTree>
    <p:extLst>
      <p:ext uri="{BB962C8B-B14F-4D97-AF65-F5344CB8AC3E}">
        <p14:creationId xmlns:p14="http://schemas.microsoft.com/office/powerpoint/2010/main" val="1063820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lstStyle/>
          <a:p>
            <a:r>
              <a:rPr lang="en-US" dirty="0"/>
              <a:t>STI Market Practice – some key statistics for NSE 100</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16</a:t>
            </a:fld>
            <a:endParaRPr lang="en-AU"/>
          </a:p>
        </p:txBody>
      </p:sp>
      <p:sp>
        <p:nvSpPr>
          <p:cNvPr id="9" name="TextBox 8">
            <a:extLst>
              <a:ext uri="{FF2B5EF4-FFF2-40B4-BE49-F238E27FC236}">
                <a16:creationId xmlns:a16="http://schemas.microsoft.com/office/drawing/2014/main" id="{D31C0E83-FFF5-50EA-92F9-AD383C15263E}"/>
              </a:ext>
            </a:extLst>
          </p:cNvPr>
          <p:cNvSpPr txBox="1"/>
          <p:nvPr/>
        </p:nvSpPr>
        <p:spPr>
          <a:xfrm>
            <a:off x="646111" y="2028604"/>
            <a:ext cx="11162431" cy="4524315"/>
          </a:xfrm>
          <a:prstGeom prst="rect">
            <a:avLst/>
          </a:prstGeom>
          <a:noFill/>
        </p:spPr>
        <p:txBody>
          <a:bodyPr wrap="square">
            <a:spAutoFit/>
          </a:bodyPr>
          <a:lstStyle/>
          <a:p>
            <a:pPr marL="285750" indent="-285750">
              <a:buFont typeface="Arial" panose="020B0604020202020204" pitchFamily="34" charset="0"/>
              <a:buChar char="•"/>
            </a:pPr>
            <a:r>
              <a:rPr lang="en-AU" dirty="0"/>
              <a:t>Majority of organisations (&gt; 95%) have in place an STI Plan; with about 65% of those organisations having multiple STI Plans</a:t>
            </a:r>
          </a:p>
          <a:p>
            <a:pPr marL="285750" indent="-285750">
              <a:buFont typeface="Arial" panose="020B0604020202020204" pitchFamily="34" charset="0"/>
              <a:buChar char="•"/>
            </a:pPr>
            <a:r>
              <a:rPr lang="en-AU" dirty="0"/>
              <a:t>Almost all sectors had an strong acceptance of the STI Plans</a:t>
            </a:r>
          </a:p>
          <a:p>
            <a:pPr marL="285750" indent="-285750">
              <a:buFont typeface="Arial" panose="020B0604020202020204" pitchFamily="34" charset="0"/>
              <a:buChar char="•"/>
            </a:pPr>
            <a:r>
              <a:rPr lang="en-AU" dirty="0"/>
              <a:t>The STI Plans were offered across the organisation and where there were multiple plans, special care was made to align the plans</a:t>
            </a:r>
          </a:p>
          <a:p>
            <a:pPr marL="285750" indent="-285750">
              <a:buFont typeface="Arial" panose="020B0604020202020204" pitchFamily="34" charset="0"/>
              <a:buChar char="•"/>
            </a:pPr>
            <a:r>
              <a:rPr lang="en-AU" dirty="0"/>
              <a:t>Typically, this is an annual bonus (offered each year and has a one-year performance period)</a:t>
            </a:r>
          </a:p>
          <a:p>
            <a:pPr marL="285750" indent="-285750">
              <a:buFont typeface="Arial" panose="020B0604020202020204" pitchFamily="34" charset="0"/>
              <a:buChar char="•"/>
            </a:pPr>
            <a:r>
              <a:rPr lang="en-AU" dirty="0"/>
              <a:t>The STI is offered predominantly in cash, with some part of it being deferred as form of RSUs</a:t>
            </a:r>
          </a:p>
          <a:p>
            <a:pPr marL="285750" indent="-285750">
              <a:buFont typeface="Arial" panose="020B0604020202020204" pitchFamily="34" charset="0"/>
              <a:buChar char="•"/>
            </a:pPr>
            <a:r>
              <a:rPr lang="en-AU" dirty="0"/>
              <a:t>STI is either top-down or bottom-up</a:t>
            </a:r>
          </a:p>
          <a:p>
            <a:pPr marL="742950" lvl="1" indent="-285750">
              <a:buFont typeface="Arial" panose="020B0604020202020204" pitchFamily="34" charset="0"/>
              <a:buChar char="•"/>
            </a:pPr>
            <a:r>
              <a:rPr lang="en-AU" dirty="0"/>
              <a:t>Either a pool of money gets determined based on performance against corporate scorecard or mix of corporate and individual measures made up the overall scorecard</a:t>
            </a:r>
          </a:p>
          <a:p>
            <a:pPr marL="285750" indent="-285750">
              <a:buFont typeface="Arial" panose="020B0604020202020204" pitchFamily="34" charset="0"/>
              <a:buChar char="•"/>
            </a:pPr>
            <a:r>
              <a:rPr lang="en-AU" dirty="0"/>
              <a:t>Most scorecards had a majority of financial metrics although some of the metrics (about 40%) could be non-financial metrics. Typically, the financial metrics are EBITDA, Cashflow, NPAT, Net Sales while the non-financial metrics are customer, employee, safety measures</a:t>
            </a:r>
          </a:p>
          <a:p>
            <a:pPr marL="285750" indent="-285750">
              <a:buFont typeface="Arial" panose="020B0604020202020204" pitchFamily="34" charset="0"/>
              <a:buChar char="•"/>
            </a:pPr>
            <a:r>
              <a:rPr lang="en-AU" dirty="0"/>
              <a:t>It is also becoming increasingly common to have a gateway based on behaviour and achievement of some financial bottom-line number</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935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8955A-3E7B-37A7-B6FA-DA4512E5406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Structure of Long-Term Incentiv</a:t>
            </a:r>
            <a:r>
              <a:rPr lang="en-US" sz="4800" dirty="0">
                <a:solidFill>
                  <a:srgbClr val="FFFFFF"/>
                </a:solidFill>
              </a:rPr>
              <a:t>e Plans</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286465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9041F93-E49B-90C7-BDFC-F8ECB20BD92C}"/>
              </a:ext>
            </a:extLst>
          </p:cNvPr>
          <p:cNvSpPr txBox="1">
            <a:spLocks/>
          </p:cNvSpPr>
          <p:nvPr/>
        </p:nvSpPr>
        <p:spPr>
          <a:xfrm>
            <a:off x="990600" y="5175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LTI Market Practice – some key statistics for NSE 100</a:t>
            </a:r>
          </a:p>
        </p:txBody>
      </p:sp>
      <p:sp>
        <p:nvSpPr>
          <p:cNvPr id="2" name="TextBox 1">
            <a:extLst>
              <a:ext uri="{FF2B5EF4-FFF2-40B4-BE49-F238E27FC236}">
                <a16:creationId xmlns:a16="http://schemas.microsoft.com/office/drawing/2014/main" id="{04A3BE80-BECF-0B67-1616-76A8C676E2D9}"/>
              </a:ext>
            </a:extLst>
          </p:cNvPr>
          <p:cNvSpPr txBox="1"/>
          <p:nvPr/>
        </p:nvSpPr>
        <p:spPr>
          <a:xfrm>
            <a:off x="839755" y="1934547"/>
            <a:ext cx="10666445" cy="4801314"/>
          </a:xfrm>
          <a:prstGeom prst="rect">
            <a:avLst/>
          </a:prstGeom>
          <a:noFill/>
        </p:spPr>
        <p:txBody>
          <a:bodyPr wrap="square" rtlCol="0">
            <a:spAutoFit/>
          </a:bodyPr>
          <a:lstStyle/>
          <a:p>
            <a:pPr marL="285750" indent="-285750">
              <a:buFont typeface="Arial" panose="020B0604020202020204" pitchFamily="34" charset="0"/>
              <a:buChar char="•"/>
            </a:pPr>
            <a:r>
              <a:rPr lang="en-AU" dirty="0"/>
              <a:t>Majority of organisations (&gt; 65%) have in place an LTI Plan; with about 50% of those organisations having multiple LTI Plans</a:t>
            </a:r>
          </a:p>
          <a:p>
            <a:pPr marL="285750" indent="-285750">
              <a:buFont typeface="Arial" panose="020B0604020202020204" pitchFamily="34" charset="0"/>
              <a:buChar char="•"/>
            </a:pPr>
            <a:r>
              <a:rPr lang="en-AU" dirty="0"/>
              <a:t>The sectors where LTI Plans are most commonly used:</a:t>
            </a:r>
          </a:p>
          <a:p>
            <a:pPr marL="742950" lvl="1" indent="-285750">
              <a:buFont typeface="Arial" panose="020B0604020202020204" pitchFamily="34" charset="0"/>
              <a:buChar char="•"/>
            </a:pPr>
            <a:r>
              <a:rPr lang="en-AU" dirty="0"/>
              <a:t>Technology</a:t>
            </a:r>
          </a:p>
          <a:p>
            <a:pPr marL="742950" lvl="1" indent="-285750">
              <a:buFont typeface="Arial" panose="020B0604020202020204" pitchFamily="34" charset="0"/>
              <a:buChar char="•"/>
            </a:pPr>
            <a:r>
              <a:rPr lang="en-AU" dirty="0"/>
              <a:t>Telecommunications</a:t>
            </a:r>
          </a:p>
          <a:p>
            <a:pPr marL="742950" lvl="1" indent="-285750">
              <a:buFont typeface="Arial" panose="020B0604020202020204" pitchFamily="34" charset="0"/>
              <a:buChar char="•"/>
            </a:pPr>
            <a:r>
              <a:rPr lang="en-AU" dirty="0"/>
              <a:t>Financial Services</a:t>
            </a:r>
          </a:p>
          <a:p>
            <a:pPr marL="742950" lvl="1" indent="-285750">
              <a:buFont typeface="Arial" panose="020B0604020202020204" pitchFamily="34" charset="0"/>
              <a:buChar char="•"/>
            </a:pPr>
            <a:r>
              <a:rPr lang="en-AU" dirty="0"/>
              <a:t>FMCG</a:t>
            </a:r>
          </a:p>
          <a:p>
            <a:pPr marL="285750" indent="-285750">
              <a:buFont typeface="Arial" panose="020B0604020202020204" pitchFamily="34" charset="0"/>
              <a:buChar char="•"/>
            </a:pPr>
            <a:r>
              <a:rPr lang="en-AU" dirty="0"/>
              <a:t>Although offered primarily to the executive roles, where these are also offered to other roles based on seniority and contribution to strategy</a:t>
            </a:r>
          </a:p>
          <a:p>
            <a:pPr marL="285750" indent="-285750">
              <a:buFont typeface="Arial" panose="020B0604020202020204" pitchFamily="34" charset="0"/>
              <a:buChar char="•"/>
            </a:pPr>
            <a:r>
              <a:rPr lang="en-AU" dirty="0"/>
              <a:t>Typically, more than 75% of the companies offer an LTI each year</a:t>
            </a:r>
          </a:p>
          <a:p>
            <a:pPr marL="285750" indent="-285750">
              <a:buFont typeface="Arial" panose="020B0604020202020204" pitchFamily="34" charset="0"/>
              <a:buChar char="•"/>
            </a:pPr>
            <a:r>
              <a:rPr lang="en-AU" dirty="0"/>
              <a:t>The majority of organisations offered stock options/share appreciation</a:t>
            </a:r>
          </a:p>
          <a:p>
            <a:pPr marL="285750" indent="-285750">
              <a:buFont typeface="Arial" panose="020B0604020202020204" pitchFamily="34" charset="0"/>
              <a:buChar char="•"/>
            </a:pPr>
            <a:r>
              <a:rPr lang="en-AU" dirty="0"/>
              <a:t>Approximately 80% of organisations had more than three-year performance period</a:t>
            </a:r>
          </a:p>
          <a:p>
            <a:pPr marL="285750" indent="-285750">
              <a:buFont typeface="Arial" panose="020B0604020202020204" pitchFamily="34" charset="0"/>
              <a:buChar char="•"/>
            </a:pPr>
            <a:r>
              <a:rPr lang="en-AU" dirty="0"/>
              <a:t>The main measures which are used are either TSR/EPS or bottom-line metrics (like EBITDA). Some organisations are starting to use ESG measures and rarely, have individual KPIs</a:t>
            </a:r>
          </a:p>
          <a:p>
            <a:pPr marL="285750" indent="-285750">
              <a:buFont typeface="Arial" panose="020B0604020202020204" pitchFamily="34" charset="0"/>
              <a:buChar char="•"/>
            </a:pPr>
            <a:r>
              <a:rPr lang="en-AU" dirty="0"/>
              <a:t>The leverage (maximum to target ratio) depends on probability of vesting, nature of instrument and types of measures</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99741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8955A-3E7B-37A7-B6FA-DA4512E5406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About us</a:t>
            </a:r>
          </a:p>
        </p:txBody>
      </p:sp>
    </p:spTree>
    <p:extLst>
      <p:ext uri="{BB962C8B-B14F-4D97-AF65-F5344CB8AC3E}">
        <p14:creationId xmlns:p14="http://schemas.microsoft.com/office/powerpoint/2010/main" val="266593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1CCF-C5DC-EE56-3E3C-F23BD96B106F}"/>
              </a:ext>
            </a:extLst>
          </p:cNvPr>
          <p:cNvSpPr>
            <a:spLocks noGrp="1"/>
          </p:cNvSpPr>
          <p:nvPr>
            <p:ph type="title"/>
          </p:nvPr>
        </p:nvSpPr>
        <p:spPr>
          <a:xfrm>
            <a:off x="586478" y="1683756"/>
            <a:ext cx="3115265" cy="2396359"/>
          </a:xfrm>
        </p:spPr>
        <p:txBody>
          <a:bodyPr anchor="b">
            <a:normAutofit/>
          </a:bodyPr>
          <a:lstStyle/>
          <a:p>
            <a:pPr algn="r"/>
            <a:r>
              <a:rPr lang="en-AU" sz="4000" dirty="0">
                <a:solidFill>
                  <a:srgbClr val="FFFFFF"/>
                </a:solidFill>
              </a:rPr>
              <a:t>Index</a:t>
            </a:r>
          </a:p>
        </p:txBody>
      </p:sp>
      <p:graphicFrame>
        <p:nvGraphicFramePr>
          <p:cNvPr id="5" name="Content Placeholder 2">
            <a:extLst>
              <a:ext uri="{FF2B5EF4-FFF2-40B4-BE49-F238E27FC236}">
                <a16:creationId xmlns:a16="http://schemas.microsoft.com/office/drawing/2014/main" id="{EFD0CC08-3301-5C52-EB58-6637E8F02118}"/>
              </a:ext>
            </a:extLst>
          </p:cNvPr>
          <p:cNvGraphicFramePr>
            <a:graphicFrameLocks noGrp="1"/>
          </p:cNvGraphicFramePr>
          <p:nvPr>
            <p:ph idx="1"/>
            <p:extLst>
              <p:ext uri="{D42A27DB-BD31-4B8C-83A1-F6EECF244321}">
                <p14:modId xmlns:p14="http://schemas.microsoft.com/office/powerpoint/2010/main" val="3287553072"/>
              </p:ext>
            </p:extLst>
          </p:nvPr>
        </p:nvGraphicFramePr>
        <p:xfrm>
          <a:off x="4501755" y="2125351"/>
          <a:ext cx="6573682" cy="3909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66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9041F93-E49B-90C7-BDFC-F8ECB20BD92C}"/>
              </a:ext>
            </a:extLst>
          </p:cNvPr>
          <p:cNvSpPr txBox="1">
            <a:spLocks/>
          </p:cNvSpPr>
          <p:nvPr/>
        </p:nvSpPr>
        <p:spPr>
          <a:xfrm>
            <a:off x="990600" y="5175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About Us</a:t>
            </a:r>
          </a:p>
        </p:txBody>
      </p:sp>
      <p:sp>
        <p:nvSpPr>
          <p:cNvPr id="2" name="TextBox 1">
            <a:extLst>
              <a:ext uri="{FF2B5EF4-FFF2-40B4-BE49-F238E27FC236}">
                <a16:creationId xmlns:a16="http://schemas.microsoft.com/office/drawing/2014/main" id="{FA53BDAF-2E5A-5515-7AF1-45F883344E40}"/>
              </a:ext>
            </a:extLst>
          </p:cNvPr>
          <p:cNvSpPr txBox="1"/>
          <p:nvPr/>
        </p:nvSpPr>
        <p:spPr>
          <a:xfrm>
            <a:off x="685800" y="1180306"/>
            <a:ext cx="10905931" cy="5632311"/>
          </a:xfrm>
          <a:prstGeom prst="rect">
            <a:avLst/>
          </a:prstGeom>
          <a:noFill/>
        </p:spPr>
        <p:txBody>
          <a:bodyPr wrap="square" rtlCol="0">
            <a:spAutoFit/>
          </a:bodyPr>
          <a:lstStyle/>
          <a:p>
            <a:pPr marL="285750" indent="-285750">
              <a:buFont typeface="Arial" panose="020B0604020202020204" pitchFamily="34" charset="0"/>
              <a:buChar char="•"/>
            </a:pPr>
            <a:r>
              <a:rPr lang="en-AU" dirty="0"/>
              <a:t>We are an executive compensation consulting firm based out of India and have consulted large, listed and private organisations across US, Asia Pacific, Australia and India.</a:t>
            </a:r>
          </a:p>
          <a:p>
            <a:pPr marL="285750" indent="-285750">
              <a:buFont typeface="Arial" panose="020B0604020202020204" pitchFamily="34" charset="0"/>
              <a:buChar char="•"/>
            </a:pPr>
            <a:r>
              <a:rPr lang="en-AU" dirty="0"/>
              <a:t>Our senior partners have all more than 15 years advising CEOs, CHROs, Board directors in matters of corporate governance, compensation and performance.</a:t>
            </a:r>
          </a:p>
          <a:p>
            <a:pPr marL="285750" indent="-285750">
              <a:buFont typeface="Arial" panose="020B0604020202020204" pitchFamily="34" charset="0"/>
              <a:buChar char="•"/>
            </a:pPr>
            <a:r>
              <a:rPr lang="en-AU" dirty="0"/>
              <a:t> We have extensive data captured from annual reports as well as have access to multiple executive salaries, due to our working with clients and partnerships and relationships.</a:t>
            </a:r>
          </a:p>
          <a:p>
            <a:pPr marL="285750" indent="-285750">
              <a:buFont typeface="Arial" panose="020B0604020202020204" pitchFamily="34" charset="0"/>
              <a:buChar char="•"/>
            </a:pPr>
            <a:r>
              <a:rPr lang="en-AU" dirty="0"/>
              <a:t>Our methodology for executive benchmarking uses combination of position matching (to similar roles), evaluating the roles and using custom built paylines specific to each organisation and role against a relevant hand selected peer group. This peer group creation process is central to our approach, and we consider similar organisations having regard to size, sector, business stage and maturity, value chain, nature of products/service and ownership structure (listed, private, international subsidiaries and so on)</a:t>
            </a:r>
          </a:p>
          <a:p>
            <a:pPr marL="285750" indent="-285750">
              <a:buFont typeface="Arial" panose="020B0604020202020204" pitchFamily="34" charset="0"/>
              <a:buChar char="•"/>
            </a:pPr>
            <a:r>
              <a:rPr lang="en-AU" dirty="0"/>
              <a:t>Typically, our benchmarking encompasses CEO/MD, their direct reports (all CXO roles) and potentially one level below (GM or President/Director) as well as Board directors. We often advice clients on designing Pay for Performance frameworks and assist Boards in having stakeholder and proxy advisor conversations.</a:t>
            </a:r>
          </a:p>
          <a:p>
            <a:pPr marL="285750" indent="-285750">
              <a:buFont typeface="Arial" panose="020B0604020202020204" pitchFamily="34" charset="0"/>
              <a:buChar char="•"/>
            </a:pPr>
            <a:r>
              <a:rPr lang="en-AU" dirty="0"/>
              <a:t>We have designed many incentive programs, for senior executives and broader organisation – Short Term Incentive, Long Term Incentive, Sales Incentive, Retention programs and Project specific Incentives. We also consult organisations on more complex plans like Transformation Incentive and Combined Incentive Plans.</a:t>
            </a:r>
          </a:p>
        </p:txBody>
      </p:sp>
    </p:spTree>
    <p:extLst>
      <p:ext uri="{BB962C8B-B14F-4D97-AF65-F5344CB8AC3E}">
        <p14:creationId xmlns:p14="http://schemas.microsoft.com/office/powerpoint/2010/main" val="234714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lstStyle/>
          <a:p>
            <a:r>
              <a:rPr lang="en-US" dirty="0"/>
              <a:t>Our approach</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3</a:t>
            </a:fld>
            <a:endParaRPr lang="en-AU"/>
          </a:p>
        </p:txBody>
      </p:sp>
      <p:sp>
        <p:nvSpPr>
          <p:cNvPr id="3" name="TextBox 2">
            <a:extLst>
              <a:ext uri="{FF2B5EF4-FFF2-40B4-BE49-F238E27FC236}">
                <a16:creationId xmlns:a16="http://schemas.microsoft.com/office/drawing/2014/main" id="{98B2D5AA-BD0E-6DD2-A501-AF2CC4657E32}"/>
              </a:ext>
            </a:extLst>
          </p:cNvPr>
          <p:cNvSpPr txBox="1"/>
          <p:nvPr/>
        </p:nvSpPr>
        <p:spPr>
          <a:xfrm>
            <a:off x="289249" y="1206959"/>
            <a:ext cx="11803224" cy="5355312"/>
          </a:xfrm>
          <a:prstGeom prst="rect">
            <a:avLst/>
          </a:prstGeom>
          <a:noFill/>
        </p:spPr>
        <p:txBody>
          <a:bodyPr wrap="square" rtlCol="0">
            <a:spAutoFit/>
          </a:bodyPr>
          <a:lstStyle/>
          <a:p>
            <a:pPr marL="285750" indent="-285750">
              <a:buFont typeface="Arial" panose="020B0604020202020204" pitchFamily="34" charset="0"/>
              <a:buChar char="•"/>
            </a:pPr>
            <a:r>
              <a:rPr lang="en-AU" dirty="0"/>
              <a:t>We have analysed the top 100 companies on the NSE (also known as NSE 100). Considering the development around increased disclosure requirements and scrutiny for listed Indian organisations, we think this report will provide relevant information for senior executives, Chairs of Boards and Compensation Committees as well as Chief Human Resources Officers.</a:t>
            </a:r>
          </a:p>
          <a:p>
            <a:pPr marL="285750" indent="-285750">
              <a:buFont typeface="Arial" panose="020B0604020202020204" pitchFamily="34" charset="0"/>
              <a:buChar char="•"/>
            </a:pPr>
            <a:r>
              <a:rPr lang="en-AU" dirty="0"/>
              <a:t>As would be expected, there is significant variance among different sectors, organisation ownership and type and organisation sizes in the dataset.</a:t>
            </a:r>
          </a:p>
          <a:p>
            <a:pPr marL="285750" indent="-285750">
              <a:buFont typeface="Arial" panose="020B0604020202020204" pitchFamily="34" charset="0"/>
              <a:buChar char="•"/>
            </a:pPr>
            <a:r>
              <a:rPr lang="en-AU" dirty="0"/>
              <a:t>The data presented in this report has been presented mainly at the Base Pay or Fixed Remuneration level as disclosure in the annual reports corresponding to incentive payout (opportunity vs actual pay) is relatively obscure.</a:t>
            </a:r>
          </a:p>
          <a:p>
            <a:pPr marL="285750" indent="-285750">
              <a:buFont typeface="Arial" panose="020B0604020202020204" pitchFamily="34" charset="0"/>
              <a:buChar char="•"/>
            </a:pPr>
            <a:r>
              <a:rPr lang="en-AU" dirty="0"/>
              <a:t>For this report, we have combined CEO, Managing Director roles although we note pay differences between the 2 roles.</a:t>
            </a:r>
          </a:p>
          <a:p>
            <a:pPr marL="285750" indent="-285750">
              <a:buFont typeface="Arial" panose="020B0604020202020204" pitchFamily="34" charset="0"/>
              <a:buChar char="•"/>
            </a:pPr>
            <a:r>
              <a:rPr lang="en-AU" dirty="0"/>
              <a:t>In addition to Fixed Pay information, we have also provided structural information about STI and LTI that is more prominently found in similar sized organisations.</a:t>
            </a:r>
          </a:p>
          <a:p>
            <a:pPr marL="285750" indent="-285750">
              <a:buFont typeface="Arial" panose="020B0604020202020204" pitchFamily="34" charset="0"/>
              <a:buChar char="•"/>
            </a:pPr>
            <a:r>
              <a:rPr lang="en-AU" dirty="0"/>
              <a:t>This report, although has been produced with the NSE100 companies, can be used as a reference point for organisations outside the top 100.</a:t>
            </a:r>
          </a:p>
          <a:p>
            <a:pPr marL="285750" indent="-285750">
              <a:buFont typeface="Arial" panose="020B0604020202020204" pitchFamily="34" charset="0"/>
              <a:buChar char="•"/>
            </a:pPr>
            <a:r>
              <a:rPr lang="en-AU" dirty="0"/>
              <a:t>Although not provided exclusively, the typical STI and LTI ranges for the CEO are as follows: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graphicFrame>
        <p:nvGraphicFramePr>
          <p:cNvPr id="6" name="Table 6">
            <a:extLst>
              <a:ext uri="{FF2B5EF4-FFF2-40B4-BE49-F238E27FC236}">
                <a16:creationId xmlns:a16="http://schemas.microsoft.com/office/drawing/2014/main" id="{E0979EAC-78B1-10D7-BDBB-82C5ED700E1C}"/>
              </a:ext>
            </a:extLst>
          </p:cNvPr>
          <p:cNvGraphicFramePr>
            <a:graphicFrameLocks noGrp="1"/>
          </p:cNvGraphicFramePr>
          <p:nvPr>
            <p:extLst>
              <p:ext uri="{D42A27DB-BD31-4B8C-83A1-F6EECF244321}">
                <p14:modId xmlns:p14="http://schemas.microsoft.com/office/powerpoint/2010/main" val="2786345018"/>
              </p:ext>
            </p:extLst>
          </p:nvPr>
        </p:nvGraphicFramePr>
        <p:xfrm>
          <a:off x="1648118" y="5695517"/>
          <a:ext cx="8704422" cy="1112520"/>
        </p:xfrm>
        <a:graphic>
          <a:graphicData uri="http://schemas.openxmlformats.org/drawingml/2006/table">
            <a:tbl>
              <a:tblPr firstRow="1" bandRow="1">
                <a:tableStyleId>{5C22544A-7EE6-4342-B048-85BDC9FD1C3A}</a:tableStyleId>
              </a:tblPr>
              <a:tblGrid>
                <a:gridCol w="2901474">
                  <a:extLst>
                    <a:ext uri="{9D8B030D-6E8A-4147-A177-3AD203B41FA5}">
                      <a16:colId xmlns:a16="http://schemas.microsoft.com/office/drawing/2014/main" val="3022044275"/>
                    </a:ext>
                  </a:extLst>
                </a:gridCol>
                <a:gridCol w="2901474">
                  <a:extLst>
                    <a:ext uri="{9D8B030D-6E8A-4147-A177-3AD203B41FA5}">
                      <a16:colId xmlns:a16="http://schemas.microsoft.com/office/drawing/2014/main" val="4143257440"/>
                    </a:ext>
                  </a:extLst>
                </a:gridCol>
                <a:gridCol w="2901474">
                  <a:extLst>
                    <a:ext uri="{9D8B030D-6E8A-4147-A177-3AD203B41FA5}">
                      <a16:colId xmlns:a16="http://schemas.microsoft.com/office/drawing/2014/main" val="3595728026"/>
                    </a:ext>
                  </a:extLst>
                </a:gridCol>
              </a:tblGrid>
              <a:tr h="370840">
                <a:tc>
                  <a:txBody>
                    <a:bodyPr/>
                    <a:lstStyle/>
                    <a:p>
                      <a:endParaRPr lang="en-AU"/>
                    </a:p>
                  </a:txBody>
                  <a:tcPr/>
                </a:tc>
                <a:tc>
                  <a:txBody>
                    <a:bodyPr/>
                    <a:lstStyle/>
                    <a:p>
                      <a:pPr algn="ctr"/>
                      <a:r>
                        <a:rPr lang="en-AU" dirty="0"/>
                        <a:t>Short-Term Incentive</a:t>
                      </a:r>
                    </a:p>
                  </a:txBody>
                  <a:tcPr/>
                </a:tc>
                <a:tc>
                  <a:txBody>
                    <a:bodyPr/>
                    <a:lstStyle/>
                    <a:p>
                      <a:pPr algn="ctr"/>
                      <a:r>
                        <a:rPr lang="en-AU" dirty="0"/>
                        <a:t>Long-Term Incentive</a:t>
                      </a:r>
                    </a:p>
                  </a:txBody>
                  <a:tcPr/>
                </a:tc>
                <a:extLst>
                  <a:ext uri="{0D108BD9-81ED-4DB2-BD59-A6C34878D82A}">
                    <a16:rowId xmlns:a16="http://schemas.microsoft.com/office/drawing/2014/main" val="1860033988"/>
                  </a:ext>
                </a:extLst>
              </a:tr>
              <a:tr h="370840">
                <a:tc>
                  <a:txBody>
                    <a:bodyPr/>
                    <a:lstStyle/>
                    <a:p>
                      <a:r>
                        <a:rPr lang="en-AU" dirty="0"/>
                        <a:t>Target (as % of Base)</a:t>
                      </a:r>
                    </a:p>
                  </a:txBody>
                  <a:tcPr/>
                </a:tc>
                <a:tc>
                  <a:txBody>
                    <a:bodyPr/>
                    <a:lstStyle/>
                    <a:p>
                      <a:pPr algn="ctr"/>
                      <a:r>
                        <a:rPr lang="en-AU" dirty="0"/>
                        <a:t>50%-70%</a:t>
                      </a:r>
                    </a:p>
                  </a:txBody>
                  <a:tcPr/>
                </a:tc>
                <a:tc>
                  <a:txBody>
                    <a:bodyPr/>
                    <a:lstStyle/>
                    <a:p>
                      <a:pPr algn="ctr"/>
                      <a:r>
                        <a:rPr lang="en-AU" dirty="0"/>
                        <a:t>75%-100%</a:t>
                      </a:r>
                    </a:p>
                  </a:txBody>
                  <a:tcPr/>
                </a:tc>
                <a:extLst>
                  <a:ext uri="{0D108BD9-81ED-4DB2-BD59-A6C34878D82A}">
                    <a16:rowId xmlns:a16="http://schemas.microsoft.com/office/drawing/2014/main" val="2141534790"/>
                  </a:ext>
                </a:extLst>
              </a:tr>
              <a:tr h="370840">
                <a:tc>
                  <a:txBody>
                    <a:bodyPr/>
                    <a:lstStyle/>
                    <a:p>
                      <a:r>
                        <a:rPr lang="en-AU" dirty="0"/>
                        <a:t>Maximum (as % of Base)</a:t>
                      </a:r>
                    </a:p>
                  </a:txBody>
                  <a:tcPr/>
                </a:tc>
                <a:tc>
                  <a:txBody>
                    <a:bodyPr/>
                    <a:lstStyle/>
                    <a:p>
                      <a:pPr algn="ctr"/>
                      <a:r>
                        <a:rPr lang="en-AU" dirty="0"/>
                        <a:t>75%-100%</a:t>
                      </a:r>
                    </a:p>
                  </a:txBody>
                  <a:tcPr/>
                </a:tc>
                <a:tc>
                  <a:txBody>
                    <a:bodyPr/>
                    <a:lstStyle/>
                    <a:p>
                      <a:pPr algn="ctr"/>
                      <a:r>
                        <a:rPr lang="en-AU" dirty="0"/>
                        <a:t>150%-200%</a:t>
                      </a:r>
                    </a:p>
                  </a:txBody>
                  <a:tcPr/>
                </a:tc>
                <a:extLst>
                  <a:ext uri="{0D108BD9-81ED-4DB2-BD59-A6C34878D82A}">
                    <a16:rowId xmlns:a16="http://schemas.microsoft.com/office/drawing/2014/main" val="4282600811"/>
                  </a:ext>
                </a:extLst>
              </a:tr>
            </a:tbl>
          </a:graphicData>
        </a:graphic>
      </p:graphicFrame>
    </p:spTree>
    <p:extLst>
      <p:ext uri="{BB962C8B-B14F-4D97-AF65-F5344CB8AC3E}">
        <p14:creationId xmlns:p14="http://schemas.microsoft.com/office/powerpoint/2010/main" val="317873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8955A-3E7B-37A7-B6FA-DA4512E5406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CEO </a:t>
            </a:r>
            <a:r>
              <a:rPr lang="en-US" sz="4800" dirty="0">
                <a:solidFill>
                  <a:srgbClr val="FFFFFF"/>
                </a:solidFill>
              </a:rPr>
              <a:t>Pay Data – different slices of NSE100</a:t>
            </a:r>
            <a:endParaRPr lang="en-US" sz="48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49102A0D-C942-31C1-353D-509C15F64106}"/>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
        <p:nvSpPr>
          <p:cNvPr id="3" name="Slide Number Placeholder 2">
            <a:extLst>
              <a:ext uri="{FF2B5EF4-FFF2-40B4-BE49-F238E27FC236}">
                <a16:creationId xmlns:a16="http://schemas.microsoft.com/office/drawing/2014/main" id="{B89FE896-56D7-D7CD-7900-FA4729576174}"/>
              </a:ext>
            </a:extLst>
          </p:cNvPr>
          <p:cNvSpPr>
            <a:spLocks noGrp="1"/>
          </p:cNvSpPr>
          <p:nvPr>
            <p:ph type="sldNum" sz="quarter" idx="12"/>
          </p:nvPr>
        </p:nvSpPr>
        <p:spPr/>
        <p:txBody>
          <a:bodyPr/>
          <a:lstStyle/>
          <a:p>
            <a:fld id="{CBE8FDEA-2684-4A01-BADB-7402094DBA71}" type="slidenum">
              <a:rPr lang="en-AU" smtClean="0"/>
              <a:t>4</a:t>
            </a:fld>
            <a:endParaRPr lang="en-AU"/>
          </a:p>
        </p:txBody>
      </p:sp>
    </p:spTree>
    <p:extLst>
      <p:ext uri="{BB962C8B-B14F-4D97-AF65-F5344CB8AC3E}">
        <p14:creationId xmlns:p14="http://schemas.microsoft.com/office/powerpoint/2010/main" val="219538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lstStyle/>
          <a:p>
            <a:r>
              <a:rPr lang="en-US" dirty="0"/>
              <a:t>CEO pay as a function of company size (Market capitalization)</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5</a:t>
            </a:fld>
            <a:endParaRPr lang="en-AU"/>
          </a:p>
        </p:txBody>
      </p:sp>
      <p:pic>
        <p:nvPicPr>
          <p:cNvPr id="11" name="Picture 10">
            <a:extLst>
              <a:ext uri="{FF2B5EF4-FFF2-40B4-BE49-F238E27FC236}">
                <a16:creationId xmlns:a16="http://schemas.microsoft.com/office/drawing/2014/main" id="{4567CE42-E420-BA6C-F163-2F9D8D5ABD01}"/>
              </a:ext>
            </a:extLst>
          </p:cNvPr>
          <p:cNvPicPr>
            <a:picLocks noChangeAspect="1"/>
          </p:cNvPicPr>
          <p:nvPr/>
        </p:nvPicPr>
        <p:blipFill>
          <a:blip r:embed="rId2"/>
          <a:stretch>
            <a:fillRect/>
          </a:stretch>
        </p:blipFill>
        <p:spPr>
          <a:xfrm>
            <a:off x="333140" y="2064417"/>
            <a:ext cx="11525720" cy="3504453"/>
          </a:xfrm>
          <a:prstGeom prst="rect">
            <a:avLst/>
          </a:prstGeom>
        </p:spPr>
      </p:pic>
    </p:spTree>
    <p:extLst>
      <p:ext uri="{BB962C8B-B14F-4D97-AF65-F5344CB8AC3E}">
        <p14:creationId xmlns:p14="http://schemas.microsoft.com/office/powerpoint/2010/main" val="107243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normAutofit/>
          </a:bodyPr>
          <a:lstStyle/>
          <a:p>
            <a:r>
              <a:rPr lang="en-US" dirty="0"/>
              <a:t>CEO pay as a function of company size (Total Assets and Sector)</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6</a:t>
            </a:fld>
            <a:endParaRPr lang="en-AU"/>
          </a:p>
        </p:txBody>
      </p:sp>
      <p:pic>
        <p:nvPicPr>
          <p:cNvPr id="3" name="Picture 2">
            <a:extLst>
              <a:ext uri="{FF2B5EF4-FFF2-40B4-BE49-F238E27FC236}">
                <a16:creationId xmlns:a16="http://schemas.microsoft.com/office/drawing/2014/main" id="{D9832210-4544-31FD-9B1B-1A7DAE3B6FDF}"/>
              </a:ext>
            </a:extLst>
          </p:cNvPr>
          <p:cNvPicPr>
            <a:picLocks noChangeAspect="1"/>
          </p:cNvPicPr>
          <p:nvPr/>
        </p:nvPicPr>
        <p:blipFill>
          <a:blip r:embed="rId2"/>
          <a:stretch>
            <a:fillRect/>
          </a:stretch>
        </p:blipFill>
        <p:spPr>
          <a:xfrm>
            <a:off x="1857167" y="1853248"/>
            <a:ext cx="8477665" cy="4816374"/>
          </a:xfrm>
          <a:prstGeom prst="rect">
            <a:avLst/>
          </a:prstGeom>
        </p:spPr>
      </p:pic>
    </p:spTree>
    <p:extLst>
      <p:ext uri="{BB962C8B-B14F-4D97-AF65-F5344CB8AC3E}">
        <p14:creationId xmlns:p14="http://schemas.microsoft.com/office/powerpoint/2010/main" val="47077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lstStyle/>
          <a:p>
            <a:r>
              <a:rPr lang="en-US" dirty="0"/>
              <a:t>CEO pay as a function of sector</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7</a:t>
            </a:fld>
            <a:endParaRPr lang="en-AU"/>
          </a:p>
        </p:txBody>
      </p:sp>
      <p:pic>
        <p:nvPicPr>
          <p:cNvPr id="3" name="Picture 2">
            <a:extLst>
              <a:ext uri="{FF2B5EF4-FFF2-40B4-BE49-F238E27FC236}">
                <a16:creationId xmlns:a16="http://schemas.microsoft.com/office/drawing/2014/main" id="{7AB01F98-7FEB-4CB1-D092-B5345A409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13" y="1377165"/>
            <a:ext cx="10977173" cy="5284891"/>
          </a:xfrm>
          <a:prstGeom prst="rect">
            <a:avLst/>
          </a:prstGeom>
        </p:spPr>
      </p:pic>
    </p:spTree>
    <p:extLst>
      <p:ext uri="{BB962C8B-B14F-4D97-AF65-F5344CB8AC3E}">
        <p14:creationId xmlns:p14="http://schemas.microsoft.com/office/powerpoint/2010/main" val="421126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lstStyle/>
          <a:p>
            <a:r>
              <a:rPr lang="en-US" dirty="0"/>
              <a:t>CEO pay as a function of short-term company performance (Sales)</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8</a:t>
            </a:fld>
            <a:endParaRPr lang="en-AU"/>
          </a:p>
        </p:txBody>
      </p:sp>
      <p:pic>
        <p:nvPicPr>
          <p:cNvPr id="3" name="Picture 2">
            <a:extLst>
              <a:ext uri="{FF2B5EF4-FFF2-40B4-BE49-F238E27FC236}">
                <a16:creationId xmlns:a16="http://schemas.microsoft.com/office/drawing/2014/main" id="{F1E345A5-D22D-182E-4B2C-25EA90FC43E3}"/>
              </a:ext>
            </a:extLst>
          </p:cNvPr>
          <p:cNvPicPr>
            <a:picLocks noChangeAspect="1"/>
          </p:cNvPicPr>
          <p:nvPr/>
        </p:nvPicPr>
        <p:blipFill>
          <a:blip r:embed="rId2"/>
          <a:stretch>
            <a:fillRect/>
          </a:stretch>
        </p:blipFill>
        <p:spPr>
          <a:xfrm>
            <a:off x="1660460" y="2418143"/>
            <a:ext cx="8871080" cy="4279829"/>
          </a:xfrm>
          <a:prstGeom prst="rect">
            <a:avLst/>
          </a:prstGeom>
        </p:spPr>
      </p:pic>
    </p:spTree>
    <p:extLst>
      <p:ext uri="{BB962C8B-B14F-4D97-AF65-F5344CB8AC3E}">
        <p14:creationId xmlns:p14="http://schemas.microsoft.com/office/powerpoint/2010/main" val="93169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7605-4326-CDCF-568F-C671B3C62EEC}"/>
              </a:ext>
            </a:extLst>
          </p:cNvPr>
          <p:cNvSpPr>
            <a:spLocks noGrp="1"/>
          </p:cNvSpPr>
          <p:nvPr>
            <p:ph type="title"/>
          </p:nvPr>
        </p:nvSpPr>
        <p:spPr/>
        <p:txBody>
          <a:bodyPr>
            <a:normAutofit fontScale="90000"/>
          </a:bodyPr>
          <a:lstStyle/>
          <a:p>
            <a:r>
              <a:rPr lang="en-US" dirty="0"/>
              <a:t>CEO pay as a function of long-term company performance (Total Shareholder/Stock Return)</a:t>
            </a:r>
          </a:p>
        </p:txBody>
      </p:sp>
      <p:sp>
        <p:nvSpPr>
          <p:cNvPr id="4" name="Slide Number Placeholder 3">
            <a:extLst>
              <a:ext uri="{FF2B5EF4-FFF2-40B4-BE49-F238E27FC236}">
                <a16:creationId xmlns:a16="http://schemas.microsoft.com/office/drawing/2014/main" id="{7DF68ED9-F638-399A-1CB1-C5ECFD4138D0}"/>
              </a:ext>
            </a:extLst>
          </p:cNvPr>
          <p:cNvSpPr>
            <a:spLocks noGrp="1"/>
          </p:cNvSpPr>
          <p:nvPr>
            <p:ph type="sldNum" sz="quarter" idx="12"/>
          </p:nvPr>
        </p:nvSpPr>
        <p:spPr/>
        <p:txBody>
          <a:bodyPr/>
          <a:lstStyle/>
          <a:p>
            <a:fld id="{CBE8FDEA-2684-4A01-BADB-7402094DBA71}" type="slidenum">
              <a:rPr lang="en-AU" smtClean="0"/>
              <a:t>9</a:t>
            </a:fld>
            <a:endParaRPr lang="en-AU"/>
          </a:p>
        </p:txBody>
      </p:sp>
      <p:pic>
        <p:nvPicPr>
          <p:cNvPr id="3" name="Picture 2">
            <a:extLst>
              <a:ext uri="{FF2B5EF4-FFF2-40B4-BE49-F238E27FC236}">
                <a16:creationId xmlns:a16="http://schemas.microsoft.com/office/drawing/2014/main" id="{315A3AD9-7361-F68B-E423-3DDD8E6C007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14343"/>
          <a:stretch/>
        </p:blipFill>
        <p:spPr bwMode="auto">
          <a:xfrm>
            <a:off x="409267" y="2372546"/>
            <a:ext cx="11373465" cy="43187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3810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6487</TotalTime>
  <Words>1072</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Arimo</vt:lpstr>
      <vt:lpstr>Calibri</vt:lpstr>
      <vt:lpstr>Century Gothic</vt:lpstr>
      <vt:lpstr>Wingdings 3</vt:lpstr>
      <vt:lpstr>Ion</vt:lpstr>
      <vt:lpstr>CEO Pay at NSE 100 companies</vt:lpstr>
      <vt:lpstr>Index</vt:lpstr>
      <vt:lpstr>Our approach</vt:lpstr>
      <vt:lpstr>CEO Pay Data – different slices of NSE100</vt:lpstr>
      <vt:lpstr>CEO pay as a function of company size (Market capitalization)</vt:lpstr>
      <vt:lpstr>CEO pay as a function of company size (Total Assets and Sector)</vt:lpstr>
      <vt:lpstr>CEO pay as a function of sector</vt:lpstr>
      <vt:lpstr>CEO pay as a function of short-term company performance (Sales)</vt:lpstr>
      <vt:lpstr>CEO pay as a function of long-term company performance (Total Shareholder/Stock Return)</vt:lpstr>
      <vt:lpstr>CEO pay as a function of long-term company performance (Total Shareholder/Stock Return) and sector</vt:lpstr>
      <vt:lpstr>CEO pay as a function of long-term company performance (EPS) and Sector</vt:lpstr>
      <vt:lpstr>Number of Board meetings by sector</vt:lpstr>
      <vt:lpstr>Board membership of CEO by Sector</vt:lpstr>
      <vt:lpstr>CEO typical pay components</vt:lpstr>
      <vt:lpstr>Structure of Short-Term Incentive Plans</vt:lpstr>
      <vt:lpstr>STI Market Practice – some key statistics for NSE 100</vt:lpstr>
      <vt:lpstr>Structure of Long-Term Incentive Plans</vt:lpstr>
      <vt:lpstr>PowerPoint Presentation</vt:lpstr>
      <vt:lpstr>About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Remuneration Masterclass</dc:title>
  <dc:creator>Indradeep Mazumdar</dc:creator>
  <cp:lastModifiedBy>Indradeep Mazumdar</cp:lastModifiedBy>
  <cp:revision>7</cp:revision>
  <dcterms:created xsi:type="dcterms:W3CDTF">2022-11-08T00:36:41Z</dcterms:created>
  <dcterms:modified xsi:type="dcterms:W3CDTF">2023-08-30T10:13:52Z</dcterms:modified>
</cp:coreProperties>
</file>