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31"/>
    <p:restoredTop sz="95009"/>
  </p:normalViewPr>
  <p:slideViewPr>
    <p:cSldViewPr snapToGrid="0" snapToObjects="1">
      <p:cViewPr varScale="1">
        <p:scale>
          <a:sx n="92" d="100"/>
          <a:sy n="92" d="100"/>
        </p:scale>
        <p:origin x="4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E829-1354-A348-9522-96C3468C7B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Improving safety for Business X’s employees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A239A9-D555-CA4E-BD20-13DD13DF10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Predicting Seattle  Traffic Accident Severity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213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4C975-E9F3-CF4A-AA98-7257036D0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0FD235-3DB4-D44D-8DE3-CB49EDF64957}"/>
              </a:ext>
            </a:extLst>
          </p:cNvPr>
          <p:cNvSpPr txBox="1"/>
          <p:nvPr/>
        </p:nvSpPr>
        <p:spPr>
          <a:xfrm>
            <a:off x="1814945" y="2743200"/>
            <a:ext cx="856210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 therefore advise that Business X deploy the app that helps to prevent distracted driving by their employees rather than shifting their operating hours or implementing a policy to allow employs to work from home on rainy days.</a:t>
            </a:r>
          </a:p>
        </p:txBody>
      </p:sp>
    </p:spTree>
    <p:extLst>
      <p:ext uri="{BB962C8B-B14F-4D97-AF65-F5344CB8AC3E}">
        <p14:creationId xmlns:p14="http://schemas.microsoft.com/office/powerpoint/2010/main" val="1853169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7ADE0-BA0D-4548-B61F-CDA881637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932F1-6CFD-D642-8076-A6BA4EED9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265274"/>
          </a:xfrm>
        </p:spPr>
        <p:txBody>
          <a:bodyPr/>
          <a:lstStyle/>
          <a:p>
            <a:r>
              <a:rPr lang="en-US" sz="2000" dirty="0"/>
              <a:t>Business X has retained our services to help them predict traffic accident severity in Seattle </a:t>
            </a:r>
          </a:p>
          <a:p>
            <a:r>
              <a:rPr lang="en-US" sz="2000" dirty="0"/>
              <a:t>They previously discovered that their employees were involved in an alarming amount of severe traffic accidents </a:t>
            </a:r>
          </a:p>
          <a:p>
            <a:pPr lvl="0"/>
            <a:r>
              <a:rPr lang="en-US" sz="2000" dirty="0"/>
              <a:t>Business X would like to mitigate this problem and has identified three potential countermeasures: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sz="1800" dirty="0"/>
              <a:t>Allow employees to work from home on rainy days to avoid hazardous road conditions. 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sz="1800" dirty="0"/>
              <a:t>Deploy an application onto their employees’ cell phones to prevent distracted driving. 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sz="1800" dirty="0"/>
              <a:t>Shift their operating hours by two hours from 9am-5pm to 7am-3pm so that their employees can commute before the morning and evening rush hours. </a:t>
            </a:r>
          </a:p>
          <a:p>
            <a:r>
              <a:rPr lang="en-US" sz="2000" dirty="0"/>
              <a:t>Business X will make their decision on which countermeasure to choose based on which of the three has the highest probability to reduce the severity of traffic accidents </a:t>
            </a:r>
          </a:p>
        </p:txBody>
      </p:sp>
    </p:spTree>
    <p:extLst>
      <p:ext uri="{BB962C8B-B14F-4D97-AF65-F5344CB8AC3E}">
        <p14:creationId xmlns:p14="http://schemas.microsoft.com/office/powerpoint/2010/main" val="154287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5E67E-1A03-044C-8B73-8CA355A5F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FB857-1787-D04D-AFCE-55830DEE9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Generated by the Seattle Department of Transportation </a:t>
            </a:r>
          </a:p>
          <a:p>
            <a:r>
              <a:rPr lang="en-US" sz="2000" dirty="0"/>
              <a:t>Includes a severity classifier (SEVERITYCODE) for each traffic accident (1 for minor vs. 2 for severe) </a:t>
            </a:r>
          </a:p>
          <a:p>
            <a:r>
              <a:rPr lang="en-US" sz="2000" dirty="0"/>
              <a:t>194673 accidents categorized, 132221 of which are labeled as minor (1) and 57118 as severe (2) </a:t>
            </a:r>
          </a:p>
          <a:p>
            <a:r>
              <a:rPr lang="en-US" sz="2000" dirty="0"/>
              <a:t>Also includes attributes related to Business X’s three potential countermeasures </a:t>
            </a:r>
          </a:p>
          <a:p>
            <a:pPr lvl="1"/>
            <a:r>
              <a:rPr lang="en-US" sz="1800" dirty="0"/>
              <a:t>WEATHER for weather conditions at the time of the accident, </a:t>
            </a:r>
          </a:p>
          <a:p>
            <a:pPr lvl="1"/>
            <a:r>
              <a:rPr lang="en-US" sz="1800" dirty="0"/>
              <a:t>The time the accident occurred (INCDTTM)</a:t>
            </a:r>
          </a:p>
          <a:p>
            <a:pPr lvl="1"/>
            <a:r>
              <a:rPr lang="en-US" sz="1800" dirty="0"/>
              <a:t>Whether or not the accident was due to an inattentive driver (INATTENTIONIND) </a:t>
            </a:r>
          </a:p>
        </p:txBody>
      </p:sp>
    </p:spTree>
    <p:extLst>
      <p:ext uri="{BB962C8B-B14F-4D97-AF65-F5344CB8AC3E}">
        <p14:creationId xmlns:p14="http://schemas.microsoft.com/office/powerpoint/2010/main" val="97389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0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A5E67E-1A03-044C-8B73-8CA355A5F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610099"/>
            <a:ext cx="10993549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The dataset</a:t>
            </a:r>
          </a:p>
        </p:txBody>
      </p:sp>
      <p:sp useBgFill="1">
        <p:nvSpPr>
          <p:cNvPr id="25" name="Rectangle 18">
            <a:extLst>
              <a:ext uri="{FF2B5EF4-FFF2-40B4-BE49-F238E27FC236}">
                <a16:creationId xmlns:a16="http://schemas.microsoft.com/office/drawing/2014/main" id="{B1A515B1-A9B3-49B0-AE0D-D038D42C2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3708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90DF5A-0D4D-9547-8AD3-01021BFC9DF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83" y="1464896"/>
            <a:ext cx="11265764" cy="208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900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2DA5B-C191-F147-80A5-3E77E8313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C9E12-CA05-1D41-A63F-EFFE35147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Dropped attributes that were not relevant to the question of predicting which potential countermeasure would have the greatest impact in reducing the frequency of severe traffic accidents</a:t>
            </a:r>
          </a:p>
          <a:p>
            <a:r>
              <a:rPr lang="en-US" sz="2000" dirty="0"/>
              <a:t>“Human factors”, independent of distracted driving, were also dropped to reduce the influence of confounding variables </a:t>
            </a:r>
          </a:p>
          <a:p>
            <a:r>
              <a:rPr lang="en-US" sz="2000" dirty="0"/>
              <a:t>Eliminated ambiguity related to road conditions and the weather</a:t>
            </a:r>
          </a:p>
          <a:p>
            <a:r>
              <a:rPr lang="en-US" sz="2000" dirty="0"/>
              <a:t>Filtered the dataset for work days and times related to Business X’s current and potentially earlier operating hours </a:t>
            </a:r>
          </a:p>
          <a:p>
            <a:r>
              <a:rPr lang="en-US" sz="2000" dirty="0"/>
              <a:t>Balanced the dataset by generating a randomized sample that included an equal number of rows based on the two SEVERITYCODE values (1 for minor, 2 for severe)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44971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37A1A-0830-E14F-9BC2-C8CFEAE83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15627-5364-D74E-A832-38B9CF5E1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Logistic regression, a supervised machine learning model, was chosen to classify/predict the severity of traffic accidents</a:t>
            </a:r>
          </a:p>
          <a:p>
            <a:r>
              <a:rPr lang="en-US" sz="2000" dirty="0"/>
              <a:t>This modeling technique was chosen primarily for two reasons:  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sz="1800" dirty="0"/>
              <a:t>The target variable, accident severity, is categorical 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sz="1800" dirty="0"/>
              <a:t>Logistic regression allows one to estimate the influence of the independent variables on the dependent variable by calculating the odds ratios for the independent variables</a:t>
            </a:r>
          </a:p>
        </p:txBody>
      </p:sp>
    </p:spTree>
    <p:extLst>
      <p:ext uri="{BB962C8B-B14F-4D97-AF65-F5344CB8AC3E}">
        <p14:creationId xmlns:p14="http://schemas.microsoft.com/office/powerpoint/2010/main" val="2884603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47565-E1EA-D443-89A6-10EA51A8D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E7D32-FA41-EC48-A5A6-648919712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The resulting logistic regression model has poor predictive validity on estimating the severity of an accident as demonstrated by the log-loss value of 0.69 and the following classification report: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BD495A-0A2B-1B4F-8762-1BDED3C5670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032" y="3616671"/>
            <a:ext cx="7831934" cy="224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704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DDB9E1-AB12-462E-8E0D-83CA31C6E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4040EB-4842-44D5-9380-BDF41FB7B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813974-9716-164E-AF89-DD5C35949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Results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C076E08-C160-41E7-8D09-E2436B591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A65B62-07C4-4876-A101-9C85F48A02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2BCE7C-4E97-4627-9FD1-DD7B633E5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0CE3A-3363-774C-AF07-B57DF2BD5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723900"/>
            <a:ext cx="7183597" cy="32526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Nevertheless, the logistic regression model was sufficient to determine and compare the relative influence of the three independent variables on the severity of an accident: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67E192-AA86-2340-AF76-AB924564A8A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870" y="4253024"/>
            <a:ext cx="7183597" cy="158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006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1A416-F61E-6E4E-88AA-68125C0C9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581E0-FEA9-3A47-9162-3CFCD7798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Distracted driving has the greatest impact on increasing the odds of a severe accident, at least among the three independent variables of weather, distracted driving, and time of day. The odds ratios indicate that: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/>
              <a:t>~24.4% increased probability of an accident being severe rather than minor when a driver is distracted 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/>
              <a:t>~6.4% increased probability of a severe accident when it is raining versus when it is clear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/>
              <a:t>~1.1% decreased probability of a severe accident when it occurs during standard rush hour</a:t>
            </a:r>
            <a:endParaRPr lang="en-US" sz="2000" dirty="0"/>
          </a:p>
          <a:p>
            <a:pPr lvl="1">
              <a:buFont typeface="Wingdings" pitchFamily="2" charset="2"/>
              <a:buChar char="§"/>
            </a:pP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68599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35</TotalTime>
  <Words>598</Words>
  <Application>Microsoft Macintosh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Gill Sans MT</vt:lpstr>
      <vt:lpstr>Wingdings</vt:lpstr>
      <vt:lpstr>Wingdings 2</vt:lpstr>
      <vt:lpstr>Dividend</vt:lpstr>
      <vt:lpstr>Improving safety for Business X’s employees</vt:lpstr>
      <vt:lpstr>The ask</vt:lpstr>
      <vt:lpstr>The dataset</vt:lpstr>
      <vt:lpstr>The dataset</vt:lpstr>
      <vt:lpstr>Methodology</vt:lpstr>
      <vt:lpstr>The model</vt:lpstr>
      <vt:lpstr>Results</vt:lpstr>
      <vt:lpstr>Results</vt:lpstr>
      <vt:lpstr>Conclusion</vt:lpstr>
      <vt:lpstr>Conclusion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safety for Business X’s employees</dc:title>
  <dc:creator>Ryan Joyner</dc:creator>
  <cp:lastModifiedBy>Ryan Joyner</cp:lastModifiedBy>
  <cp:revision>12</cp:revision>
  <dcterms:created xsi:type="dcterms:W3CDTF">2020-09-25T15:34:37Z</dcterms:created>
  <dcterms:modified xsi:type="dcterms:W3CDTF">2020-09-25T16:10:15Z</dcterms:modified>
</cp:coreProperties>
</file>