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58" r:id="rId5"/>
    <p:sldId id="259" r:id="rId6"/>
    <p:sldId id="268" r:id="rId7"/>
    <p:sldId id="260" r:id="rId8"/>
    <p:sldId id="261" r:id="rId9"/>
    <p:sldId id="262" r:id="rId10"/>
    <p:sldId id="263" r:id="rId11"/>
    <p:sldId id="264" r:id="rId12"/>
    <p:sldId id="265"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8CE8-40BC-40C3-BD82-067855E8CD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D40EB8-3082-4BE1-9663-439EC73C5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4CE1-2161-4A53-A706-4D28AF7C8714}"/>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5" name="Footer Placeholder 4">
            <a:extLst>
              <a:ext uri="{FF2B5EF4-FFF2-40B4-BE49-F238E27FC236}">
                <a16:creationId xmlns:a16="http://schemas.microsoft.com/office/drawing/2014/main" id="{620AA4F8-EB45-423F-8CEF-A5426FA1D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52794-38C6-4610-9261-6501E6068CF5}"/>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106538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8BDF-CA7E-4A75-ABA4-4B3A167091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F1343-C5A1-495B-97D4-871A60830E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684B4-00B1-427D-9CB3-42FBFEF82919}"/>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5" name="Footer Placeholder 4">
            <a:extLst>
              <a:ext uri="{FF2B5EF4-FFF2-40B4-BE49-F238E27FC236}">
                <a16:creationId xmlns:a16="http://schemas.microsoft.com/office/drawing/2014/main" id="{41D3F074-FD97-4743-9CFF-84F130A48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C6FC8-CF76-461E-86B3-467367FB0039}"/>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7586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1EACD-1F9A-4617-B869-3998305305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D7319B-9697-4D6F-87F6-17A020766D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4EA6F-D3BB-4E82-A89C-8B3D1505CC98}"/>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5" name="Footer Placeholder 4">
            <a:extLst>
              <a:ext uri="{FF2B5EF4-FFF2-40B4-BE49-F238E27FC236}">
                <a16:creationId xmlns:a16="http://schemas.microsoft.com/office/drawing/2014/main" id="{BE7DF628-6BFD-470A-B322-8AE22ACDA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F8F84-EE28-4F97-9437-CEF5ABDF2DA4}"/>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292618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179BF-6B4F-4172-BED4-D0CF8C345F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7695DF-7EE3-4F39-9034-0136EC5238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93201-93BC-4304-9166-B18168176B6F}"/>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5" name="Footer Placeholder 4">
            <a:extLst>
              <a:ext uri="{FF2B5EF4-FFF2-40B4-BE49-F238E27FC236}">
                <a16:creationId xmlns:a16="http://schemas.microsoft.com/office/drawing/2014/main" id="{C0B8D268-2D08-43DD-A653-8ED623BF0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B354A-9774-4BC8-A23B-8EED3F8A96AC}"/>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3870343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5D605-B0DC-4B08-9592-59FCAD97E8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926B9-792D-4201-AF3E-8C273E16B9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767C62-0D1C-4F10-965F-E994B8995F01}"/>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5" name="Footer Placeholder 4">
            <a:extLst>
              <a:ext uri="{FF2B5EF4-FFF2-40B4-BE49-F238E27FC236}">
                <a16:creationId xmlns:a16="http://schemas.microsoft.com/office/drawing/2014/main" id="{A722FC14-A86D-40D6-98B1-0AF883FAE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9D285-64F0-4037-AEC4-2F5FE2CEA32B}"/>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3320720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F7C5-99CF-4BBC-8477-7760D66EFD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8EE935-AC5D-42D2-81B3-7D0FF87EDD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3AC1A6-8FC8-45EC-97F1-3DFAA6370F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6E8048-57F4-428C-AA3B-B74C693C5CA6}"/>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6" name="Footer Placeholder 5">
            <a:extLst>
              <a:ext uri="{FF2B5EF4-FFF2-40B4-BE49-F238E27FC236}">
                <a16:creationId xmlns:a16="http://schemas.microsoft.com/office/drawing/2014/main" id="{DF2517C5-43DB-44BE-AE64-EDDD4BC92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1EE3A-A637-4F12-8B8C-70ED13588692}"/>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426215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F261-9DC4-4134-974E-F23AA23960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8F109F-3AF7-44E6-8FDF-C817246A50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ECA4AC-CA8E-4406-A336-8C940A3BC4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9F0C7C-363C-46FE-9B33-2883F4FB4A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D357D0-85AC-4477-A9ED-10259704A1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F3A98F-8B29-4F35-9AD6-22F551118C0D}"/>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8" name="Footer Placeholder 7">
            <a:extLst>
              <a:ext uri="{FF2B5EF4-FFF2-40B4-BE49-F238E27FC236}">
                <a16:creationId xmlns:a16="http://schemas.microsoft.com/office/drawing/2014/main" id="{34D09BF7-E005-4C6D-89EF-8C149B86B5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0EB7CF-D89C-4A95-90E5-CC89D23776C7}"/>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681036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70E02-CE22-4A47-882C-CA324B2CDD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4B0490-7202-4E92-A9C6-A35A8D2D2C39}"/>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4" name="Footer Placeholder 3">
            <a:extLst>
              <a:ext uri="{FF2B5EF4-FFF2-40B4-BE49-F238E27FC236}">
                <a16:creationId xmlns:a16="http://schemas.microsoft.com/office/drawing/2014/main" id="{995CFFDD-1D2F-4563-9FED-685B0137F3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E91546-EAC0-40E6-BF3B-AA72C730DB9D}"/>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698176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9A945E-7503-433E-9C42-E40F36854A3D}"/>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3" name="Footer Placeholder 2">
            <a:extLst>
              <a:ext uri="{FF2B5EF4-FFF2-40B4-BE49-F238E27FC236}">
                <a16:creationId xmlns:a16="http://schemas.microsoft.com/office/drawing/2014/main" id="{BF94A2B5-E6CC-4FA6-80CE-A6FFF3D70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0795BB-DEC2-427D-9381-C94A3DA7948D}"/>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2105142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9714D-CA43-413B-8BA1-70DE1D667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CE900A-EDA2-4EA3-968F-A1C0094355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BF8A42-8E8A-4A41-B117-50DB6CA5E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6BD752-3F33-43E2-835D-25196363BF24}"/>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6" name="Footer Placeholder 5">
            <a:extLst>
              <a:ext uri="{FF2B5EF4-FFF2-40B4-BE49-F238E27FC236}">
                <a16:creationId xmlns:a16="http://schemas.microsoft.com/office/drawing/2014/main" id="{547D4A6F-955B-45B0-A47D-E87C8AA952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18836E-C7EF-43DF-9275-A50529667B4A}"/>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1042714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F2149-D0C0-4F56-8301-BF93DE596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F18F94-777A-4D29-8757-DD16D6070A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9537B6-C499-4E93-AAFD-3A2885E7EE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E15049-8D22-475A-AD82-6CE2A8A9B582}"/>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6" name="Footer Placeholder 5">
            <a:extLst>
              <a:ext uri="{FF2B5EF4-FFF2-40B4-BE49-F238E27FC236}">
                <a16:creationId xmlns:a16="http://schemas.microsoft.com/office/drawing/2014/main" id="{EEF7B18D-7052-49AB-BEB9-8D52BE089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017538-7DFD-4FA8-9768-92ED2BC0570E}"/>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364696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3D652-9EDE-4AC8-B711-0D8CAA0A0E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79CDDF-AC6A-43EE-84FF-376A0C12B6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B20F24-0B4F-4246-904A-907D1A9E91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24F7F9-DC7A-4722-9744-F3B53E0E1A99}" type="datetimeFigureOut">
              <a:rPr lang="en-US" smtClean="0"/>
              <a:t>6/4/2020</a:t>
            </a:fld>
            <a:endParaRPr lang="en-US"/>
          </a:p>
        </p:txBody>
      </p:sp>
      <p:sp>
        <p:nvSpPr>
          <p:cNvPr id="5" name="Footer Placeholder 4">
            <a:extLst>
              <a:ext uri="{FF2B5EF4-FFF2-40B4-BE49-F238E27FC236}">
                <a16:creationId xmlns:a16="http://schemas.microsoft.com/office/drawing/2014/main" id="{C4852202-FAE6-44AB-B255-2C8B211619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4E9A8A-082A-4A0B-8C30-1E63BBC914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52726-62BE-4BA4-9832-3F39E5DD1274}" type="slidenum">
              <a:rPr lang="en-US" smtClean="0"/>
              <a:t>‹#›</a:t>
            </a:fld>
            <a:endParaRPr lang="en-US"/>
          </a:p>
        </p:txBody>
      </p:sp>
    </p:spTree>
    <p:extLst>
      <p:ext uri="{BB962C8B-B14F-4D97-AF65-F5344CB8AC3E}">
        <p14:creationId xmlns:p14="http://schemas.microsoft.com/office/powerpoint/2010/main" val="2012618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DAAE-5D66-49BC-88DD-9A28285BABE5}"/>
              </a:ext>
            </a:extLst>
          </p:cNvPr>
          <p:cNvSpPr>
            <a:spLocks noGrp="1"/>
          </p:cNvSpPr>
          <p:nvPr>
            <p:ph type="ctrTitle"/>
          </p:nvPr>
        </p:nvSpPr>
        <p:spPr>
          <a:xfrm>
            <a:off x="838200" y="914402"/>
            <a:ext cx="10515600" cy="2659957"/>
          </a:xfrm>
        </p:spPr>
        <p:txBody>
          <a:bodyPr>
            <a:normAutofit/>
          </a:bodyPr>
          <a:lstStyle/>
          <a:p>
            <a:r>
              <a:rPr lang="en-US" sz="6800" dirty="0"/>
              <a:t>Using Sonar cloud with maven</a:t>
            </a:r>
          </a:p>
        </p:txBody>
      </p:sp>
    </p:spTree>
    <p:extLst>
      <p:ext uri="{BB962C8B-B14F-4D97-AF65-F5344CB8AC3E}">
        <p14:creationId xmlns:p14="http://schemas.microsoft.com/office/powerpoint/2010/main" val="576588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0C70ACCF-A4F0-4E57-8DA2-B47D5B9A9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465" y="1523164"/>
            <a:ext cx="7662393" cy="1975838"/>
          </a:xfrm>
          <a:prstGeom prst="rect">
            <a:avLst/>
          </a:prstGeom>
        </p:spPr>
      </p:pic>
      <p:sp>
        <p:nvSpPr>
          <p:cNvPr id="3" name="TextBox 2">
            <a:extLst>
              <a:ext uri="{FF2B5EF4-FFF2-40B4-BE49-F238E27FC236}">
                <a16:creationId xmlns:a16="http://schemas.microsoft.com/office/drawing/2014/main" id="{B0FEAA71-6198-4F20-9AEC-8775ACE1A77A}"/>
              </a:ext>
            </a:extLst>
          </p:cNvPr>
          <p:cNvSpPr txBox="1"/>
          <p:nvPr/>
        </p:nvSpPr>
        <p:spPr>
          <a:xfrm>
            <a:off x="586154" y="880013"/>
            <a:ext cx="6727098" cy="400110"/>
          </a:xfrm>
          <a:prstGeom prst="rect">
            <a:avLst/>
          </a:prstGeom>
          <a:noFill/>
        </p:spPr>
        <p:txBody>
          <a:bodyPr wrap="none" rtlCol="0">
            <a:spAutoFit/>
          </a:bodyPr>
          <a:lstStyle/>
          <a:p>
            <a:r>
              <a:rPr lang="en-US" sz="2000" dirty="0"/>
              <a:t>You will be able to see the key after that at the top right corner</a:t>
            </a:r>
          </a:p>
        </p:txBody>
      </p:sp>
      <p:sp>
        <p:nvSpPr>
          <p:cNvPr id="4" name="TextBox 3">
            <a:extLst>
              <a:ext uri="{FF2B5EF4-FFF2-40B4-BE49-F238E27FC236}">
                <a16:creationId xmlns:a16="http://schemas.microsoft.com/office/drawing/2014/main" id="{BE0CB0AD-4943-43D8-A814-62B45CB9E96E}"/>
              </a:ext>
            </a:extLst>
          </p:cNvPr>
          <p:cNvSpPr txBox="1"/>
          <p:nvPr/>
        </p:nvSpPr>
        <p:spPr>
          <a:xfrm>
            <a:off x="581465" y="3854547"/>
            <a:ext cx="10522634" cy="1323439"/>
          </a:xfrm>
          <a:prstGeom prst="rect">
            <a:avLst/>
          </a:prstGeom>
          <a:noFill/>
        </p:spPr>
        <p:txBody>
          <a:bodyPr wrap="square" rtlCol="0">
            <a:spAutoFit/>
          </a:bodyPr>
          <a:lstStyle/>
          <a:p>
            <a:r>
              <a:rPr lang="en-US" sz="2000" dirty="0"/>
              <a:t>Your command will look similar to the below:</a:t>
            </a:r>
          </a:p>
          <a:p>
            <a:endParaRPr lang="en-US" sz="2000" dirty="0"/>
          </a:p>
          <a:p>
            <a:r>
              <a:rPr lang="en-US" sz="2000" dirty="0" err="1"/>
              <a:t>mvn</a:t>
            </a:r>
            <a:r>
              <a:rPr lang="en-US" sz="2000" dirty="0"/>
              <a:t> clean package </a:t>
            </a:r>
            <a:r>
              <a:rPr lang="en-US" sz="2000" dirty="0" err="1"/>
              <a:t>sonar:sonar</a:t>
            </a:r>
            <a:r>
              <a:rPr lang="en-US" sz="2000" dirty="0"/>
              <a:t> -Dsonar.host.url=https://sonarcloud.io -</a:t>
            </a:r>
            <a:r>
              <a:rPr lang="en-US" sz="2000" dirty="0" err="1"/>
              <a:t>Dsonar.organization</a:t>
            </a:r>
            <a:r>
              <a:rPr lang="en-US" sz="2000" dirty="0"/>
              <a:t>=</a:t>
            </a:r>
            <a:r>
              <a:rPr lang="en-US" sz="2000" dirty="0" err="1"/>
              <a:t>adityakhonde</a:t>
            </a:r>
            <a:r>
              <a:rPr lang="en-US" sz="2000" dirty="0"/>
              <a:t> -</a:t>
            </a:r>
            <a:r>
              <a:rPr lang="en-US" sz="2000" dirty="0" err="1"/>
              <a:t>Dsonar.login</a:t>
            </a:r>
            <a:r>
              <a:rPr lang="en-US" sz="2000" dirty="0"/>
              <a:t>=7d1144c59abf6dsdsde232813c431ad33f6d0d</a:t>
            </a:r>
          </a:p>
        </p:txBody>
      </p:sp>
      <p:sp>
        <p:nvSpPr>
          <p:cNvPr id="5" name="TextBox 4">
            <a:extLst>
              <a:ext uri="{FF2B5EF4-FFF2-40B4-BE49-F238E27FC236}">
                <a16:creationId xmlns:a16="http://schemas.microsoft.com/office/drawing/2014/main" id="{2A6D9B78-C2A4-477E-BEDB-AE33F85A6BBA}"/>
              </a:ext>
            </a:extLst>
          </p:cNvPr>
          <p:cNvSpPr txBox="1"/>
          <p:nvPr/>
        </p:nvSpPr>
        <p:spPr>
          <a:xfrm>
            <a:off x="581465" y="250517"/>
            <a:ext cx="1102907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7 : Create the maven build command as follows:	(Continued)</a:t>
            </a:r>
          </a:p>
        </p:txBody>
      </p:sp>
    </p:spTree>
    <p:extLst>
      <p:ext uri="{BB962C8B-B14F-4D97-AF65-F5344CB8AC3E}">
        <p14:creationId xmlns:p14="http://schemas.microsoft.com/office/powerpoint/2010/main" val="4137008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D156C0-8F60-4F2C-AF7F-20A10C6F836C}"/>
              </a:ext>
            </a:extLst>
          </p:cNvPr>
          <p:cNvSpPr txBox="1"/>
          <p:nvPr/>
        </p:nvSpPr>
        <p:spPr>
          <a:xfrm>
            <a:off x="561535" y="1187552"/>
            <a:ext cx="11068930" cy="707886"/>
          </a:xfrm>
          <a:prstGeom prst="rect">
            <a:avLst/>
          </a:prstGeom>
          <a:noFill/>
        </p:spPr>
        <p:txBody>
          <a:bodyPr wrap="square" rtlCol="0">
            <a:spAutoFit/>
          </a:bodyPr>
          <a:lstStyle/>
          <a:p>
            <a:r>
              <a:rPr lang="en-US" sz="2000" dirty="0"/>
              <a:t>Maven will start to build the project. After successful build it will give you the sonar URL which will contain the detailed analysis report. </a:t>
            </a:r>
          </a:p>
        </p:txBody>
      </p:sp>
      <p:pic>
        <p:nvPicPr>
          <p:cNvPr id="4" name="Picture 3" descr="A screenshot of a computer&#10;&#10;Description automatically generated">
            <a:extLst>
              <a:ext uri="{FF2B5EF4-FFF2-40B4-BE49-F238E27FC236}">
                <a16:creationId xmlns:a16="http://schemas.microsoft.com/office/drawing/2014/main" id="{765EA008-AC7C-4049-B951-CE7C17B56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535" y="2091829"/>
            <a:ext cx="11068930" cy="4120747"/>
          </a:xfrm>
          <a:prstGeom prst="rect">
            <a:avLst/>
          </a:prstGeom>
        </p:spPr>
      </p:pic>
      <p:sp>
        <p:nvSpPr>
          <p:cNvPr id="5" name="TextBox 4">
            <a:extLst>
              <a:ext uri="{FF2B5EF4-FFF2-40B4-BE49-F238E27FC236}">
                <a16:creationId xmlns:a16="http://schemas.microsoft.com/office/drawing/2014/main" id="{FA187D2F-2B5A-4216-9524-EB5F245B5A31}"/>
              </a:ext>
            </a:extLst>
          </p:cNvPr>
          <p:cNvSpPr txBox="1"/>
          <p:nvPr/>
        </p:nvSpPr>
        <p:spPr>
          <a:xfrm>
            <a:off x="561535" y="234031"/>
            <a:ext cx="11068930" cy="757130"/>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8 : Now browse to your project file directory and open command prompt from there and run the created command.</a:t>
            </a:r>
          </a:p>
        </p:txBody>
      </p:sp>
    </p:spTree>
    <p:extLst>
      <p:ext uri="{BB962C8B-B14F-4D97-AF65-F5344CB8AC3E}">
        <p14:creationId xmlns:p14="http://schemas.microsoft.com/office/powerpoint/2010/main" val="2267694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2275E0C0-A58D-4226-8AA0-21E484B8070D}"/>
              </a:ext>
            </a:extLst>
          </p:cNvPr>
          <p:cNvPicPr>
            <a:picLocks noChangeAspect="1"/>
          </p:cNvPicPr>
          <p:nvPr/>
        </p:nvPicPr>
        <p:blipFill rotWithShape="1">
          <a:blip r:embed="rId2">
            <a:extLst>
              <a:ext uri="{28A0092B-C50C-407E-A947-70E740481C1C}">
                <a14:useLocalDpi xmlns:a14="http://schemas.microsoft.com/office/drawing/2010/main" val="0"/>
              </a:ext>
            </a:extLst>
          </a:blip>
          <a:srcRect r="1" b="9138"/>
          <a:stretch/>
        </p:blipFill>
        <p:spPr>
          <a:xfrm>
            <a:off x="833437" y="1108174"/>
            <a:ext cx="10525125" cy="4351338"/>
          </a:xfrm>
          <a:prstGeom prst="rect">
            <a:avLst/>
          </a:prstGeom>
        </p:spPr>
      </p:pic>
      <p:sp>
        <p:nvSpPr>
          <p:cNvPr id="5" name="TextBox 4">
            <a:extLst>
              <a:ext uri="{FF2B5EF4-FFF2-40B4-BE49-F238E27FC236}">
                <a16:creationId xmlns:a16="http://schemas.microsoft.com/office/drawing/2014/main" id="{167EF3C2-6EEC-4A02-8555-805C2E3DC6D5}"/>
              </a:ext>
            </a:extLst>
          </p:cNvPr>
          <p:cNvSpPr txBox="1"/>
          <p:nvPr/>
        </p:nvSpPr>
        <p:spPr>
          <a:xfrm>
            <a:off x="561535" y="234031"/>
            <a:ext cx="1106893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8 : Go to the URL for the detailed analysis of your project.</a:t>
            </a:r>
          </a:p>
        </p:txBody>
      </p:sp>
    </p:spTree>
    <p:extLst>
      <p:ext uri="{BB962C8B-B14F-4D97-AF65-F5344CB8AC3E}">
        <p14:creationId xmlns:p14="http://schemas.microsoft.com/office/powerpoint/2010/main" val="3808518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39C9B5-1B16-4139-A9DB-9C5A1A346F26}"/>
              </a:ext>
            </a:extLst>
          </p:cNvPr>
          <p:cNvSpPr txBox="1"/>
          <p:nvPr/>
        </p:nvSpPr>
        <p:spPr>
          <a:xfrm>
            <a:off x="561535" y="234031"/>
            <a:ext cx="1106893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a:solidFill>
                  <a:schemeClr val="bg1"/>
                </a:solidFill>
              </a:rPr>
              <a:t>Guidelines for analysis of your project.</a:t>
            </a:r>
            <a:endParaRPr lang="en-US" sz="2400" dirty="0">
              <a:solidFill>
                <a:schemeClr val="bg1"/>
              </a:solidFill>
            </a:endParaRPr>
          </a:p>
        </p:txBody>
      </p:sp>
      <p:pic>
        <p:nvPicPr>
          <p:cNvPr id="4" name="Picture 3">
            <a:extLst>
              <a:ext uri="{FF2B5EF4-FFF2-40B4-BE49-F238E27FC236}">
                <a16:creationId xmlns:a16="http://schemas.microsoft.com/office/drawing/2014/main" id="{A55FEE70-D79A-4AD5-8727-E5442AA66A30}"/>
              </a:ext>
            </a:extLst>
          </p:cNvPr>
          <p:cNvPicPr>
            <a:picLocks noChangeAspect="1"/>
          </p:cNvPicPr>
          <p:nvPr/>
        </p:nvPicPr>
        <p:blipFill>
          <a:blip r:embed="rId2"/>
          <a:stretch>
            <a:fillRect/>
          </a:stretch>
        </p:blipFill>
        <p:spPr>
          <a:xfrm>
            <a:off x="6639365" y="933450"/>
            <a:ext cx="4991100" cy="4991100"/>
          </a:xfrm>
          <a:prstGeom prst="rect">
            <a:avLst/>
          </a:prstGeom>
        </p:spPr>
      </p:pic>
      <p:sp>
        <p:nvSpPr>
          <p:cNvPr id="5" name="TextBox 4">
            <a:extLst>
              <a:ext uri="{FF2B5EF4-FFF2-40B4-BE49-F238E27FC236}">
                <a16:creationId xmlns:a16="http://schemas.microsoft.com/office/drawing/2014/main" id="{55A3624A-7710-41BD-9FCC-4A7B84237FB3}"/>
              </a:ext>
            </a:extLst>
          </p:cNvPr>
          <p:cNvSpPr txBox="1"/>
          <p:nvPr/>
        </p:nvSpPr>
        <p:spPr>
          <a:xfrm>
            <a:off x="561535" y="1167619"/>
            <a:ext cx="5895536" cy="4801314"/>
          </a:xfrm>
          <a:prstGeom prst="rect">
            <a:avLst/>
          </a:prstGeom>
          <a:noFill/>
        </p:spPr>
        <p:txBody>
          <a:bodyPr wrap="square" rtlCol="0">
            <a:spAutoFit/>
          </a:bodyPr>
          <a:lstStyle/>
          <a:p>
            <a:r>
              <a:rPr lang="en-US" dirty="0"/>
              <a:t>Factors which can be ignored for now:</a:t>
            </a:r>
          </a:p>
          <a:p>
            <a:endParaRPr lang="en-US" dirty="0"/>
          </a:p>
          <a:p>
            <a:pPr marL="342900" indent="-342900">
              <a:buFont typeface="+mj-lt"/>
              <a:buAutoNum type="arabicPeriod"/>
            </a:pPr>
            <a:r>
              <a:rPr lang="en-US" dirty="0"/>
              <a:t>Vulnerabilities - Refactor this code to not construct the URL from tainted, user-controlled data.</a:t>
            </a:r>
          </a:p>
          <a:p>
            <a:pPr marL="342900" indent="-342900">
              <a:buFont typeface="+mj-lt"/>
              <a:buAutoNum type="arabicPeriod"/>
            </a:pPr>
            <a:r>
              <a:rPr lang="en-US" dirty="0"/>
              <a:t>Code Coverage</a:t>
            </a:r>
          </a:p>
          <a:p>
            <a:pPr marL="342900" indent="-342900">
              <a:buFont typeface="+mj-lt"/>
              <a:buAutoNum type="arabicPeriod"/>
            </a:pPr>
            <a:r>
              <a:rPr lang="en-US" dirty="0"/>
              <a:t>Code smells -</a:t>
            </a:r>
          </a:p>
          <a:p>
            <a:pPr marL="742950" lvl="1" indent="-285750">
              <a:buFont typeface="Arial" panose="020B0604020202020204" pitchFamily="34" charset="0"/>
              <a:buChar char="•"/>
            </a:pPr>
            <a:r>
              <a:rPr lang="en-US" dirty="0"/>
              <a:t>Removing the unused import.</a:t>
            </a:r>
          </a:p>
          <a:p>
            <a:pPr marL="742950" lvl="1" indent="-285750">
              <a:buFont typeface="Arial" panose="020B0604020202020204" pitchFamily="34" charset="0"/>
              <a:buChar char="•"/>
            </a:pPr>
            <a:r>
              <a:rPr lang="en-US" dirty="0"/>
              <a:t>Removing the commented out code.</a:t>
            </a:r>
          </a:p>
          <a:p>
            <a:pPr marL="742950" lvl="1" indent="-285750">
              <a:buFont typeface="Arial" panose="020B0604020202020204" pitchFamily="34" charset="0"/>
              <a:buChar char="•"/>
            </a:pPr>
            <a:r>
              <a:rPr lang="en-US" dirty="0"/>
              <a:t>Renaming the package name to match the regular expression.</a:t>
            </a:r>
          </a:p>
          <a:p>
            <a:endParaRPr lang="en-US" dirty="0"/>
          </a:p>
          <a:p>
            <a:endParaRPr lang="en-US" dirty="0"/>
          </a:p>
          <a:p>
            <a:r>
              <a:rPr lang="en-US" dirty="0"/>
              <a:t>Code Grades guidelines:</a:t>
            </a:r>
          </a:p>
          <a:p>
            <a:endParaRPr lang="en-US" dirty="0"/>
          </a:p>
          <a:p>
            <a:pPr marL="342900" indent="-342900">
              <a:buFont typeface="+mj-lt"/>
              <a:buAutoNum type="arabicPeriod"/>
            </a:pPr>
            <a:r>
              <a:rPr lang="en-US" dirty="0"/>
              <a:t>Code Duplication factor should be in range 20-30%.</a:t>
            </a:r>
          </a:p>
          <a:p>
            <a:pPr marL="342900" indent="-342900">
              <a:buFont typeface="+mj-lt"/>
              <a:buAutoNum type="arabicPeriod"/>
            </a:pPr>
            <a:r>
              <a:rPr lang="en-US" dirty="0"/>
              <a:t>Maintainability should not exceed B grade.</a:t>
            </a:r>
          </a:p>
          <a:p>
            <a:endParaRPr lang="en-US" dirty="0"/>
          </a:p>
        </p:txBody>
      </p:sp>
    </p:spTree>
    <p:extLst>
      <p:ext uri="{BB962C8B-B14F-4D97-AF65-F5344CB8AC3E}">
        <p14:creationId xmlns:p14="http://schemas.microsoft.com/office/powerpoint/2010/main" val="1689214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5F66DE-77C7-48B3-AAF1-B01CD742C456}"/>
              </a:ext>
            </a:extLst>
          </p:cNvPr>
          <p:cNvSpPr txBox="1"/>
          <p:nvPr/>
        </p:nvSpPr>
        <p:spPr>
          <a:xfrm>
            <a:off x="581465" y="464234"/>
            <a:ext cx="11029070" cy="461665"/>
          </a:xfrm>
          <a:prstGeom prst="rect">
            <a:avLst/>
          </a:prstGeom>
          <a:solidFill>
            <a:schemeClr val="accent1"/>
          </a:solidFill>
        </p:spPr>
        <p:txBody>
          <a:bodyPr wrap="square" rtlCol="0">
            <a:spAutoFit/>
          </a:bodyPr>
          <a:lstStyle/>
          <a:p>
            <a:pPr algn="ctr"/>
            <a:r>
              <a:rPr lang="en-US" sz="2400" dirty="0">
                <a:solidFill>
                  <a:schemeClr val="bg1"/>
                </a:solidFill>
              </a:rPr>
              <a:t>Context</a:t>
            </a:r>
            <a:endParaRPr lang="en-US" dirty="0">
              <a:solidFill>
                <a:schemeClr val="bg1"/>
              </a:solidFill>
            </a:endParaRPr>
          </a:p>
        </p:txBody>
      </p:sp>
      <p:sp>
        <p:nvSpPr>
          <p:cNvPr id="5" name="TextBox 4">
            <a:extLst>
              <a:ext uri="{FF2B5EF4-FFF2-40B4-BE49-F238E27FC236}">
                <a16:creationId xmlns:a16="http://schemas.microsoft.com/office/drawing/2014/main" id="{263727FB-38FD-4D77-B852-CB6F59F5477E}"/>
              </a:ext>
            </a:extLst>
          </p:cNvPr>
          <p:cNvSpPr txBox="1"/>
          <p:nvPr/>
        </p:nvSpPr>
        <p:spPr>
          <a:xfrm>
            <a:off x="581465" y="1111347"/>
            <a:ext cx="9549922" cy="369332"/>
          </a:xfrm>
          <a:prstGeom prst="rect">
            <a:avLst/>
          </a:prstGeom>
          <a:noFill/>
        </p:spPr>
        <p:txBody>
          <a:bodyPr wrap="none" rtlCol="0">
            <a:spAutoFit/>
          </a:bodyPr>
          <a:lstStyle/>
          <a:p>
            <a:r>
              <a:rPr lang="en-US" dirty="0"/>
              <a:t>This document contains the steps to run code analysis for your project with the help of </a:t>
            </a:r>
            <a:r>
              <a:rPr lang="en-US" dirty="0" err="1"/>
              <a:t>SonarCloud</a:t>
            </a:r>
            <a:endParaRPr lang="en-US" dirty="0"/>
          </a:p>
        </p:txBody>
      </p:sp>
      <p:sp>
        <p:nvSpPr>
          <p:cNvPr id="6" name="TextBox 5">
            <a:extLst>
              <a:ext uri="{FF2B5EF4-FFF2-40B4-BE49-F238E27FC236}">
                <a16:creationId xmlns:a16="http://schemas.microsoft.com/office/drawing/2014/main" id="{21CFDDE7-F222-48E5-A58A-74265467DEE7}"/>
              </a:ext>
            </a:extLst>
          </p:cNvPr>
          <p:cNvSpPr txBox="1"/>
          <p:nvPr/>
        </p:nvSpPr>
        <p:spPr>
          <a:xfrm>
            <a:off x="581465" y="1666127"/>
            <a:ext cx="11029070" cy="461665"/>
          </a:xfrm>
          <a:prstGeom prst="rect">
            <a:avLst/>
          </a:prstGeom>
          <a:solidFill>
            <a:schemeClr val="accent1"/>
          </a:solidFill>
        </p:spPr>
        <p:txBody>
          <a:bodyPr wrap="square" rtlCol="0">
            <a:spAutoFit/>
          </a:bodyPr>
          <a:lstStyle/>
          <a:p>
            <a:pPr algn="ctr"/>
            <a:r>
              <a:rPr lang="en-US" sz="2400" dirty="0">
                <a:solidFill>
                  <a:schemeClr val="bg1"/>
                </a:solidFill>
              </a:rPr>
              <a:t>Requirements</a:t>
            </a:r>
            <a:endParaRPr lang="en-US" dirty="0">
              <a:solidFill>
                <a:schemeClr val="bg1"/>
              </a:solidFill>
            </a:endParaRPr>
          </a:p>
        </p:txBody>
      </p:sp>
      <p:sp>
        <p:nvSpPr>
          <p:cNvPr id="7" name="TextBox 6">
            <a:extLst>
              <a:ext uri="{FF2B5EF4-FFF2-40B4-BE49-F238E27FC236}">
                <a16:creationId xmlns:a16="http://schemas.microsoft.com/office/drawing/2014/main" id="{42BFC17E-92BA-4268-9698-CA6C1827606C}"/>
              </a:ext>
            </a:extLst>
          </p:cNvPr>
          <p:cNvSpPr txBox="1"/>
          <p:nvPr/>
        </p:nvSpPr>
        <p:spPr>
          <a:xfrm>
            <a:off x="581465" y="2357228"/>
            <a:ext cx="4251420" cy="1021818"/>
          </a:xfrm>
          <a:prstGeom prst="rect">
            <a:avLst/>
          </a:prstGeom>
          <a:noFill/>
        </p:spPr>
        <p:txBody>
          <a:bodyPr wrap="none" rtlCol="0">
            <a:spAutoFit/>
          </a:bodyPr>
          <a:lstStyle/>
          <a:p>
            <a:pPr marL="457200" indent="-457200">
              <a:lnSpc>
                <a:spcPct val="90000"/>
              </a:lnSpc>
              <a:spcBef>
                <a:spcPct val="0"/>
              </a:spcBef>
              <a:spcAft>
                <a:spcPts val="600"/>
              </a:spcAft>
              <a:buFont typeface="Wingdings" panose="05000000000000000000" pitchFamily="2" charset="2"/>
              <a:buChar char="Ø"/>
            </a:pPr>
            <a:r>
              <a:rPr lang="en-US" dirty="0"/>
              <a:t>Maven installed on your local machine</a:t>
            </a:r>
          </a:p>
          <a:p>
            <a:pPr marL="457200" indent="-457200">
              <a:lnSpc>
                <a:spcPct val="90000"/>
              </a:lnSpc>
              <a:spcBef>
                <a:spcPct val="0"/>
              </a:spcBef>
              <a:spcAft>
                <a:spcPts val="600"/>
              </a:spcAft>
              <a:buFont typeface="Wingdings" panose="05000000000000000000" pitchFamily="2" charset="2"/>
              <a:buChar char="Ø"/>
            </a:pPr>
            <a:r>
              <a:rPr lang="en-US" dirty="0"/>
              <a:t>GitHub account</a:t>
            </a:r>
          </a:p>
          <a:p>
            <a:endParaRPr lang="en-US" dirty="0"/>
          </a:p>
        </p:txBody>
      </p:sp>
    </p:spTree>
    <p:extLst>
      <p:ext uri="{BB962C8B-B14F-4D97-AF65-F5344CB8AC3E}">
        <p14:creationId xmlns:p14="http://schemas.microsoft.com/office/powerpoint/2010/main" val="16595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8D20E0-3BA3-4FC8-BF1D-9D9603FF9A0E}"/>
              </a:ext>
            </a:extLst>
          </p:cNvPr>
          <p:cNvPicPr>
            <a:picLocks noChangeAspect="1"/>
          </p:cNvPicPr>
          <p:nvPr/>
        </p:nvPicPr>
        <p:blipFill rotWithShape="1">
          <a:blip r:embed="rId2"/>
          <a:srcRect t="18297" r="1" b="8854"/>
          <a:stretch/>
        </p:blipFill>
        <p:spPr>
          <a:xfrm>
            <a:off x="1073247" y="1939506"/>
            <a:ext cx="10045505" cy="4153052"/>
          </a:xfrm>
          <a:prstGeom prst="rect">
            <a:avLst/>
          </a:prstGeom>
        </p:spPr>
      </p:pic>
      <p:sp>
        <p:nvSpPr>
          <p:cNvPr id="4" name="TextBox 3">
            <a:extLst>
              <a:ext uri="{FF2B5EF4-FFF2-40B4-BE49-F238E27FC236}">
                <a16:creationId xmlns:a16="http://schemas.microsoft.com/office/drawing/2014/main" id="{91EFBDC1-93C7-43BF-922C-D41AF8541A69}"/>
              </a:ext>
            </a:extLst>
          </p:cNvPr>
          <p:cNvSpPr txBox="1"/>
          <p:nvPr/>
        </p:nvSpPr>
        <p:spPr>
          <a:xfrm>
            <a:off x="478228" y="468670"/>
            <a:ext cx="1102907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1 : Sign up in git to create your git account.</a:t>
            </a:r>
            <a:endParaRPr lang="en-US" dirty="0">
              <a:solidFill>
                <a:schemeClr val="bg1"/>
              </a:solidFill>
            </a:endParaRPr>
          </a:p>
        </p:txBody>
      </p:sp>
    </p:spTree>
    <p:extLst>
      <p:ext uri="{BB962C8B-B14F-4D97-AF65-F5344CB8AC3E}">
        <p14:creationId xmlns:p14="http://schemas.microsoft.com/office/powerpoint/2010/main" val="261569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DCD05A-C14E-44EF-9F54-9292B0CE849F}"/>
              </a:ext>
            </a:extLst>
          </p:cNvPr>
          <p:cNvSpPr txBox="1"/>
          <p:nvPr/>
        </p:nvSpPr>
        <p:spPr>
          <a:xfrm>
            <a:off x="296583" y="351691"/>
            <a:ext cx="11506211" cy="830997"/>
          </a:xfrm>
          <a:prstGeom prst="rect">
            <a:avLst/>
          </a:prstGeom>
          <a:solidFill>
            <a:schemeClr val="accent1"/>
          </a:solidFill>
        </p:spPr>
        <p:txBody>
          <a:bodyPr wrap="square" rtlCol="0">
            <a:spAutoFit/>
          </a:bodyPr>
          <a:lstStyle/>
          <a:p>
            <a:r>
              <a:rPr lang="en-US" sz="2400" dirty="0">
                <a:solidFill>
                  <a:schemeClr val="bg1"/>
                </a:solidFill>
              </a:rPr>
              <a:t>Step 2 : After creation of your account when you login into your account. </a:t>
            </a:r>
          </a:p>
          <a:p>
            <a:r>
              <a:rPr lang="en-US" sz="2400" dirty="0">
                <a:solidFill>
                  <a:schemeClr val="bg1"/>
                </a:solidFill>
              </a:rPr>
              <a:t>               Create a repository in Git (refer the below image)</a:t>
            </a:r>
          </a:p>
        </p:txBody>
      </p:sp>
      <p:pic>
        <p:nvPicPr>
          <p:cNvPr id="5" name="Picture 4">
            <a:extLst>
              <a:ext uri="{FF2B5EF4-FFF2-40B4-BE49-F238E27FC236}">
                <a16:creationId xmlns:a16="http://schemas.microsoft.com/office/drawing/2014/main" id="{C3AF532F-42D6-4EB0-ABB4-A703AAC67B77}"/>
              </a:ext>
            </a:extLst>
          </p:cNvPr>
          <p:cNvPicPr>
            <a:picLocks noChangeAspect="1"/>
          </p:cNvPicPr>
          <p:nvPr/>
        </p:nvPicPr>
        <p:blipFill>
          <a:blip r:embed="rId2"/>
          <a:stretch>
            <a:fillRect/>
          </a:stretch>
        </p:blipFill>
        <p:spPr>
          <a:xfrm>
            <a:off x="296583" y="1871629"/>
            <a:ext cx="11392024" cy="2307353"/>
          </a:xfrm>
          <a:prstGeom prst="rect">
            <a:avLst/>
          </a:prstGeom>
        </p:spPr>
      </p:pic>
    </p:spTree>
    <p:extLst>
      <p:ext uri="{BB962C8B-B14F-4D97-AF65-F5344CB8AC3E}">
        <p14:creationId xmlns:p14="http://schemas.microsoft.com/office/powerpoint/2010/main" val="29569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493D02-E548-463D-8FA3-B263D52D198A}"/>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000" kern="1200" dirty="0">
              <a:solidFill>
                <a:schemeClr val="tx1"/>
              </a:solidFill>
              <a:ea typeface="+mj-ea"/>
              <a:cs typeface="+mj-cs"/>
            </a:endParaRPr>
          </a:p>
        </p:txBody>
      </p:sp>
      <p:pic>
        <p:nvPicPr>
          <p:cNvPr id="2" name="Picture 1">
            <a:extLst>
              <a:ext uri="{FF2B5EF4-FFF2-40B4-BE49-F238E27FC236}">
                <a16:creationId xmlns:a16="http://schemas.microsoft.com/office/drawing/2014/main" id="{5E0ABC15-13E7-4A2A-B2A0-158642C335F2}"/>
              </a:ext>
            </a:extLst>
          </p:cNvPr>
          <p:cNvPicPr>
            <a:picLocks noChangeAspect="1"/>
          </p:cNvPicPr>
          <p:nvPr/>
        </p:nvPicPr>
        <p:blipFill>
          <a:blip r:embed="rId2"/>
          <a:stretch>
            <a:fillRect/>
          </a:stretch>
        </p:blipFill>
        <p:spPr>
          <a:xfrm>
            <a:off x="581465" y="1564079"/>
            <a:ext cx="11029070" cy="1999773"/>
          </a:xfrm>
          <a:prstGeom prst="rect">
            <a:avLst/>
          </a:prstGeom>
        </p:spPr>
      </p:pic>
      <p:sp>
        <p:nvSpPr>
          <p:cNvPr id="4" name="TextBox 3">
            <a:extLst>
              <a:ext uri="{FF2B5EF4-FFF2-40B4-BE49-F238E27FC236}">
                <a16:creationId xmlns:a16="http://schemas.microsoft.com/office/drawing/2014/main" id="{901E55B8-8714-4161-AB5F-69B67456EEA2}"/>
              </a:ext>
            </a:extLst>
          </p:cNvPr>
          <p:cNvSpPr txBox="1"/>
          <p:nvPr/>
        </p:nvSpPr>
        <p:spPr>
          <a:xfrm>
            <a:off x="581465" y="603174"/>
            <a:ext cx="1102907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3 : Upload the source(</a:t>
            </a:r>
            <a:r>
              <a:rPr lang="en-US" sz="2400" dirty="0" err="1">
                <a:solidFill>
                  <a:schemeClr val="bg1"/>
                </a:solidFill>
              </a:rPr>
              <a:t>src</a:t>
            </a:r>
            <a:r>
              <a:rPr lang="en-US" sz="2400" dirty="0">
                <a:solidFill>
                  <a:schemeClr val="bg1"/>
                </a:solidFill>
              </a:rPr>
              <a:t>) folder of the project and pom.xml file</a:t>
            </a:r>
          </a:p>
        </p:txBody>
      </p:sp>
    </p:spTree>
    <p:extLst>
      <p:ext uri="{BB962C8B-B14F-4D97-AF65-F5344CB8AC3E}">
        <p14:creationId xmlns:p14="http://schemas.microsoft.com/office/powerpoint/2010/main" val="117372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1CCA05-C67E-4CF7-B309-8CC60856D9F8}"/>
              </a:ext>
            </a:extLst>
          </p:cNvPr>
          <p:cNvPicPr>
            <a:picLocks noChangeAspect="1"/>
          </p:cNvPicPr>
          <p:nvPr/>
        </p:nvPicPr>
        <p:blipFill>
          <a:blip r:embed="rId2"/>
          <a:stretch>
            <a:fillRect/>
          </a:stretch>
        </p:blipFill>
        <p:spPr>
          <a:xfrm>
            <a:off x="4257675" y="1693471"/>
            <a:ext cx="3676650" cy="3724275"/>
          </a:xfrm>
          <a:prstGeom prst="rect">
            <a:avLst/>
          </a:prstGeom>
        </p:spPr>
      </p:pic>
      <p:sp>
        <p:nvSpPr>
          <p:cNvPr id="3" name="TextBox 2">
            <a:extLst>
              <a:ext uri="{FF2B5EF4-FFF2-40B4-BE49-F238E27FC236}">
                <a16:creationId xmlns:a16="http://schemas.microsoft.com/office/drawing/2014/main" id="{3BBEBAE1-9401-44EB-88CD-CC2E010C6C70}"/>
              </a:ext>
            </a:extLst>
          </p:cNvPr>
          <p:cNvSpPr txBox="1"/>
          <p:nvPr/>
        </p:nvSpPr>
        <p:spPr>
          <a:xfrm>
            <a:off x="581465" y="603174"/>
            <a:ext cx="1102907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4 : Go to sonarcloud.io and signup in </a:t>
            </a:r>
            <a:r>
              <a:rPr lang="en-US" sz="2400" dirty="0" err="1">
                <a:solidFill>
                  <a:schemeClr val="bg1"/>
                </a:solidFill>
              </a:rPr>
              <a:t>SonarCloud</a:t>
            </a:r>
            <a:r>
              <a:rPr lang="en-US" sz="2400" dirty="0">
                <a:solidFill>
                  <a:schemeClr val="bg1"/>
                </a:solidFill>
              </a:rPr>
              <a:t> using your GitHub account</a:t>
            </a:r>
          </a:p>
        </p:txBody>
      </p:sp>
    </p:spTree>
    <p:extLst>
      <p:ext uri="{BB962C8B-B14F-4D97-AF65-F5344CB8AC3E}">
        <p14:creationId xmlns:p14="http://schemas.microsoft.com/office/powerpoint/2010/main" val="3301378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F70E9C92-D6C7-46FB-B8AC-1D899E000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416" y="1662549"/>
            <a:ext cx="5359233" cy="3532902"/>
          </a:xfrm>
          <a:prstGeom prst="rect">
            <a:avLst/>
          </a:prstGeom>
        </p:spPr>
      </p:pic>
      <p:sp>
        <p:nvSpPr>
          <p:cNvPr id="7" name="TextBox 6">
            <a:extLst>
              <a:ext uri="{FF2B5EF4-FFF2-40B4-BE49-F238E27FC236}">
                <a16:creationId xmlns:a16="http://schemas.microsoft.com/office/drawing/2014/main" id="{BF5F1EE6-7C6B-4225-BF48-DA834B06535B}"/>
              </a:ext>
            </a:extLst>
          </p:cNvPr>
          <p:cNvSpPr txBox="1"/>
          <p:nvPr/>
        </p:nvSpPr>
        <p:spPr>
          <a:xfrm>
            <a:off x="581465" y="437406"/>
            <a:ext cx="1102907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5 : Click on your profile in the page and click on "My organization"</a:t>
            </a:r>
          </a:p>
        </p:txBody>
      </p:sp>
    </p:spTree>
    <p:extLst>
      <p:ext uri="{BB962C8B-B14F-4D97-AF65-F5344CB8AC3E}">
        <p14:creationId xmlns:p14="http://schemas.microsoft.com/office/powerpoint/2010/main" val="2478599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4DDB595A-0A05-4565-922D-BE677EEA0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541" y="1473934"/>
            <a:ext cx="8061294" cy="4351338"/>
          </a:xfrm>
          <a:prstGeom prst="rect">
            <a:avLst/>
          </a:prstGeom>
        </p:spPr>
      </p:pic>
      <p:sp>
        <p:nvSpPr>
          <p:cNvPr id="6" name="TextBox 5">
            <a:extLst>
              <a:ext uri="{FF2B5EF4-FFF2-40B4-BE49-F238E27FC236}">
                <a16:creationId xmlns:a16="http://schemas.microsoft.com/office/drawing/2014/main" id="{9EBFC378-AE3E-41C7-8C8B-8778EB971430}"/>
              </a:ext>
            </a:extLst>
          </p:cNvPr>
          <p:cNvSpPr txBox="1"/>
          <p:nvPr/>
        </p:nvSpPr>
        <p:spPr>
          <a:xfrm>
            <a:off x="576702" y="135810"/>
            <a:ext cx="11408972" cy="834074"/>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6 : Select security tab and generate a security token by giving any name to the token</a:t>
            </a:r>
          </a:p>
          <a:p>
            <a:pPr>
              <a:lnSpc>
                <a:spcPct val="90000"/>
              </a:lnSpc>
              <a:spcBef>
                <a:spcPct val="0"/>
              </a:spcBef>
              <a:spcAft>
                <a:spcPts val="600"/>
              </a:spcAft>
            </a:pPr>
            <a:r>
              <a:rPr lang="en-US" sz="2400" dirty="0">
                <a:solidFill>
                  <a:schemeClr val="bg1"/>
                </a:solidFill>
              </a:rPr>
              <a:t>	  (Keep the token number for your reference)</a:t>
            </a:r>
          </a:p>
        </p:txBody>
      </p:sp>
    </p:spTree>
    <p:extLst>
      <p:ext uri="{BB962C8B-B14F-4D97-AF65-F5344CB8AC3E}">
        <p14:creationId xmlns:p14="http://schemas.microsoft.com/office/powerpoint/2010/main" val="177423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EA57FD8-D9A0-42D7-9877-1A2171826B52}"/>
              </a:ext>
            </a:extLst>
          </p:cNvPr>
          <p:cNvSpPr/>
          <p:nvPr/>
        </p:nvSpPr>
        <p:spPr>
          <a:xfrm>
            <a:off x="297766" y="1021360"/>
            <a:ext cx="11596468" cy="707886"/>
          </a:xfrm>
          <a:prstGeom prst="rect">
            <a:avLst/>
          </a:prstGeom>
        </p:spPr>
        <p:txBody>
          <a:bodyPr wrap="square">
            <a:spAutoFit/>
          </a:bodyPr>
          <a:lstStyle/>
          <a:p>
            <a:r>
              <a:rPr lang="en-US" sz="2000" dirty="0" err="1"/>
              <a:t>mvn</a:t>
            </a:r>
            <a:r>
              <a:rPr lang="en-US" sz="2000" dirty="0"/>
              <a:t> clean package </a:t>
            </a:r>
            <a:r>
              <a:rPr lang="en-US" sz="2000" dirty="0" err="1"/>
              <a:t>sonar:sonar</a:t>
            </a:r>
            <a:r>
              <a:rPr lang="en-US" sz="2000" dirty="0"/>
              <a:t> -Dsonar.host.url=https://sonarcloud.io -</a:t>
            </a:r>
            <a:r>
              <a:rPr lang="en-US" sz="2000" dirty="0" err="1"/>
              <a:t>Dsonar.organization</a:t>
            </a:r>
            <a:r>
              <a:rPr lang="en-US" sz="2000" dirty="0"/>
              <a:t>=&lt;your organization name in sonar&gt; -</a:t>
            </a:r>
            <a:r>
              <a:rPr lang="en-US" sz="2000" dirty="0" err="1"/>
              <a:t>Dsonar.login</a:t>
            </a:r>
            <a:r>
              <a:rPr lang="en-US" sz="2000" dirty="0"/>
              <a:t>=&lt;the security token&gt;</a:t>
            </a:r>
          </a:p>
        </p:txBody>
      </p:sp>
      <p:sp>
        <p:nvSpPr>
          <p:cNvPr id="5" name="TextBox 4">
            <a:extLst>
              <a:ext uri="{FF2B5EF4-FFF2-40B4-BE49-F238E27FC236}">
                <a16:creationId xmlns:a16="http://schemas.microsoft.com/office/drawing/2014/main" id="{FBDC5F2F-60E3-4335-A065-346DC0584481}"/>
              </a:ext>
            </a:extLst>
          </p:cNvPr>
          <p:cNvSpPr txBox="1"/>
          <p:nvPr/>
        </p:nvSpPr>
        <p:spPr>
          <a:xfrm>
            <a:off x="297766" y="1905168"/>
            <a:ext cx="11366695" cy="707886"/>
          </a:xfrm>
          <a:prstGeom prst="rect">
            <a:avLst/>
          </a:prstGeom>
          <a:noFill/>
        </p:spPr>
        <p:txBody>
          <a:bodyPr wrap="square" rtlCol="0">
            <a:spAutoFit/>
          </a:bodyPr>
          <a:lstStyle/>
          <a:p>
            <a:r>
              <a:rPr lang="en-US" sz="2000" dirty="0"/>
              <a:t>For organization key go to the dashboard and after you click on your profile present at the top right corner click on the organization that you had created. (refer the below image)</a:t>
            </a:r>
          </a:p>
        </p:txBody>
      </p:sp>
      <p:pic>
        <p:nvPicPr>
          <p:cNvPr id="7" name="Picture 6" descr="A screenshot of a cell phone&#10;&#10;Description automatically generated">
            <a:extLst>
              <a:ext uri="{FF2B5EF4-FFF2-40B4-BE49-F238E27FC236}">
                <a16:creationId xmlns:a16="http://schemas.microsoft.com/office/drawing/2014/main" id="{29118D91-B3FC-4614-A669-7EFDB2710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5765" y="2788976"/>
            <a:ext cx="2473072" cy="2608583"/>
          </a:xfrm>
          <a:prstGeom prst="rect">
            <a:avLst/>
          </a:prstGeom>
        </p:spPr>
      </p:pic>
      <p:sp>
        <p:nvSpPr>
          <p:cNvPr id="10" name="TextBox 9">
            <a:extLst>
              <a:ext uri="{FF2B5EF4-FFF2-40B4-BE49-F238E27FC236}">
                <a16:creationId xmlns:a16="http://schemas.microsoft.com/office/drawing/2014/main" id="{4FCA412B-78A7-4626-9E7D-1BA866C393ED}"/>
              </a:ext>
            </a:extLst>
          </p:cNvPr>
          <p:cNvSpPr txBox="1"/>
          <p:nvPr/>
        </p:nvSpPr>
        <p:spPr>
          <a:xfrm>
            <a:off x="297766" y="420706"/>
            <a:ext cx="1102907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7 : Create the maven build command as follows:</a:t>
            </a:r>
          </a:p>
        </p:txBody>
      </p:sp>
    </p:spTree>
    <p:extLst>
      <p:ext uri="{BB962C8B-B14F-4D97-AF65-F5344CB8AC3E}">
        <p14:creationId xmlns:p14="http://schemas.microsoft.com/office/powerpoint/2010/main" val="267379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6851288E404744AFA962714554AAB3" ma:contentTypeVersion="12" ma:contentTypeDescription="Create a new document." ma:contentTypeScope="" ma:versionID="2ff4d32be1e190414f17447619230de8">
  <xsd:schema xmlns:xsd="http://www.w3.org/2001/XMLSchema" xmlns:xs="http://www.w3.org/2001/XMLSchema" xmlns:p="http://schemas.microsoft.com/office/2006/metadata/properties" xmlns:ns2="ae3271bf-ead3-462d-af7b-3674725d3069" xmlns:ns3="866a2282-fbd3-49b0-b7a2-caaef5cf2676" targetNamespace="http://schemas.microsoft.com/office/2006/metadata/properties" ma:root="true" ma:fieldsID="07919ebc761300bfb6108d91a9cc4eb7" ns2:_="" ns3:_="">
    <xsd:import namespace="ae3271bf-ead3-462d-af7b-3674725d3069"/>
    <xsd:import namespace="866a2282-fbd3-49b0-b7a2-caaef5cf267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3271bf-ead3-462d-af7b-3674725d30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66a2282-fbd3-49b0-b7a2-caaef5cf2676"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0B7E47-8AC7-4215-B8BB-B2147803B791}"/>
</file>

<file path=customXml/itemProps2.xml><?xml version="1.0" encoding="utf-8"?>
<ds:datastoreItem xmlns:ds="http://schemas.openxmlformats.org/officeDocument/2006/customXml" ds:itemID="{4C485BA3-45A0-43B3-8422-F60E63404DAE}"/>
</file>

<file path=customXml/itemProps3.xml><?xml version="1.0" encoding="utf-8"?>
<ds:datastoreItem xmlns:ds="http://schemas.openxmlformats.org/officeDocument/2006/customXml" ds:itemID="{840C12EA-9992-41FA-8B5E-0BD6758A6CF8}"/>
</file>

<file path=docProps/app.xml><?xml version="1.0" encoding="utf-8"?>
<Properties xmlns="http://schemas.openxmlformats.org/officeDocument/2006/extended-properties" xmlns:vt="http://schemas.openxmlformats.org/officeDocument/2006/docPropsVTypes">
  <TotalTime>32</TotalTime>
  <Words>430</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Using Sonar cloud with maven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Sonar cloud with maven</dc:title>
  <dc:creator>Aditya Khonde</dc:creator>
  <cp:lastModifiedBy>Rony Mathew</cp:lastModifiedBy>
  <cp:revision>7</cp:revision>
  <dcterms:created xsi:type="dcterms:W3CDTF">2020-05-28T08:43:54Z</dcterms:created>
  <dcterms:modified xsi:type="dcterms:W3CDTF">2020-06-04T06:41:50Z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8a196-24eb-41bb-9b22-e6a1875a70f5_Enabled">
    <vt:lpwstr>True</vt:lpwstr>
  </property>
  <property fmtid="{D5CDD505-2E9C-101B-9397-08002B2CF9AE}" pid="3" name="MSIP_Label_7fd8a196-24eb-41bb-9b22-e6a1875a70f5_SiteId">
    <vt:lpwstr>63ce7d59-2f3e-42cd-a8cc-be764cff5eb6</vt:lpwstr>
  </property>
  <property fmtid="{D5CDD505-2E9C-101B-9397-08002B2CF9AE}" pid="4" name="MSIP_Label_7fd8a196-24eb-41bb-9b22-e6a1875a70f5_Owner">
    <vt:lpwstr>aditya.khonde@ad.infosys.com</vt:lpwstr>
  </property>
  <property fmtid="{D5CDD505-2E9C-101B-9397-08002B2CF9AE}" pid="5" name="MSIP_Label_7fd8a196-24eb-41bb-9b22-e6a1875a70f5_SetDate">
    <vt:lpwstr>2020-06-04T05:55:41.5019517Z</vt:lpwstr>
  </property>
  <property fmtid="{D5CDD505-2E9C-101B-9397-08002B2CF9AE}" pid="6" name="MSIP_Label_7fd8a196-24eb-41bb-9b22-e6a1875a70f5_Name">
    <vt:lpwstr>Public</vt:lpwstr>
  </property>
  <property fmtid="{D5CDD505-2E9C-101B-9397-08002B2CF9AE}" pid="7" name="MSIP_Label_7fd8a196-24eb-41bb-9b22-e6a1875a70f5_Application">
    <vt:lpwstr>Microsoft Azure Information Protection</vt:lpwstr>
  </property>
  <property fmtid="{D5CDD505-2E9C-101B-9397-08002B2CF9AE}" pid="8" name="MSIP_Label_7fd8a196-24eb-41bb-9b22-e6a1875a70f5_ActionId">
    <vt:lpwstr>e1028281-849d-47ea-81cb-bc70d1853e89</vt:lpwstr>
  </property>
  <property fmtid="{D5CDD505-2E9C-101B-9397-08002B2CF9AE}" pid="9" name="MSIP_Label_7fd8a196-24eb-41bb-9b22-e6a1875a70f5_Extended_MSFT_Method">
    <vt:lpwstr>Manual</vt:lpwstr>
  </property>
  <property fmtid="{D5CDD505-2E9C-101B-9397-08002B2CF9AE}" pid="10" name="Sensitivity">
    <vt:lpwstr>Public</vt:lpwstr>
  </property>
  <property fmtid="{D5CDD505-2E9C-101B-9397-08002B2CF9AE}" pid="11" name="ContentTypeId">
    <vt:lpwstr>0x010100A96851288E404744AFA962714554AAB3</vt:lpwstr>
  </property>
</Properties>
</file>