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4503-0A43-D47A-2A27-C10DA0687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395" y="0"/>
            <a:ext cx="8825658" cy="1005841"/>
          </a:xfrm>
        </p:spPr>
        <p:txBody>
          <a:bodyPr/>
          <a:lstStyle/>
          <a:p>
            <a:r>
              <a:rPr lang="en-GB" sz="3600" b="1" dirty="0">
                <a:solidFill>
                  <a:schemeClr val="bg1"/>
                </a:solidFill>
              </a:rPr>
              <a:t>DATA ANALYST PORT FOLIO PROJECT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E1D0A-9C5B-A3E9-4BA1-01176A150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8619" y="1503828"/>
            <a:ext cx="8825658" cy="861420"/>
          </a:xfrm>
        </p:spPr>
        <p:txBody>
          <a:bodyPr>
            <a:normAutofit/>
          </a:bodyPr>
          <a:lstStyle/>
          <a:p>
            <a:r>
              <a:rPr lang="en-GB" sz="4000" cap="none" dirty="0"/>
              <a:t>POWER</a:t>
            </a:r>
            <a:r>
              <a:rPr lang="en-GB" sz="3200" cap="none" dirty="0"/>
              <a:t> </a:t>
            </a:r>
            <a:r>
              <a:rPr lang="en-GB" sz="4000" cap="none" dirty="0"/>
              <a:t>BI + MY SQL</a:t>
            </a:r>
            <a:endParaRPr lang="en-US" sz="32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31CD1B-DE7F-A389-C379-BAE84E3F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963" y="1336465"/>
            <a:ext cx="766656" cy="7666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B35752-5FF2-BE4B-937B-9F20C49B5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147" y="1005841"/>
            <a:ext cx="1237214" cy="12372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9CCF4A-1D38-BE82-EAC5-4CACDE15792F}"/>
              </a:ext>
            </a:extLst>
          </p:cNvPr>
          <p:cNvSpPr txBox="1"/>
          <p:nvPr/>
        </p:nvSpPr>
        <p:spPr>
          <a:xfrm>
            <a:off x="2807208" y="2573679"/>
            <a:ext cx="6117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BY MOHAMMED RAMEEZ RAJA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65AFDE-8035-720C-6D31-DD723051D456}"/>
              </a:ext>
            </a:extLst>
          </p:cNvPr>
          <p:cNvSpPr txBox="1"/>
          <p:nvPr/>
        </p:nvSpPr>
        <p:spPr>
          <a:xfrm>
            <a:off x="0" y="3567457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accent1"/>
                </a:solidFill>
              </a:rPr>
              <a:t>Start to end 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72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43E0-B219-AE30-D2FE-1A64DA90D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863" y="224118"/>
            <a:ext cx="2481137" cy="973746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MY SQL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BD95C6-314B-A22E-4FDF-236E8DFE3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5591" y="77534"/>
            <a:ext cx="1010697" cy="10106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FBD6EF-B977-383C-695B-7CA02FCA76A2}"/>
              </a:ext>
            </a:extLst>
          </p:cNvPr>
          <p:cNvSpPr txBox="1"/>
          <p:nvPr/>
        </p:nvSpPr>
        <p:spPr>
          <a:xfrm>
            <a:off x="1003411" y="1014097"/>
            <a:ext cx="107350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b="1" dirty="0"/>
          </a:p>
          <a:p>
            <a:r>
              <a:rPr lang="en-GB" sz="2800" b="1" dirty="0"/>
              <a:t>EXECUTING SQL QUERIES TO ADDRESS BUSINESS CHALLENGES.</a:t>
            </a:r>
          </a:p>
          <a:p>
            <a:endParaRPr lang="en-US" sz="28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EABF48-2DA6-E06A-EFE7-F111EAFFF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883" y="2184719"/>
            <a:ext cx="9000234" cy="38356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50C630-4305-A964-E1DD-C87829A2B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36042" y="2830068"/>
            <a:ext cx="2080260" cy="20802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8067D43-9FF4-B598-59CB-FD65175CE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47782" y="2830068"/>
            <a:ext cx="2080260" cy="208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3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8121-9A8F-832B-83CB-47554F5B9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3" y="832104"/>
            <a:ext cx="7604997" cy="690012"/>
          </a:xfrm>
        </p:spPr>
        <p:txBody>
          <a:bodyPr/>
          <a:lstStyle/>
          <a:p>
            <a:r>
              <a:rPr lang="en-GB" sz="2400" b="1" dirty="0">
                <a:solidFill>
                  <a:schemeClr val="accent1"/>
                </a:solidFill>
              </a:rPr>
              <a:t>WHAT ARE THE STEPS THAT I HAVE DONE IN MYSQL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46433-B8F2-D15D-AC3E-A785A5336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259" y="1700784"/>
            <a:ext cx="8825658" cy="496519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220000"/>
              </a:lnSpc>
            </a:pPr>
            <a:r>
              <a:rPr lang="en-GB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Data walkthrough</a:t>
            </a:r>
            <a:br>
              <a:rPr lang="en-GB" sz="2400" b="1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GB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raw data file preparation</a:t>
            </a:r>
            <a:br>
              <a:rPr lang="en-GB" sz="2400" b="1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GB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Creating Database</a:t>
            </a:r>
            <a:br>
              <a:rPr lang="en-GB" sz="2400" b="1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GB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importing file</a:t>
            </a:r>
            <a:br>
              <a:rPr lang="en-GB" sz="2400" b="1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GB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cleaning imported file</a:t>
            </a:r>
            <a:br>
              <a:rPr lang="en-GB" sz="2400" b="1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GB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changing data types</a:t>
            </a:r>
            <a:br>
              <a:rPr lang="en-GB" sz="2400" b="1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GB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GB" sz="2400" b="1" dirty="0">
                <a:solidFill>
                  <a:schemeClr val="tx1"/>
                </a:solidFill>
              </a:rPr>
              <a:t>Executing SQL queries to address business challenges.</a:t>
            </a:r>
            <a:br>
              <a:rPr lang="en-GB" sz="2400" b="1" dirty="0">
                <a:solidFill>
                  <a:schemeClr val="tx1"/>
                </a:solidFill>
              </a:rPr>
            </a:br>
            <a:r>
              <a:rPr lang="en-GB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storing results</a:t>
            </a:r>
            <a:br>
              <a:rPr lang="en-GB" sz="2400" b="1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GB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preparing </a:t>
            </a:r>
            <a:r>
              <a:rPr lang="en-GB" sz="2400" b="1" dirty="0" err="1">
                <a:solidFill>
                  <a:schemeClr val="tx1"/>
                </a:solidFill>
                <a:sym typeface="Wingdings" panose="05000000000000000000" pitchFamily="2" charset="2"/>
              </a:rPr>
              <a:t>sql</a:t>
            </a:r>
            <a:r>
              <a:rPr lang="en-GB" sz="2400" b="1" dirty="0">
                <a:solidFill>
                  <a:schemeClr val="tx1"/>
                </a:solidFill>
                <a:sym typeface="Wingdings" panose="05000000000000000000" pitchFamily="2" charset="2"/>
              </a:rPr>
              <a:t> Documents</a:t>
            </a:r>
            <a:br>
              <a:rPr lang="en-GB" sz="2400" b="1" dirty="0">
                <a:solidFill>
                  <a:schemeClr val="tx1"/>
                </a:solidFill>
                <a:sym typeface="Wingdings" panose="05000000000000000000" pitchFamily="2" charset="2"/>
              </a:rPr>
            </a:b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7CE31-0BAA-2EBB-D80F-3D012E0D872E}"/>
              </a:ext>
            </a:extLst>
          </p:cNvPr>
          <p:cNvSpPr txBox="1"/>
          <p:nvPr/>
        </p:nvSpPr>
        <p:spPr>
          <a:xfrm>
            <a:off x="4069080" y="132948"/>
            <a:ext cx="2578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MY SQL</a:t>
            </a:r>
            <a:endParaRPr lang="en-US" sz="40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F46F6B-DD62-844B-16E5-87B059520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773" y="40788"/>
            <a:ext cx="831829" cy="83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9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91E1-83F3-2EEF-4607-C5AE0EE87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56" y="581135"/>
            <a:ext cx="8043908" cy="781452"/>
          </a:xfrm>
        </p:spPr>
        <p:txBody>
          <a:bodyPr/>
          <a:lstStyle/>
          <a:p>
            <a:r>
              <a:rPr lang="en-GB" sz="3200" b="1" dirty="0">
                <a:solidFill>
                  <a:schemeClr val="accent1"/>
                </a:solidFill>
              </a:rPr>
              <a:t>FUNCTIONS THAT I USED IN THIS PROJECT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BE108B1-6F5C-74D1-29BD-378BB4E6F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38150" y="1362587"/>
            <a:ext cx="2106218" cy="544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STR_TO_DATE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ROUND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AVG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LAG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DAYOFWEEK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ALIAS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MAX/MIN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DA97DA-C8AA-5E0E-0EDD-005405EC13DA}"/>
              </a:ext>
            </a:extLst>
          </p:cNvPr>
          <p:cNvSpPr txBox="1"/>
          <p:nvPr/>
        </p:nvSpPr>
        <p:spPr>
          <a:xfrm>
            <a:off x="6217920" y="1415676"/>
            <a:ext cx="2651760" cy="5442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HOUR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ALTER TABLE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UPDATE TABLE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CHANGE COLUMN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WHERE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GROUP BY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CASE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ORDER BY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LIMIT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WINDOW FUNCTIONS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JOINS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SUBQUERIES</a:t>
            </a:r>
          </a:p>
        </p:txBody>
      </p:sp>
    </p:spTree>
    <p:extLst>
      <p:ext uri="{BB962C8B-B14F-4D97-AF65-F5344CB8AC3E}">
        <p14:creationId xmlns:p14="http://schemas.microsoft.com/office/powerpoint/2010/main" val="294542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31E2-2663-45FC-2555-2FB2C25B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36" y="460548"/>
            <a:ext cx="8825657" cy="860400"/>
          </a:xfrm>
        </p:spPr>
        <p:txBody>
          <a:bodyPr/>
          <a:lstStyle/>
          <a:p>
            <a:r>
              <a:rPr lang="en-GB" sz="4400" b="1" dirty="0">
                <a:solidFill>
                  <a:schemeClr val="accent1"/>
                </a:solidFill>
              </a:rPr>
              <a:t>PROBLEM STATEMENTS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A6D0A-1D13-BDFB-89F6-4D642CD8F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436" y="1320948"/>
            <a:ext cx="10137884" cy="5189580"/>
          </a:xfrm>
        </p:spPr>
        <p:txBody>
          <a:bodyPr>
            <a:normAutofit fontScale="77500" lnSpcReduction="20000"/>
          </a:bodyPr>
          <a:lstStyle/>
          <a:p>
            <a:endParaRPr lang="en-GB" dirty="0"/>
          </a:p>
          <a:p>
            <a:r>
              <a:rPr lang="en-GB" b="1" cap="none" dirty="0">
                <a:solidFill>
                  <a:schemeClr val="tx1"/>
                </a:solidFill>
              </a:rPr>
              <a:t>KPI'S REQUIREMENTS</a:t>
            </a:r>
          </a:p>
          <a:p>
            <a:r>
              <a:rPr lang="en-GB" b="1" dirty="0">
                <a:solidFill>
                  <a:schemeClr val="tx1"/>
                </a:solidFill>
              </a:rPr>
              <a:t>1. Total Sales Analysis:</a:t>
            </a:r>
          </a:p>
          <a:p>
            <a:r>
              <a:rPr lang="en-GB" dirty="0"/>
              <a:t>• Calculate the total sales for each respective month.</a:t>
            </a:r>
          </a:p>
          <a:p>
            <a:r>
              <a:rPr lang="en-GB" dirty="0"/>
              <a:t>• Determine the month-on-month increase or decrease in sales.</a:t>
            </a:r>
          </a:p>
          <a:p>
            <a:r>
              <a:rPr lang="en-GB" dirty="0"/>
              <a:t>• Calculate the difference in sales between the selected month and the previous month.</a:t>
            </a:r>
          </a:p>
          <a:p>
            <a:r>
              <a:rPr lang="en-GB" b="1" dirty="0">
                <a:solidFill>
                  <a:schemeClr val="tx1"/>
                </a:solidFill>
              </a:rPr>
              <a:t>2. Total Orders Analysis:</a:t>
            </a:r>
          </a:p>
          <a:p>
            <a:r>
              <a:rPr lang="en-GB" dirty="0"/>
              <a:t>• Calculate the total number of orders for each respective month.</a:t>
            </a:r>
          </a:p>
          <a:p>
            <a:r>
              <a:rPr lang="en-GB" dirty="0"/>
              <a:t>• Determine the month-on-month increase or decrease in the number of orders.</a:t>
            </a:r>
          </a:p>
          <a:p>
            <a:r>
              <a:rPr lang="en-GB" dirty="0"/>
              <a:t>• Calculate the difference in the number of orders between the selected month and the previous month.</a:t>
            </a:r>
            <a:br>
              <a:rPr lang="en-GB" dirty="0"/>
            </a:br>
            <a:br>
              <a:rPr lang="en-GB" dirty="0"/>
            </a:br>
            <a:r>
              <a:rPr lang="en-GB" b="1" dirty="0">
                <a:solidFill>
                  <a:schemeClr val="tx1"/>
                </a:solidFill>
              </a:rPr>
              <a:t> 3. Total Quantity Sold Analysis:</a:t>
            </a:r>
          </a:p>
          <a:p>
            <a:r>
              <a:rPr lang="en-GB" dirty="0"/>
              <a:t>• Calculate the total quantity sold for each respective month.</a:t>
            </a:r>
          </a:p>
          <a:p>
            <a:r>
              <a:rPr lang="en-GB" dirty="0"/>
              <a:t>• Determine the month-on-month increase or decrease in the total quantity sold.</a:t>
            </a:r>
          </a:p>
          <a:p>
            <a:r>
              <a:rPr lang="en-GB" dirty="0"/>
              <a:t>• Calculate the difference in the total quantity sold between the selected month and the previous month.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EEC50-128A-D85C-7553-0CCDE5590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951" y="0"/>
            <a:ext cx="1984249" cy="19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7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7A8D-4951-3767-071C-88DF54F9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557785"/>
            <a:ext cx="8825657" cy="1353312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PROBLEM STATEMENT</a:t>
            </a:r>
            <a:br>
              <a:rPr lang="en-GB" b="1" dirty="0">
                <a:solidFill>
                  <a:schemeClr val="accent1"/>
                </a:solidFill>
              </a:rPr>
            </a:b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E40F6-B7FA-A41E-509A-A2B81EF5A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776" y="1444752"/>
            <a:ext cx="10533888" cy="5248275"/>
          </a:xfrm>
        </p:spPr>
        <p:txBody>
          <a:bodyPr>
            <a:normAutofit fontScale="77500" lnSpcReduction="20000"/>
          </a:bodyPr>
          <a:lstStyle/>
          <a:p>
            <a:endParaRPr lang="en-GB" dirty="0"/>
          </a:p>
          <a:p>
            <a:r>
              <a:rPr lang="en-GB" b="1" dirty="0">
                <a:solidFill>
                  <a:schemeClr val="tx1"/>
                </a:solidFill>
              </a:rPr>
              <a:t>CHARTS REQUIREMENTS</a:t>
            </a:r>
          </a:p>
          <a:p>
            <a:r>
              <a:rPr lang="en-GB" b="1" dirty="0">
                <a:solidFill>
                  <a:schemeClr val="tx1"/>
                </a:solidFill>
              </a:rPr>
              <a:t>1. Calendar Heat Map:</a:t>
            </a:r>
          </a:p>
          <a:p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Implement a calendar heat map that dynamically adjusts based on the selected month from a slicer.</a:t>
            </a:r>
          </a:p>
          <a:p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Each day on the calendar will be color-coded to represent sales volume, with darker shades indicating higher sales.</a:t>
            </a:r>
          </a:p>
          <a:p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Implement tooltips to display detailed metrics (Sales, Orders, Quantity) when hovering over a specific day.</a:t>
            </a:r>
          </a:p>
          <a:p>
            <a:r>
              <a:rPr lang="en-GB" b="1" dirty="0">
                <a:solidFill>
                  <a:schemeClr val="tx1"/>
                </a:solidFill>
              </a:rPr>
              <a:t>2. Sales Analysis by Weekdays and Weekends:</a:t>
            </a:r>
          </a:p>
          <a:p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Segment sales data into weekdays and weekends to analyse performance variations.</a:t>
            </a:r>
          </a:p>
          <a:p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Provide insights into whether sales patterns differ significantly between weekdays and weekends.</a:t>
            </a:r>
          </a:p>
          <a:p>
            <a:r>
              <a:rPr lang="en-GB" b="1" dirty="0">
                <a:solidFill>
                  <a:schemeClr val="tx1"/>
                </a:solidFill>
              </a:rPr>
              <a:t>3. Sales Analysis by Store Location:</a:t>
            </a:r>
          </a:p>
          <a:p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Visualize sales data by different store locations.</a:t>
            </a:r>
          </a:p>
          <a:p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Include month-over-month (MoM) difference metrics based on the selected month in the slicer.</a:t>
            </a:r>
          </a:p>
          <a:p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Highlight MoM sales increase or decrease for each store location to identify trends.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2D293-400C-9E20-A411-7D2473FA9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134113"/>
            <a:ext cx="1734312" cy="173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9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A595-2936-992A-895D-4405C569D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2" y="359819"/>
            <a:ext cx="8825657" cy="1450548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PROBLEM STATEMENT</a:t>
            </a:r>
            <a:br>
              <a:rPr lang="en-GB" b="1" dirty="0">
                <a:solidFill>
                  <a:schemeClr val="accent1"/>
                </a:solidFill>
              </a:rPr>
            </a:b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DBA19-D61E-13D0-3B5A-269747E25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882" y="1389888"/>
            <a:ext cx="10009869" cy="510829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r>
              <a:rPr lang="en-GB" b="1" dirty="0">
                <a:solidFill>
                  <a:schemeClr val="tx1"/>
                </a:solidFill>
              </a:rPr>
              <a:t>CHARTS REQUIREMENTS</a:t>
            </a:r>
          </a:p>
          <a:p>
            <a:pPr>
              <a:lnSpc>
                <a:spcPct val="120000"/>
              </a:lnSpc>
            </a:pPr>
            <a:r>
              <a:rPr lang="en-GB" b="1" dirty="0">
                <a:solidFill>
                  <a:schemeClr val="tx1"/>
                </a:solidFill>
              </a:rPr>
              <a:t>4. Daily Sales Analysis with Average Line:</a:t>
            </a:r>
          </a:p>
          <a:p>
            <a:pPr>
              <a:lnSpc>
                <a:spcPct val="120000"/>
              </a:lnSpc>
            </a:pP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Display daily sales for the selected month with a line chart.</a:t>
            </a:r>
          </a:p>
          <a:p>
            <a:pPr>
              <a:lnSpc>
                <a:spcPct val="120000"/>
              </a:lnSpc>
            </a:pP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Incorporate an average line on the chart to represent the average daily sales.</a:t>
            </a:r>
          </a:p>
          <a:p>
            <a:pPr>
              <a:lnSpc>
                <a:spcPct val="120000"/>
              </a:lnSpc>
            </a:pP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Highlight bars exceeding or falling below the average sales to identify exceptional sales days.</a:t>
            </a:r>
          </a:p>
          <a:p>
            <a:pPr>
              <a:lnSpc>
                <a:spcPct val="120000"/>
              </a:lnSpc>
            </a:pPr>
            <a:r>
              <a:rPr lang="en-GB" b="1" dirty="0">
                <a:solidFill>
                  <a:schemeClr val="tx1"/>
                </a:solidFill>
              </a:rPr>
              <a:t>5. Sales Analysis by Product Category:</a:t>
            </a:r>
          </a:p>
          <a:p>
            <a:pPr>
              <a:lnSpc>
                <a:spcPct val="120000"/>
              </a:lnSpc>
            </a:pP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Analyse sales performance across different product categories.</a:t>
            </a:r>
          </a:p>
          <a:p>
            <a:pPr>
              <a:lnSpc>
                <a:spcPct val="120000"/>
              </a:lnSpc>
            </a:pP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Provide insights into which product categories contribute the most to overall sales.</a:t>
            </a:r>
          </a:p>
          <a:p>
            <a:pPr>
              <a:lnSpc>
                <a:spcPct val="120000"/>
              </a:lnSpc>
            </a:pPr>
            <a:r>
              <a:rPr lang="en-GB" b="1" dirty="0">
                <a:solidFill>
                  <a:schemeClr val="tx1"/>
                </a:solidFill>
              </a:rPr>
              <a:t>6. Top 10 Products by Sales:</a:t>
            </a:r>
          </a:p>
          <a:p>
            <a:pPr>
              <a:lnSpc>
                <a:spcPct val="120000"/>
              </a:lnSpc>
            </a:pP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Identify and display the top 10 products based on sales volume.</a:t>
            </a:r>
          </a:p>
          <a:p>
            <a:pPr>
              <a:lnSpc>
                <a:spcPct val="120000"/>
              </a:lnSpc>
            </a:pP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Allow users to quickly visualize the best-performing products in terms of sales.</a:t>
            </a:r>
          </a:p>
          <a:p>
            <a:pPr>
              <a:lnSpc>
                <a:spcPct val="120000"/>
              </a:lnSpc>
            </a:pPr>
            <a:r>
              <a:rPr lang="en-GB" b="1" dirty="0">
                <a:solidFill>
                  <a:schemeClr val="tx1"/>
                </a:solidFill>
              </a:rPr>
              <a:t>7. Sales Analysis by Days and Hours:</a:t>
            </a:r>
          </a:p>
          <a:p>
            <a:pPr>
              <a:lnSpc>
                <a:spcPct val="120000"/>
              </a:lnSpc>
            </a:pP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Utilize a heat map to visualize sales patterns by days and hours.</a:t>
            </a:r>
          </a:p>
          <a:p>
            <a:pPr>
              <a:lnSpc>
                <a:spcPct val="120000"/>
              </a:lnSpc>
            </a:pP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Implement tooltips to display detailed metrics (Sales, Orders, Quantity) when hovering over a specific day-hour.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37A60-506A-9962-EE4F-9D2D1F9B7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134113"/>
            <a:ext cx="1734312" cy="173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9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17FDD8-96FA-4DF6-BC1B-FB035D664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21" y="355860"/>
            <a:ext cx="10169158" cy="614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233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</TotalTime>
  <Words>622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DATA ANALYST PORT FOLIO PROJECT</vt:lpstr>
      <vt:lpstr>MY SQL</vt:lpstr>
      <vt:lpstr>WHAT ARE THE STEPS THAT I HAVE DONE IN MYSQL</vt:lpstr>
      <vt:lpstr>FUNCTIONS THAT I USED IN THIS PROJECT</vt:lpstr>
      <vt:lpstr>PROBLEM STATEMENTS</vt:lpstr>
      <vt:lpstr>PROBLEM STATEMENT </vt:lpstr>
      <vt:lpstr>PROBLEM STATEMENT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rameez deputy collector</dc:creator>
  <cp:lastModifiedBy>rameez deputy collector</cp:lastModifiedBy>
  <cp:revision>4</cp:revision>
  <dcterms:created xsi:type="dcterms:W3CDTF">2025-01-22T15:36:58Z</dcterms:created>
  <dcterms:modified xsi:type="dcterms:W3CDTF">2025-01-29T02:52:09Z</dcterms:modified>
</cp:coreProperties>
</file>