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Raleway Italics" charset="1" panose="00000000000000000000"/>
      <p:regular r:id="rId37"/>
    </p:embeddedFont>
    <p:embeddedFont>
      <p:font typeface="Montserrat Heavy" charset="1" panose="00000A00000000000000"/>
      <p:regular r:id="rId38"/>
    </p:embeddedFont>
    <p:embeddedFont>
      <p:font typeface="Montserrat Semi-Bold" charset="1" panose="00000700000000000000"/>
      <p:regular r:id="rId39"/>
    </p:embeddedFont>
    <p:embeddedFont>
      <p:font typeface="Raleway" charset="1" panose="00000000000000000000"/>
      <p:regular r:id="rId40"/>
    </p:embeddedFont>
    <p:embeddedFont>
      <p:font typeface="Raleway Bold Italics" charset="1" panose="000000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2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27.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756814" y="-403607"/>
            <a:ext cx="6531186" cy="11641778"/>
            <a:chOff x="0" y="0"/>
            <a:chExt cx="1720148" cy="3066147"/>
          </a:xfrm>
        </p:grpSpPr>
        <p:sp>
          <p:nvSpPr>
            <p:cNvPr name="Freeform 3" id="3"/>
            <p:cNvSpPr/>
            <p:nvPr/>
          </p:nvSpPr>
          <p:spPr>
            <a:xfrm flipH="false" flipV="false" rot="0">
              <a:off x="0" y="0"/>
              <a:ext cx="1720148" cy="3066147"/>
            </a:xfrm>
            <a:custGeom>
              <a:avLst/>
              <a:gdLst/>
              <a:ahLst/>
              <a:cxnLst/>
              <a:rect r="r" b="b" t="t" l="l"/>
              <a:pathLst>
                <a:path h="3066147" w="1720148">
                  <a:moveTo>
                    <a:pt x="0" y="0"/>
                  </a:moveTo>
                  <a:lnTo>
                    <a:pt x="1720148" y="0"/>
                  </a:lnTo>
                  <a:lnTo>
                    <a:pt x="1720148" y="3066147"/>
                  </a:lnTo>
                  <a:lnTo>
                    <a:pt x="0" y="3066147"/>
                  </a:lnTo>
                  <a:close/>
                </a:path>
              </a:pathLst>
            </a:custGeom>
            <a:gradFill rotWithShape="true">
              <a:gsLst>
                <a:gs pos="0">
                  <a:srgbClr val="000000">
                    <a:alpha val="0"/>
                  </a:srgbClr>
                </a:gs>
                <a:gs pos="100000">
                  <a:srgbClr val="000000">
                    <a:alpha val="100000"/>
                  </a:srgbClr>
                </a:gs>
              </a:gsLst>
              <a:lin ang="0"/>
            </a:gradFill>
          </p:spPr>
        </p:sp>
        <p:sp>
          <p:nvSpPr>
            <p:cNvPr name="TextBox 4" id="4"/>
            <p:cNvSpPr txBox="true"/>
            <p:nvPr/>
          </p:nvSpPr>
          <p:spPr>
            <a:xfrm>
              <a:off x="0" y="-38100"/>
              <a:ext cx="1720148" cy="3104247"/>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674092">
            <a:off x="-3513169" y="8339629"/>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6" id="6"/>
          <p:cNvSpPr/>
          <p:nvPr/>
        </p:nvSpPr>
        <p:spPr>
          <a:xfrm flipH="true" flipV="true" rot="828919">
            <a:off x="1076036" y="-4819412"/>
            <a:ext cx="19149891" cy="6989710"/>
          </a:xfrm>
          <a:custGeom>
            <a:avLst/>
            <a:gdLst/>
            <a:ahLst/>
            <a:cxnLst/>
            <a:rect r="r" b="b" t="t" l="l"/>
            <a:pathLst>
              <a:path h="6989710" w="19149891">
                <a:moveTo>
                  <a:pt x="19149891" y="6989710"/>
                </a:moveTo>
                <a:lnTo>
                  <a:pt x="0" y="6989710"/>
                </a:lnTo>
                <a:lnTo>
                  <a:pt x="0" y="0"/>
                </a:lnTo>
                <a:lnTo>
                  <a:pt x="19149891" y="0"/>
                </a:lnTo>
                <a:lnTo>
                  <a:pt x="19149891" y="6989710"/>
                </a:lnTo>
                <a:close/>
              </a:path>
            </a:pathLst>
          </a:custGeom>
          <a:blipFill>
            <a:blip r:embed="rId2">
              <a:alphaModFix amt="43000"/>
            </a:blip>
            <a:stretch>
              <a:fillRect l="0" t="0" r="0" b="0"/>
            </a:stretch>
          </a:blipFill>
        </p:spPr>
      </p:sp>
      <p:sp>
        <p:nvSpPr>
          <p:cNvPr name="TextBox 7" id="7"/>
          <p:cNvSpPr txBox="true"/>
          <p:nvPr/>
        </p:nvSpPr>
        <p:spPr>
          <a:xfrm rot="0">
            <a:off x="2076543" y="7622986"/>
            <a:ext cx="5482510" cy="1811003"/>
          </a:xfrm>
          <a:prstGeom prst="rect">
            <a:avLst/>
          </a:prstGeom>
        </p:spPr>
        <p:txBody>
          <a:bodyPr anchor="t" rtlCol="false" tIns="0" lIns="0" bIns="0" rIns="0">
            <a:spAutoFit/>
          </a:bodyPr>
          <a:lstStyle/>
          <a:p>
            <a:pPr algn="l">
              <a:lnSpc>
                <a:spcPts val="3497"/>
              </a:lnSpc>
            </a:pPr>
            <a:r>
              <a:rPr lang="en-US" sz="3682" i="true">
                <a:solidFill>
                  <a:srgbClr val="FFFFFF"/>
                </a:solidFill>
                <a:latin typeface="Raleway Italics"/>
                <a:ea typeface="Raleway Italics"/>
                <a:cs typeface="Raleway Italics"/>
                <a:sym typeface="Raleway Italics"/>
              </a:rPr>
              <a:t>Gaurangee Parashar</a:t>
            </a:r>
          </a:p>
          <a:p>
            <a:pPr algn="l">
              <a:lnSpc>
                <a:spcPts val="3497"/>
              </a:lnSpc>
            </a:pPr>
          </a:p>
          <a:p>
            <a:pPr algn="l">
              <a:lnSpc>
                <a:spcPts val="3497"/>
              </a:lnSpc>
            </a:pPr>
            <a:r>
              <a:rPr lang="en-US" sz="3682" i="true">
                <a:solidFill>
                  <a:srgbClr val="FFFFFF"/>
                </a:solidFill>
                <a:latin typeface="Raleway Italics"/>
                <a:ea typeface="Raleway Italics"/>
                <a:cs typeface="Raleway Italics"/>
                <a:sym typeface="Raleway Italics"/>
              </a:rPr>
              <a:t>211EE228</a:t>
            </a:r>
          </a:p>
          <a:p>
            <a:pPr algn="l">
              <a:lnSpc>
                <a:spcPts val="3497"/>
              </a:lnSpc>
            </a:pPr>
          </a:p>
        </p:txBody>
      </p:sp>
      <p:sp>
        <p:nvSpPr>
          <p:cNvPr name="TextBox 8" id="8"/>
          <p:cNvSpPr txBox="true"/>
          <p:nvPr/>
        </p:nvSpPr>
        <p:spPr>
          <a:xfrm rot="0">
            <a:off x="321393" y="466422"/>
            <a:ext cx="16282844" cy="5428064"/>
          </a:xfrm>
          <a:prstGeom prst="rect">
            <a:avLst/>
          </a:prstGeom>
        </p:spPr>
        <p:txBody>
          <a:bodyPr anchor="t" rtlCol="false" tIns="0" lIns="0" bIns="0" rIns="0">
            <a:spAutoFit/>
          </a:bodyPr>
          <a:lstStyle/>
          <a:p>
            <a:pPr algn="l">
              <a:lnSpc>
                <a:spcPts val="10509"/>
              </a:lnSpc>
            </a:pPr>
            <a:r>
              <a:rPr lang="en-US" sz="11062" b="true">
                <a:solidFill>
                  <a:srgbClr val="36E9FD"/>
                </a:solidFill>
                <a:latin typeface="Montserrat Heavy"/>
                <a:ea typeface="Montserrat Heavy"/>
                <a:cs typeface="Montserrat Heavy"/>
                <a:sym typeface="Montserrat Heavy"/>
              </a:rPr>
              <a:t>Predicting Nonlinear Systems through Koopman-Based Autoencoder</a:t>
            </a:r>
          </a:p>
        </p:txBody>
      </p:sp>
      <p:sp>
        <p:nvSpPr>
          <p:cNvPr name="TextBox 9" id="9"/>
          <p:cNvSpPr txBox="true"/>
          <p:nvPr/>
        </p:nvSpPr>
        <p:spPr>
          <a:xfrm rot="0">
            <a:off x="10650982" y="7622986"/>
            <a:ext cx="5482510" cy="1811003"/>
          </a:xfrm>
          <a:prstGeom prst="rect">
            <a:avLst/>
          </a:prstGeom>
        </p:spPr>
        <p:txBody>
          <a:bodyPr anchor="t" rtlCol="false" tIns="0" lIns="0" bIns="0" rIns="0">
            <a:spAutoFit/>
          </a:bodyPr>
          <a:lstStyle/>
          <a:p>
            <a:pPr algn="l">
              <a:lnSpc>
                <a:spcPts val="3497"/>
              </a:lnSpc>
            </a:pPr>
            <a:r>
              <a:rPr lang="en-US" sz="3682" i="true">
                <a:solidFill>
                  <a:srgbClr val="FFFFFF"/>
                </a:solidFill>
                <a:latin typeface="Raleway Italics"/>
                <a:ea typeface="Raleway Italics"/>
                <a:cs typeface="Raleway Italics"/>
                <a:sym typeface="Raleway Italics"/>
              </a:rPr>
              <a:t>Rajashri Varadaraj</a:t>
            </a:r>
          </a:p>
          <a:p>
            <a:pPr algn="l">
              <a:lnSpc>
                <a:spcPts val="3497"/>
              </a:lnSpc>
            </a:pPr>
          </a:p>
          <a:p>
            <a:pPr algn="l">
              <a:lnSpc>
                <a:spcPts val="3497"/>
              </a:lnSpc>
            </a:pPr>
            <a:r>
              <a:rPr lang="en-US" sz="3682" i="true">
                <a:solidFill>
                  <a:srgbClr val="FFFFFF"/>
                </a:solidFill>
                <a:latin typeface="Raleway Italics"/>
                <a:ea typeface="Raleway Italics"/>
                <a:cs typeface="Raleway Italics"/>
                <a:sym typeface="Raleway Italics"/>
              </a:rPr>
              <a:t>211EE137</a:t>
            </a:r>
          </a:p>
          <a:p>
            <a:pPr algn="l">
              <a:lnSpc>
                <a:spcPts val="3497"/>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4061307" y="5143500"/>
            <a:ext cx="9644982" cy="1261469"/>
          </a:xfrm>
          <a:custGeom>
            <a:avLst/>
            <a:gdLst/>
            <a:ahLst/>
            <a:cxnLst/>
            <a:rect r="r" b="b" t="t" l="l"/>
            <a:pathLst>
              <a:path h="1261469" w="9644982">
                <a:moveTo>
                  <a:pt x="0" y="0"/>
                </a:moveTo>
                <a:lnTo>
                  <a:pt x="9644981" y="0"/>
                </a:lnTo>
                <a:lnTo>
                  <a:pt x="9644981" y="1261469"/>
                </a:lnTo>
                <a:lnTo>
                  <a:pt x="0" y="1261469"/>
                </a:lnTo>
                <a:lnTo>
                  <a:pt x="0" y="0"/>
                </a:lnTo>
                <a:close/>
              </a:path>
            </a:pathLst>
          </a:custGeom>
          <a:blipFill>
            <a:blip r:embed="rId3"/>
            <a:stretch>
              <a:fillRect l="0" t="0" r="0" b="0"/>
            </a:stretch>
          </a:blipFill>
        </p:spPr>
      </p:sp>
      <p:sp>
        <p:nvSpPr>
          <p:cNvPr name="TextBox 5" id="5"/>
          <p:cNvSpPr txBox="true"/>
          <p:nvPr/>
        </p:nvSpPr>
        <p:spPr>
          <a:xfrm rot="0">
            <a:off x="923427" y="1305115"/>
            <a:ext cx="16335873" cy="8008620"/>
          </a:xfrm>
          <a:prstGeom prst="rect">
            <a:avLst/>
          </a:prstGeom>
        </p:spPr>
        <p:txBody>
          <a:bodyPr anchor="t" rtlCol="false" tIns="0" lIns="0" bIns="0" rIns="0">
            <a:spAutoFit/>
          </a:bodyPr>
          <a:lstStyle/>
          <a:p>
            <a:pPr algn="l">
              <a:lnSpc>
                <a:spcPts val="4514"/>
              </a:lnSpc>
            </a:pPr>
            <a:r>
              <a:rPr lang="en-US" sz="3499" i="true">
                <a:solidFill>
                  <a:srgbClr val="FFFFFF"/>
                </a:solidFill>
                <a:latin typeface="Raleway Italics"/>
                <a:ea typeface="Raleway Italics"/>
                <a:cs typeface="Raleway Italics"/>
                <a:sym typeface="Raleway Italics"/>
              </a:rPr>
              <a:t>These losses are combined into one loss function, weighted by the hyperparameters. Furthermore, the final loss function contains a term for l2 regularization, i.e. the sum of squares of the network weights W. </a:t>
            </a:r>
          </a:p>
          <a:p>
            <a:pPr algn="l">
              <a:lnSpc>
                <a:spcPts val="4514"/>
              </a:lnSpc>
            </a:pPr>
          </a:p>
          <a:p>
            <a:pPr algn="l">
              <a:lnSpc>
                <a:spcPts val="4514"/>
              </a:lnSpc>
            </a:pPr>
          </a:p>
          <a:p>
            <a:pPr algn="l">
              <a:lnSpc>
                <a:spcPts val="4514"/>
              </a:lnSpc>
            </a:pPr>
            <a:r>
              <a:rPr lang="en-US" sz="3499" i="true">
                <a:solidFill>
                  <a:srgbClr val="FFFFFF"/>
                </a:solidFill>
                <a:latin typeface="Raleway Italics"/>
                <a:ea typeface="Raleway Italics"/>
                <a:cs typeface="Raleway Italics"/>
                <a:sym typeface="Raleway Italics"/>
              </a:rPr>
              <a:t>The complete loss function has the form:</a:t>
            </a:r>
          </a:p>
          <a:p>
            <a:pPr algn="l">
              <a:lnSpc>
                <a:spcPts val="4514"/>
              </a:lnSpc>
            </a:pPr>
          </a:p>
          <a:p>
            <a:pPr algn="l">
              <a:lnSpc>
                <a:spcPts val="4514"/>
              </a:lnSpc>
            </a:pPr>
          </a:p>
          <a:p>
            <a:pPr algn="l">
              <a:lnSpc>
                <a:spcPts val="4514"/>
              </a:lnSpc>
            </a:pPr>
          </a:p>
          <a:p>
            <a:pPr algn="l">
              <a:lnSpc>
                <a:spcPts val="4514"/>
              </a:lnSpc>
            </a:pPr>
          </a:p>
          <a:p>
            <a:pPr algn="l">
              <a:lnSpc>
                <a:spcPts val="4514"/>
              </a:lnSpc>
            </a:pPr>
          </a:p>
          <a:p>
            <a:pPr algn="l">
              <a:lnSpc>
                <a:spcPts val="4514"/>
              </a:lnSpc>
            </a:pPr>
            <a:r>
              <a:rPr lang="en-US" sz="3499" i="true">
                <a:solidFill>
                  <a:srgbClr val="FFFFFF"/>
                </a:solidFill>
                <a:latin typeface="Raleway Italics"/>
                <a:ea typeface="Raleway Italics"/>
                <a:cs typeface="Raleway Italics"/>
                <a:sym typeface="Raleway Italics"/>
              </a:rPr>
              <a:t>Here, α1 = 1.0           α2 = 50.0             α3 = 10.0             α4 = 1e-6</a:t>
            </a:r>
          </a:p>
          <a:p>
            <a:pPr algn="l">
              <a:lnSpc>
                <a:spcPts val="4514"/>
              </a:lnSpc>
            </a:pPr>
          </a:p>
          <a:p>
            <a:pPr algn="l">
              <a:lnSpc>
                <a:spcPts val="4514"/>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586356" y="377611"/>
            <a:ext cx="12949224" cy="434022"/>
          </a:xfrm>
          <a:prstGeom prst="rect">
            <a:avLst/>
          </a:prstGeom>
        </p:spPr>
        <p:txBody>
          <a:bodyPr anchor="t" rtlCol="false" tIns="0" lIns="0" bIns="0" rIns="0">
            <a:spAutoFit/>
          </a:bodyPr>
          <a:lstStyle/>
          <a:p>
            <a:pPr algn="ctr" marL="749170" indent="-374585" lvl="1">
              <a:lnSpc>
                <a:spcPts val="3296"/>
              </a:lnSpc>
              <a:buFont typeface="Arial"/>
              <a:buChar char="•"/>
            </a:pPr>
            <a:r>
              <a:rPr lang="en-US" b="true" sz="3469">
                <a:solidFill>
                  <a:srgbClr val="36E9FD"/>
                </a:solidFill>
                <a:latin typeface="Montserrat Semi-Bold"/>
                <a:ea typeface="Montserrat Semi-Bold"/>
                <a:cs typeface="Montserrat Semi-Bold"/>
                <a:sym typeface="Montserrat Semi-Bold"/>
              </a:rPr>
              <a:t>SYSTEMS USED FOR MODEL TESTING AND TRAINING </a:t>
            </a:r>
          </a:p>
        </p:txBody>
      </p:sp>
      <p:sp>
        <p:nvSpPr>
          <p:cNvPr name="TextBox 6" id="6"/>
          <p:cNvSpPr txBox="true"/>
          <p:nvPr/>
        </p:nvSpPr>
        <p:spPr>
          <a:xfrm rot="0">
            <a:off x="586356" y="1000125"/>
            <a:ext cx="16335873" cy="2517267"/>
          </a:xfrm>
          <a:prstGeom prst="rect">
            <a:avLst/>
          </a:prstGeom>
        </p:spPr>
        <p:txBody>
          <a:bodyPr anchor="t" rtlCol="false" tIns="0" lIns="0" bIns="0" rIns="0">
            <a:spAutoFit/>
          </a:bodyPr>
          <a:lstStyle/>
          <a:p>
            <a:pPr algn="l" marL="669289" indent="-334645" lvl="1">
              <a:lnSpc>
                <a:spcPts val="3998"/>
              </a:lnSpc>
              <a:buAutoNum type="arabicPeriod" startAt="1"/>
            </a:pPr>
            <a:r>
              <a:rPr lang="en-US" b="true" sz="3099" i="true" u="sng">
                <a:solidFill>
                  <a:srgbClr val="FFFFFF"/>
                </a:solidFill>
                <a:latin typeface="Raleway Bold Italics"/>
                <a:ea typeface="Raleway Bold Italics"/>
                <a:cs typeface="Raleway Bold Italics"/>
                <a:sym typeface="Raleway Bold Italics"/>
              </a:rPr>
              <a:t> PENDULUM SYSTEM</a:t>
            </a:r>
          </a:p>
          <a:p>
            <a:pPr algn="l">
              <a:lnSpc>
                <a:spcPts val="3998"/>
              </a:lnSpc>
            </a:pPr>
          </a:p>
          <a:p>
            <a:pPr algn="l">
              <a:lnSpc>
                <a:spcPts val="3998"/>
              </a:lnSpc>
            </a:pPr>
          </a:p>
          <a:p>
            <a:pPr algn="l">
              <a:lnSpc>
                <a:spcPts val="3998"/>
              </a:lnSpc>
            </a:pPr>
          </a:p>
          <a:p>
            <a:pPr algn="l">
              <a:lnSpc>
                <a:spcPts val="3998"/>
              </a:lnSpc>
            </a:pPr>
          </a:p>
        </p:txBody>
      </p:sp>
      <p:sp>
        <p:nvSpPr>
          <p:cNvPr name="TextBox 7" id="7"/>
          <p:cNvSpPr txBox="true"/>
          <p:nvPr/>
        </p:nvSpPr>
        <p:spPr>
          <a:xfrm rot="0">
            <a:off x="1028700" y="1992059"/>
            <a:ext cx="16335873" cy="756551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The dynamics of a simple pendulum without damping or driving forces at any time t is represented by two state variables, x1 and x2. </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x1: Angular position of the pendulum (in radians).</a:t>
            </a:r>
          </a:p>
          <a:p>
            <a:pPr algn="l">
              <a:lnSpc>
                <a:spcPts val="3998"/>
              </a:lnSpc>
            </a:pPr>
            <a:r>
              <a:rPr lang="en-US" sz="3099" i="true">
                <a:solidFill>
                  <a:srgbClr val="FFFFFF"/>
                </a:solidFill>
                <a:latin typeface="Raleway Italics"/>
                <a:ea typeface="Raleway Italics"/>
                <a:cs typeface="Raleway Italics"/>
                <a:sym typeface="Raleway Italics"/>
              </a:rPr>
              <a:t>x2: Angular velocity (rate of change of angle).</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equations describing the dynamics are given below:</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                                                                   x˙1​ = x2 </a:t>
            </a:r>
          </a:p>
          <a:p>
            <a:pPr algn="l">
              <a:lnSpc>
                <a:spcPts val="3998"/>
              </a:lnSpc>
            </a:pPr>
            <a:r>
              <a:rPr lang="en-US" sz="3099" i="true">
                <a:solidFill>
                  <a:srgbClr val="FFFFFF"/>
                </a:solidFill>
                <a:latin typeface="Raleway Italics"/>
                <a:ea typeface="Raleway Italics"/>
                <a:cs typeface="Raleway Italics"/>
                <a:sym typeface="Raleway Italics"/>
              </a:rPr>
              <a:t>                                                           x˙2​​ = −(l/g​)sin(x1​)  </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where, g = gravitational acceleration (typically 9.81 m/s²)</a:t>
            </a:r>
          </a:p>
          <a:p>
            <a:pPr algn="l">
              <a:lnSpc>
                <a:spcPts val="3998"/>
              </a:lnSpc>
            </a:pPr>
            <a:r>
              <a:rPr lang="en-US" sz="3099" i="true">
                <a:solidFill>
                  <a:srgbClr val="FFFFFF"/>
                </a:solidFill>
                <a:latin typeface="Raleway Italics"/>
                <a:ea typeface="Raleway Italics"/>
                <a:cs typeface="Raleway Italics"/>
                <a:sym typeface="Raleway Italics"/>
              </a:rPr>
              <a:t>             l = length of the pendulum</a:t>
            </a:r>
          </a:p>
          <a:p>
            <a:pPr algn="l">
              <a:lnSpc>
                <a:spcPts val="3998"/>
              </a:lnSpc>
            </a:pPr>
          </a:p>
          <a:p>
            <a:pPr algn="l">
              <a:lnSpc>
                <a:spcPts val="399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923427" y="1094041"/>
            <a:ext cx="16335873" cy="8070342"/>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A dataset of 800 training samples, 200 validation samples and 100 testing samples was generated by using the Runge-Kutta method. Each sample consists of 100 time steps of system evolution. I</a:t>
            </a:r>
            <a:r>
              <a:rPr lang="en-US" sz="3099" i="true">
                <a:solidFill>
                  <a:srgbClr val="FFFFFF"/>
                </a:solidFill>
                <a:latin typeface="Raleway Italics"/>
                <a:ea typeface="Raleway Italics"/>
                <a:cs typeface="Raleway Italics"/>
                <a:sym typeface="Raleway Italics"/>
              </a:rPr>
              <a:t>nitial conditions were sampled uniformly in a range of [ 2.0,2.0] for each state dimension. </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encoder contains </a:t>
            </a:r>
            <a:r>
              <a:rPr lang="en-US" sz="3099" i="true" b="true">
                <a:solidFill>
                  <a:srgbClr val="FFFFFF"/>
                </a:solidFill>
                <a:latin typeface="Raleway Bold Italics"/>
                <a:ea typeface="Raleway Bold Italics"/>
                <a:cs typeface="Raleway Bold Italics"/>
                <a:sym typeface="Raleway Bold Italics"/>
              </a:rPr>
              <a:t>2 hidden layers with 30 neurons each</a:t>
            </a:r>
            <a:r>
              <a:rPr lang="en-US" sz="3099" i="true">
                <a:solidFill>
                  <a:srgbClr val="FFFFFF"/>
                </a:solidFill>
                <a:latin typeface="Raleway Italics"/>
                <a:ea typeface="Raleway Italics"/>
                <a:cs typeface="Raleway Italics"/>
                <a:sym typeface="Raleway Italics"/>
              </a:rPr>
              <a:t> and </a:t>
            </a:r>
            <a:r>
              <a:rPr lang="en-US" sz="3099" i="true" b="true">
                <a:solidFill>
                  <a:srgbClr val="FFFFFF"/>
                </a:solidFill>
                <a:latin typeface="Raleway Bold Italics"/>
                <a:ea typeface="Raleway Bold Italics"/>
                <a:cs typeface="Raleway Bold Italics"/>
                <a:sym typeface="Raleway Bold Italics"/>
              </a:rPr>
              <a:t>ReLU activation </a:t>
            </a:r>
            <a:r>
              <a:rPr lang="en-US" sz="3099" i="true">
                <a:solidFill>
                  <a:srgbClr val="FFFFFF"/>
                </a:solidFill>
                <a:latin typeface="Raleway Italics"/>
                <a:ea typeface="Raleway Italics"/>
                <a:cs typeface="Raleway Italics"/>
                <a:sym typeface="Raleway Italics"/>
              </a:rPr>
              <a:t>followed by an</a:t>
            </a:r>
            <a:r>
              <a:rPr lang="en-US" sz="3099" i="true" b="true">
                <a:solidFill>
                  <a:srgbClr val="FFFFFF"/>
                </a:solidFill>
                <a:latin typeface="Raleway Bold Italics"/>
                <a:ea typeface="Raleway Bold Italics"/>
                <a:cs typeface="Raleway Bold Italics"/>
                <a:sym typeface="Raleway Bold Italics"/>
              </a:rPr>
              <a:t> output layer of 3 neurons.</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Koopman matrix is of size 3 x 3 .</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decoder contains </a:t>
            </a:r>
            <a:r>
              <a:rPr lang="en-US" sz="3099" i="true" b="true">
                <a:solidFill>
                  <a:srgbClr val="FFFFFF"/>
                </a:solidFill>
                <a:latin typeface="Raleway Bold Italics"/>
                <a:ea typeface="Raleway Bold Italics"/>
                <a:cs typeface="Raleway Bold Italics"/>
                <a:sym typeface="Raleway Bold Italics"/>
              </a:rPr>
              <a:t>2 hidden layers with 30 neurons each</a:t>
            </a:r>
            <a:r>
              <a:rPr lang="en-US" sz="3099" i="true">
                <a:solidFill>
                  <a:srgbClr val="FFFFFF"/>
                </a:solidFill>
                <a:latin typeface="Raleway Italics"/>
                <a:ea typeface="Raleway Italics"/>
                <a:cs typeface="Raleway Italics"/>
                <a:sym typeface="Raleway Italics"/>
              </a:rPr>
              <a:t> and </a:t>
            </a:r>
            <a:r>
              <a:rPr lang="en-US" sz="3099" i="true" b="true">
                <a:solidFill>
                  <a:srgbClr val="FFFFFF"/>
                </a:solidFill>
                <a:latin typeface="Raleway Bold Italics"/>
                <a:ea typeface="Raleway Bold Italics"/>
                <a:cs typeface="Raleway Bold Italics"/>
                <a:sym typeface="Raleway Bold Italics"/>
              </a:rPr>
              <a:t>ReLU activation </a:t>
            </a:r>
            <a:r>
              <a:rPr lang="en-US" sz="3099" i="true">
                <a:solidFill>
                  <a:srgbClr val="FFFFFF"/>
                </a:solidFill>
                <a:latin typeface="Raleway Italics"/>
                <a:ea typeface="Raleway Italics"/>
                <a:cs typeface="Raleway Italics"/>
                <a:sym typeface="Raleway Italics"/>
              </a:rPr>
              <a:t>followed by an</a:t>
            </a:r>
            <a:r>
              <a:rPr lang="en-US" sz="3099" i="true" b="true">
                <a:solidFill>
                  <a:srgbClr val="FFFFFF"/>
                </a:solidFill>
                <a:latin typeface="Raleway Bold Italics"/>
                <a:ea typeface="Raleway Bold Italics"/>
                <a:cs typeface="Raleway Bold Italics"/>
                <a:sym typeface="Raleway Bold Italics"/>
              </a:rPr>
              <a:t> output layer of 2 neurons.</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training was done for </a:t>
            </a:r>
            <a:r>
              <a:rPr lang="en-US" sz="3099" i="true" b="true">
                <a:solidFill>
                  <a:srgbClr val="FFFFFF"/>
                </a:solidFill>
                <a:latin typeface="Raleway Bold Italics"/>
                <a:ea typeface="Raleway Bold Italics"/>
                <a:cs typeface="Raleway Bold Italics"/>
                <a:sym typeface="Raleway Bold Italics"/>
              </a:rPr>
              <a:t>20 epochs</a:t>
            </a:r>
            <a:r>
              <a:rPr lang="en-US" sz="3099" i="true">
                <a:solidFill>
                  <a:srgbClr val="FFFFFF"/>
                </a:solidFill>
                <a:latin typeface="Raleway Italics"/>
                <a:ea typeface="Raleway Italics"/>
                <a:cs typeface="Raleway Italics"/>
                <a:sym typeface="Raleway Italics"/>
              </a:rPr>
              <a:t>.</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Prediction was done for </a:t>
            </a:r>
            <a:r>
              <a:rPr lang="en-US" sz="3099" i="true" b="true">
                <a:solidFill>
                  <a:srgbClr val="FFFFFF"/>
                </a:solidFill>
                <a:latin typeface="Raleway Bold Italics"/>
                <a:ea typeface="Raleway Bold Italics"/>
                <a:cs typeface="Raleway Bold Italics"/>
                <a:sym typeface="Raleway Bold Italics"/>
              </a:rPr>
              <a:t>30 steps</a:t>
            </a:r>
            <a:r>
              <a:rPr lang="en-US" sz="3099" i="true">
                <a:solidFill>
                  <a:srgbClr val="FFFFFF"/>
                </a:solidFill>
                <a:latin typeface="Raleway Italics"/>
                <a:ea typeface="Raleway Italics"/>
                <a:cs typeface="Raleway Italics"/>
                <a:sym typeface="Raleway Italics"/>
              </a:rPr>
              <a:t> into the future.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055922" y="5985368"/>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grpSp>
        <p:nvGrpSpPr>
          <p:cNvPr name="Group 4" id="4"/>
          <p:cNvGrpSpPr/>
          <p:nvPr/>
        </p:nvGrpSpPr>
        <p:grpSpPr>
          <a:xfrm rot="0">
            <a:off x="1878465" y="976563"/>
            <a:ext cx="15183386" cy="6864261"/>
            <a:chOff x="0" y="0"/>
            <a:chExt cx="3998917" cy="1807871"/>
          </a:xfrm>
        </p:grpSpPr>
        <p:sp>
          <p:nvSpPr>
            <p:cNvPr name="Freeform 5" id="5"/>
            <p:cNvSpPr/>
            <p:nvPr/>
          </p:nvSpPr>
          <p:spPr>
            <a:xfrm flipH="false" flipV="false" rot="0">
              <a:off x="0" y="0"/>
              <a:ext cx="3998916" cy="1807871"/>
            </a:xfrm>
            <a:custGeom>
              <a:avLst/>
              <a:gdLst/>
              <a:ahLst/>
              <a:cxnLst/>
              <a:rect r="r" b="b" t="t" l="l"/>
              <a:pathLst>
                <a:path h="1807871" w="3998916">
                  <a:moveTo>
                    <a:pt x="26005" y="0"/>
                  </a:moveTo>
                  <a:lnTo>
                    <a:pt x="3972912" y="0"/>
                  </a:lnTo>
                  <a:cubicBezTo>
                    <a:pt x="3979809" y="0"/>
                    <a:pt x="3986423" y="2740"/>
                    <a:pt x="3991300" y="7617"/>
                  </a:cubicBezTo>
                  <a:cubicBezTo>
                    <a:pt x="3996177" y="12493"/>
                    <a:pt x="3998916" y="19108"/>
                    <a:pt x="3998916" y="26005"/>
                  </a:cubicBezTo>
                  <a:lnTo>
                    <a:pt x="3998916" y="1781866"/>
                  </a:lnTo>
                  <a:cubicBezTo>
                    <a:pt x="3998916" y="1788763"/>
                    <a:pt x="3996177" y="1795378"/>
                    <a:pt x="3991300" y="1800254"/>
                  </a:cubicBezTo>
                  <a:cubicBezTo>
                    <a:pt x="3986423" y="1805131"/>
                    <a:pt x="3979809" y="1807871"/>
                    <a:pt x="3972912" y="1807871"/>
                  </a:cubicBezTo>
                  <a:lnTo>
                    <a:pt x="26005" y="1807871"/>
                  </a:lnTo>
                  <a:cubicBezTo>
                    <a:pt x="19108" y="1807871"/>
                    <a:pt x="12493" y="1805131"/>
                    <a:pt x="7617" y="1800254"/>
                  </a:cubicBezTo>
                  <a:cubicBezTo>
                    <a:pt x="2740" y="1795378"/>
                    <a:pt x="0" y="1788763"/>
                    <a:pt x="0" y="1781866"/>
                  </a:cubicBezTo>
                  <a:lnTo>
                    <a:pt x="0" y="26005"/>
                  </a:lnTo>
                  <a:cubicBezTo>
                    <a:pt x="0" y="19108"/>
                    <a:pt x="2740" y="12493"/>
                    <a:pt x="7617" y="7617"/>
                  </a:cubicBezTo>
                  <a:cubicBezTo>
                    <a:pt x="12493" y="2740"/>
                    <a:pt x="19108" y="0"/>
                    <a:pt x="26005" y="0"/>
                  </a:cubicBezTo>
                  <a:close/>
                </a:path>
              </a:pathLst>
            </a:custGeom>
            <a:solidFill>
              <a:srgbClr val="FFFFFF"/>
            </a:solidFill>
          </p:spPr>
        </p:sp>
        <p:sp>
          <p:nvSpPr>
            <p:cNvPr name="TextBox 6" id="6"/>
            <p:cNvSpPr txBox="true"/>
            <p:nvPr/>
          </p:nvSpPr>
          <p:spPr>
            <a:xfrm>
              <a:off x="0" y="57150"/>
              <a:ext cx="3998917" cy="1750721"/>
            </a:xfrm>
            <a:prstGeom prst="rect">
              <a:avLst/>
            </a:prstGeom>
          </p:spPr>
          <p:txBody>
            <a:bodyPr anchor="ctr" rtlCol="false" tIns="50800" lIns="50800" bIns="50800" rIns="50800"/>
            <a:lstStyle/>
            <a:p>
              <a:pPr algn="ctr">
                <a:lnSpc>
                  <a:spcPts val="2267"/>
                </a:lnSpc>
              </a:pPr>
            </a:p>
          </p:txBody>
        </p:sp>
      </p:grpSp>
      <p:sp>
        <p:nvSpPr>
          <p:cNvPr name="Freeform 7" id="7"/>
          <p:cNvSpPr/>
          <p:nvPr/>
        </p:nvSpPr>
        <p:spPr>
          <a:xfrm flipH="false" flipV="false" rot="0">
            <a:off x="1878465" y="1289736"/>
            <a:ext cx="15169476" cy="6237915"/>
          </a:xfrm>
          <a:custGeom>
            <a:avLst/>
            <a:gdLst/>
            <a:ahLst/>
            <a:cxnLst/>
            <a:rect r="r" b="b" t="t" l="l"/>
            <a:pathLst>
              <a:path h="6237915" w="15169476">
                <a:moveTo>
                  <a:pt x="0" y="0"/>
                </a:moveTo>
                <a:lnTo>
                  <a:pt x="15169477" y="0"/>
                </a:lnTo>
                <a:lnTo>
                  <a:pt x="15169477" y="6237915"/>
                </a:lnTo>
                <a:lnTo>
                  <a:pt x="0" y="6237915"/>
                </a:lnTo>
                <a:lnTo>
                  <a:pt x="0" y="0"/>
                </a:lnTo>
                <a:close/>
              </a:path>
            </a:pathLst>
          </a:custGeom>
          <a:blipFill>
            <a:blip r:embed="rId3"/>
            <a:stretch>
              <a:fillRect l="0" t="0" r="0" b="0"/>
            </a:stretch>
          </a:blipFill>
        </p:spPr>
      </p:sp>
      <p:sp>
        <p:nvSpPr>
          <p:cNvPr name="TextBox 8" id="8"/>
          <p:cNvSpPr txBox="true"/>
          <p:nvPr/>
        </p:nvSpPr>
        <p:spPr>
          <a:xfrm rot="0">
            <a:off x="5451624" y="8409801"/>
            <a:ext cx="8373539" cy="49796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Evolution of state variables x1 and x2 with time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1028700" y="1346454"/>
            <a:ext cx="16335873" cy="958481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The dynamics of the Lorenz system, a classical example of a chaotic nonlinear system for modelling atmospheric convection, is described at any time t by three state variables: x, y, and z.</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x: Represents the rate of convection.</a:t>
            </a:r>
          </a:p>
          <a:p>
            <a:pPr algn="l">
              <a:lnSpc>
                <a:spcPts val="3998"/>
              </a:lnSpc>
            </a:pPr>
            <a:r>
              <a:rPr lang="en-US" sz="3099" i="true">
                <a:solidFill>
                  <a:srgbClr val="FFFFFF"/>
                </a:solidFill>
                <a:latin typeface="Raleway Italics"/>
                <a:ea typeface="Raleway Italics"/>
                <a:cs typeface="Raleway Italics"/>
                <a:sym typeface="Raleway Italics"/>
              </a:rPr>
              <a:t>y: Represents the horizontal temperature variation.</a:t>
            </a:r>
          </a:p>
          <a:p>
            <a:pPr algn="l">
              <a:lnSpc>
                <a:spcPts val="3998"/>
              </a:lnSpc>
            </a:pPr>
            <a:r>
              <a:rPr lang="en-US" sz="3099" i="true">
                <a:solidFill>
                  <a:srgbClr val="FFFFFF"/>
                </a:solidFill>
                <a:latin typeface="Raleway Italics"/>
                <a:ea typeface="Raleway Italics"/>
                <a:cs typeface="Raleway Italics"/>
                <a:sym typeface="Raleway Italics"/>
              </a:rPr>
              <a:t>z: Represents the vertical temperature variation.</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equations governing the Lorenz system are given below:</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        x˙=σ(y−x)                                          y˙=x(ρ−z)−y                                        z˙=xy−βz</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where:</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σ = Prandtl number (typically 10)</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ρ = Rayleigh number (typically 28)</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β = geometric factor (typically 8/3)</a:t>
            </a:r>
          </a:p>
          <a:p>
            <a:pPr algn="l">
              <a:lnSpc>
                <a:spcPts val="3998"/>
              </a:lnSpc>
            </a:pPr>
          </a:p>
          <a:p>
            <a:pPr algn="l">
              <a:lnSpc>
                <a:spcPts val="3998"/>
              </a:lnSpc>
            </a:pPr>
          </a:p>
          <a:p>
            <a:pPr algn="l">
              <a:lnSpc>
                <a:spcPts val="3998"/>
              </a:lnSpc>
            </a:pPr>
          </a:p>
        </p:txBody>
      </p:sp>
      <p:sp>
        <p:nvSpPr>
          <p:cNvPr name="TextBox 6" id="6"/>
          <p:cNvSpPr txBox="true"/>
          <p:nvPr/>
        </p:nvSpPr>
        <p:spPr>
          <a:xfrm rot="0">
            <a:off x="923427" y="-9525"/>
            <a:ext cx="16335873" cy="2517267"/>
          </a:xfrm>
          <a:prstGeom prst="rect">
            <a:avLst/>
          </a:prstGeom>
        </p:spPr>
        <p:txBody>
          <a:bodyPr anchor="t" rtlCol="false" tIns="0" lIns="0" bIns="0" rIns="0">
            <a:spAutoFit/>
          </a:bodyPr>
          <a:lstStyle/>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2. </a:t>
            </a:r>
            <a:r>
              <a:rPr lang="en-US" b="true" sz="3099" i="true" u="sng">
                <a:solidFill>
                  <a:srgbClr val="FFFFFF"/>
                </a:solidFill>
                <a:latin typeface="Raleway Bold Italics"/>
                <a:ea typeface="Raleway Bold Italics"/>
                <a:cs typeface="Raleway Bold Italics"/>
                <a:sym typeface="Raleway Bold Italics"/>
              </a:rPr>
              <a:t>LORENTZ SYSTEM</a:t>
            </a:r>
          </a:p>
          <a:p>
            <a:pPr algn="l">
              <a:lnSpc>
                <a:spcPts val="3998"/>
              </a:lnSpc>
            </a:pPr>
          </a:p>
          <a:p>
            <a:pPr algn="l">
              <a:lnSpc>
                <a:spcPts val="3998"/>
              </a:lnSpc>
            </a:pPr>
          </a:p>
          <a:p>
            <a:pPr algn="l">
              <a:lnSpc>
                <a:spcPts val="3998"/>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055922" y="5985368"/>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grpSp>
        <p:nvGrpSpPr>
          <p:cNvPr name="Group 4" id="4"/>
          <p:cNvGrpSpPr/>
          <p:nvPr/>
        </p:nvGrpSpPr>
        <p:grpSpPr>
          <a:xfrm rot="0">
            <a:off x="4772852" y="616237"/>
            <a:ext cx="8557917" cy="7532873"/>
            <a:chOff x="0" y="0"/>
            <a:chExt cx="2253937" cy="1983966"/>
          </a:xfrm>
        </p:grpSpPr>
        <p:sp>
          <p:nvSpPr>
            <p:cNvPr name="Freeform 5" id="5"/>
            <p:cNvSpPr/>
            <p:nvPr/>
          </p:nvSpPr>
          <p:spPr>
            <a:xfrm flipH="false" flipV="false" rot="0">
              <a:off x="0" y="0"/>
              <a:ext cx="2253937" cy="1983966"/>
            </a:xfrm>
            <a:custGeom>
              <a:avLst/>
              <a:gdLst/>
              <a:ahLst/>
              <a:cxnLst/>
              <a:rect r="r" b="b" t="t" l="l"/>
              <a:pathLst>
                <a:path h="1983966" w="2253937">
                  <a:moveTo>
                    <a:pt x="46137" y="0"/>
                  </a:moveTo>
                  <a:lnTo>
                    <a:pt x="2207800" y="0"/>
                  </a:lnTo>
                  <a:cubicBezTo>
                    <a:pt x="2220036" y="0"/>
                    <a:pt x="2231771" y="4861"/>
                    <a:pt x="2240424" y="13513"/>
                  </a:cubicBezTo>
                  <a:cubicBezTo>
                    <a:pt x="2249076" y="22166"/>
                    <a:pt x="2253937" y="33901"/>
                    <a:pt x="2253937" y="46137"/>
                  </a:cubicBezTo>
                  <a:lnTo>
                    <a:pt x="2253937" y="1937829"/>
                  </a:lnTo>
                  <a:cubicBezTo>
                    <a:pt x="2253937" y="1950066"/>
                    <a:pt x="2249076" y="1961801"/>
                    <a:pt x="2240424" y="1970453"/>
                  </a:cubicBezTo>
                  <a:cubicBezTo>
                    <a:pt x="2231771" y="1979106"/>
                    <a:pt x="2220036" y="1983966"/>
                    <a:pt x="2207800" y="1983966"/>
                  </a:cubicBezTo>
                  <a:lnTo>
                    <a:pt x="46137" y="1983966"/>
                  </a:lnTo>
                  <a:cubicBezTo>
                    <a:pt x="33901" y="1983966"/>
                    <a:pt x="22166" y="1979106"/>
                    <a:pt x="13513" y="1970453"/>
                  </a:cubicBezTo>
                  <a:cubicBezTo>
                    <a:pt x="4861" y="1961801"/>
                    <a:pt x="0" y="1950066"/>
                    <a:pt x="0" y="1937829"/>
                  </a:cubicBezTo>
                  <a:lnTo>
                    <a:pt x="0" y="46137"/>
                  </a:lnTo>
                  <a:cubicBezTo>
                    <a:pt x="0" y="33901"/>
                    <a:pt x="4861" y="22166"/>
                    <a:pt x="13513" y="13513"/>
                  </a:cubicBezTo>
                  <a:cubicBezTo>
                    <a:pt x="22166" y="4861"/>
                    <a:pt x="33901" y="0"/>
                    <a:pt x="46137" y="0"/>
                  </a:cubicBezTo>
                  <a:close/>
                </a:path>
              </a:pathLst>
            </a:custGeom>
            <a:solidFill>
              <a:srgbClr val="FFFFFF"/>
            </a:solidFill>
          </p:spPr>
        </p:sp>
        <p:sp>
          <p:nvSpPr>
            <p:cNvPr name="TextBox 6" id="6"/>
            <p:cNvSpPr txBox="true"/>
            <p:nvPr/>
          </p:nvSpPr>
          <p:spPr>
            <a:xfrm>
              <a:off x="0" y="57150"/>
              <a:ext cx="2253937" cy="1926816"/>
            </a:xfrm>
            <a:prstGeom prst="rect">
              <a:avLst/>
            </a:prstGeom>
          </p:spPr>
          <p:txBody>
            <a:bodyPr anchor="ctr" rtlCol="false" tIns="50800" lIns="50800" bIns="50800" rIns="50800"/>
            <a:lstStyle/>
            <a:p>
              <a:pPr algn="ctr">
                <a:lnSpc>
                  <a:spcPts val="2267"/>
                </a:lnSpc>
              </a:pPr>
            </a:p>
          </p:txBody>
        </p:sp>
      </p:grpSp>
      <p:sp>
        <p:nvSpPr>
          <p:cNvPr name="Freeform 7" id="7"/>
          <p:cNvSpPr/>
          <p:nvPr/>
        </p:nvSpPr>
        <p:spPr>
          <a:xfrm flipH="false" flipV="false" rot="0">
            <a:off x="5388159" y="828532"/>
            <a:ext cx="7327304" cy="7108281"/>
          </a:xfrm>
          <a:custGeom>
            <a:avLst/>
            <a:gdLst/>
            <a:ahLst/>
            <a:cxnLst/>
            <a:rect r="r" b="b" t="t" l="l"/>
            <a:pathLst>
              <a:path h="7108281" w="7327304">
                <a:moveTo>
                  <a:pt x="0" y="0"/>
                </a:moveTo>
                <a:lnTo>
                  <a:pt x="7327304" y="0"/>
                </a:lnTo>
                <a:lnTo>
                  <a:pt x="7327304" y="7108282"/>
                </a:lnTo>
                <a:lnTo>
                  <a:pt x="0" y="7108282"/>
                </a:lnTo>
                <a:lnTo>
                  <a:pt x="0" y="0"/>
                </a:lnTo>
                <a:close/>
              </a:path>
            </a:pathLst>
          </a:custGeom>
          <a:blipFill>
            <a:blip r:embed="rId3"/>
            <a:stretch>
              <a:fillRect l="0" t="0" r="0" b="0"/>
            </a:stretch>
          </a:blipFill>
        </p:spPr>
      </p:sp>
      <p:sp>
        <p:nvSpPr>
          <p:cNvPr name="TextBox 8" id="8"/>
          <p:cNvSpPr txBox="true"/>
          <p:nvPr/>
        </p:nvSpPr>
        <p:spPr>
          <a:xfrm rot="0">
            <a:off x="4957231" y="8760333"/>
            <a:ext cx="8373539" cy="49796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Evolution of state variables x, y and z with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1019175" y="1346454"/>
            <a:ext cx="16335873" cy="9079992"/>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The dynamics of the Rössler system, a simplified model for continuous-time chaotic behavior, is described at any time t by three state variables: x, y, and z.</a:t>
            </a:r>
          </a:p>
          <a:p>
            <a:pPr algn="l">
              <a:lnSpc>
                <a:spcPts val="3998"/>
              </a:lnSpc>
            </a:pP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x</a:t>
            </a:r>
            <a:r>
              <a:rPr lang="en-US" sz="3099" i="true">
                <a:solidFill>
                  <a:srgbClr val="FFFFFF"/>
                </a:solidFill>
                <a:latin typeface="Raleway Italics"/>
                <a:ea typeface="Raleway Italics"/>
                <a:cs typeface="Raleway Italics"/>
                <a:sym typeface="Raleway Italics"/>
              </a:rPr>
              <a:t>: Represents the system's primary oscillator.</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y: Acts as a damping or modulation variable.</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z: Introduces nonlinear feedback responsible for chaos.</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equations governing the Rössler system are given below:</a:t>
            </a:r>
          </a:p>
          <a:p>
            <a:pPr algn="l">
              <a:lnSpc>
                <a:spcPts val="3998"/>
              </a:lnSpc>
            </a:pP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                            x˙=−y−z                      y˙​ =x+ay                z˙=b+z(x−c)</a:t>
            </a:r>
          </a:p>
          <a:p>
            <a:pPr algn="l">
              <a:lnSpc>
                <a:spcPts val="3998"/>
              </a:lnSpc>
            </a:pPr>
            <a:r>
              <a:rPr lang="en-US" sz="3099" i="true">
                <a:solidFill>
                  <a:srgbClr val="FFFFFF"/>
                </a:solidFill>
                <a:latin typeface="Raleway Italics"/>
                <a:ea typeface="Raleway Italics"/>
                <a:cs typeface="Raleway Italics"/>
                <a:sym typeface="Raleway Italics"/>
              </a:rPr>
              <a:t>where:</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a=0.2: a damping parameter</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b=0.2: a constant bias</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c=5.7</a:t>
            </a:r>
            <a:r>
              <a:rPr lang="en-US" sz="3099" i="true">
                <a:solidFill>
                  <a:srgbClr val="FFFFFF"/>
                </a:solidFill>
                <a:latin typeface="Raleway Italics"/>
                <a:ea typeface="Raleway Italics"/>
                <a:cs typeface="Raleway Italics"/>
                <a:sym typeface="Raleway Italics"/>
              </a:rPr>
              <a:t>: a nonlinearity control parameter</a:t>
            </a:r>
          </a:p>
          <a:p>
            <a:pPr algn="l">
              <a:lnSpc>
                <a:spcPts val="3998"/>
              </a:lnSpc>
            </a:pPr>
          </a:p>
          <a:p>
            <a:pPr algn="l">
              <a:lnSpc>
                <a:spcPts val="3998"/>
              </a:lnSpc>
            </a:pPr>
          </a:p>
          <a:p>
            <a:pPr algn="l">
              <a:lnSpc>
                <a:spcPts val="3998"/>
              </a:lnSpc>
            </a:pPr>
          </a:p>
        </p:txBody>
      </p:sp>
      <p:sp>
        <p:nvSpPr>
          <p:cNvPr name="TextBox 6" id="6"/>
          <p:cNvSpPr txBox="true"/>
          <p:nvPr/>
        </p:nvSpPr>
        <p:spPr>
          <a:xfrm rot="0">
            <a:off x="923427" y="-9525"/>
            <a:ext cx="16335873" cy="2517267"/>
          </a:xfrm>
          <a:prstGeom prst="rect">
            <a:avLst/>
          </a:prstGeom>
        </p:spPr>
        <p:txBody>
          <a:bodyPr anchor="t" rtlCol="false" tIns="0" lIns="0" bIns="0" rIns="0">
            <a:spAutoFit/>
          </a:bodyPr>
          <a:lstStyle/>
          <a:p>
            <a:pPr algn="l">
              <a:lnSpc>
                <a:spcPts val="3998"/>
              </a:lnSpc>
            </a:pPr>
          </a:p>
          <a:p>
            <a:pPr algn="l">
              <a:lnSpc>
                <a:spcPts val="3998"/>
              </a:lnSpc>
            </a:pPr>
            <a:r>
              <a:rPr lang="en-US" b="true" sz="3099" i="true" u="sng">
                <a:solidFill>
                  <a:srgbClr val="FFFFFF"/>
                </a:solidFill>
                <a:latin typeface="Raleway Bold Italics"/>
                <a:ea typeface="Raleway Bold Italics"/>
                <a:cs typeface="Raleway Bold Italics"/>
                <a:sym typeface="Raleway Bold Italics"/>
              </a:rPr>
              <a:t>3</a:t>
            </a:r>
            <a:r>
              <a:rPr lang="en-US" sz="3099" i="true">
                <a:solidFill>
                  <a:srgbClr val="FFFFFF"/>
                </a:solidFill>
                <a:latin typeface="Raleway Italics"/>
                <a:ea typeface="Raleway Italics"/>
                <a:cs typeface="Raleway Italics"/>
                <a:sym typeface="Raleway Italics"/>
              </a:rPr>
              <a:t>. </a:t>
            </a:r>
            <a:r>
              <a:rPr lang="en-US" b="true" sz="3099" i="true" u="sng">
                <a:solidFill>
                  <a:srgbClr val="FFFFFF"/>
                </a:solidFill>
                <a:latin typeface="Raleway Bold Italics"/>
                <a:ea typeface="Raleway Bold Italics"/>
                <a:cs typeface="Raleway Bold Italics"/>
                <a:sym typeface="Raleway Bold Italics"/>
              </a:rPr>
              <a:t>ROSSLER </a:t>
            </a:r>
            <a:r>
              <a:rPr lang="en-US" b="true" sz="3099" i="true" u="sng">
                <a:solidFill>
                  <a:srgbClr val="FFFFFF"/>
                </a:solidFill>
                <a:latin typeface="Raleway Bold Italics"/>
                <a:ea typeface="Raleway Bold Italics"/>
                <a:cs typeface="Raleway Bold Italics"/>
                <a:sym typeface="Raleway Bold Italics"/>
              </a:rPr>
              <a:t>SYSTEM</a:t>
            </a:r>
          </a:p>
          <a:p>
            <a:pPr algn="l">
              <a:lnSpc>
                <a:spcPts val="3998"/>
              </a:lnSpc>
            </a:pPr>
          </a:p>
          <a:p>
            <a:pPr algn="l">
              <a:lnSpc>
                <a:spcPts val="3998"/>
              </a:lnSpc>
            </a:pPr>
          </a:p>
          <a:p>
            <a:pPr algn="l">
              <a:lnSpc>
                <a:spcPts val="399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055922" y="5985368"/>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grpSp>
        <p:nvGrpSpPr>
          <p:cNvPr name="Group 4" id="4"/>
          <p:cNvGrpSpPr/>
          <p:nvPr/>
        </p:nvGrpSpPr>
        <p:grpSpPr>
          <a:xfrm rot="0">
            <a:off x="4772852" y="616237"/>
            <a:ext cx="8557917" cy="7532873"/>
            <a:chOff x="0" y="0"/>
            <a:chExt cx="2253937" cy="1983966"/>
          </a:xfrm>
        </p:grpSpPr>
        <p:sp>
          <p:nvSpPr>
            <p:cNvPr name="Freeform 5" id="5"/>
            <p:cNvSpPr/>
            <p:nvPr/>
          </p:nvSpPr>
          <p:spPr>
            <a:xfrm flipH="false" flipV="false" rot="0">
              <a:off x="0" y="0"/>
              <a:ext cx="2253937" cy="1983966"/>
            </a:xfrm>
            <a:custGeom>
              <a:avLst/>
              <a:gdLst/>
              <a:ahLst/>
              <a:cxnLst/>
              <a:rect r="r" b="b" t="t" l="l"/>
              <a:pathLst>
                <a:path h="1983966" w="2253937">
                  <a:moveTo>
                    <a:pt x="46137" y="0"/>
                  </a:moveTo>
                  <a:lnTo>
                    <a:pt x="2207800" y="0"/>
                  </a:lnTo>
                  <a:cubicBezTo>
                    <a:pt x="2220036" y="0"/>
                    <a:pt x="2231771" y="4861"/>
                    <a:pt x="2240424" y="13513"/>
                  </a:cubicBezTo>
                  <a:cubicBezTo>
                    <a:pt x="2249076" y="22166"/>
                    <a:pt x="2253937" y="33901"/>
                    <a:pt x="2253937" y="46137"/>
                  </a:cubicBezTo>
                  <a:lnTo>
                    <a:pt x="2253937" y="1937829"/>
                  </a:lnTo>
                  <a:cubicBezTo>
                    <a:pt x="2253937" y="1950066"/>
                    <a:pt x="2249076" y="1961801"/>
                    <a:pt x="2240424" y="1970453"/>
                  </a:cubicBezTo>
                  <a:cubicBezTo>
                    <a:pt x="2231771" y="1979106"/>
                    <a:pt x="2220036" y="1983966"/>
                    <a:pt x="2207800" y="1983966"/>
                  </a:cubicBezTo>
                  <a:lnTo>
                    <a:pt x="46137" y="1983966"/>
                  </a:lnTo>
                  <a:cubicBezTo>
                    <a:pt x="33901" y="1983966"/>
                    <a:pt x="22166" y="1979106"/>
                    <a:pt x="13513" y="1970453"/>
                  </a:cubicBezTo>
                  <a:cubicBezTo>
                    <a:pt x="4861" y="1961801"/>
                    <a:pt x="0" y="1950066"/>
                    <a:pt x="0" y="1937829"/>
                  </a:cubicBezTo>
                  <a:lnTo>
                    <a:pt x="0" y="46137"/>
                  </a:lnTo>
                  <a:cubicBezTo>
                    <a:pt x="0" y="33901"/>
                    <a:pt x="4861" y="22166"/>
                    <a:pt x="13513" y="13513"/>
                  </a:cubicBezTo>
                  <a:cubicBezTo>
                    <a:pt x="22166" y="4861"/>
                    <a:pt x="33901" y="0"/>
                    <a:pt x="46137" y="0"/>
                  </a:cubicBezTo>
                  <a:close/>
                </a:path>
              </a:pathLst>
            </a:custGeom>
            <a:solidFill>
              <a:srgbClr val="FFFFFF"/>
            </a:solidFill>
          </p:spPr>
        </p:sp>
        <p:sp>
          <p:nvSpPr>
            <p:cNvPr name="TextBox 6" id="6"/>
            <p:cNvSpPr txBox="true"/>
            <p:nvPr/>
          </p:nvSpPr>
          <p:spPr>
            <a:xfrm>
              <a:off x="0" y="57150"/>
              <a:ext cx="2253937" cy="1926816"/>
            </a:xfrm>
            <a:prstGeom prst="rect">
              <a:avLst/>
            </a:prstGeom>
          </p:spPr>
          <p:txBody>
            <a:bodyPr anchor="ctr" rtlCol="false" tIns="50800" lIns="50800" bIns="50800" rIns="50800"/>
            <a:lstStyle/>
            <a:p>
              <a:pPr algn="ctr">
                <a:lnSpc>
                  <a:spcPts val="2267"/>
                </a:lnSpc>
              </a:pPr>
            </a:p>
          </p:txBody>
        </p:sp>
      </p:grpSp>
      <p:sp>
        <p:nvSpPr>
          <p:cNvPr name="Freeform 7" id="7"/>
          <p:cNvSpPr/>
          <p:nvPr/>
        </p:nvSpPr>
        <p:spPr>
          <a:xfrm flipH="false" flipV="false" rot="0">
            <a:off x="5505643" y="736209"/>
            <a:ext cx="7092336" cy="7292927"/>
          </a:xfrm>
          <a:custGeom>
            <a:avLst/>
            <a:gdLst/>
            <a:ahLst/>
            <a:cxnLst/>
            <a:rect r="r" b="b" t="t" l="l"/>
            <a:pathLst>
              <a:path h="7292927" w="7092336">
                <a:moveTo>
                  <a:pt x="0" y="0"/>
                </a:moveTo>
                <a:lnTo>
                  <a:pt x="7092336" y="0"/>
                </a:lnTo>
                <a:lnTo>
                  <a:pt x="7092336" y="7292928"/>
                </a:lnTo>
                <a:lnTo>
                  <a:pt x="0" y="7292928"/>
                </a:lnTo>
                <a:lnTo>
                  <a:pt x="0" y="0"/>
                </a:lnTo>
                <a:close/>
              </a:path>
            </a:pathLst>
          </a:custGeom>
          <a:blipFill>
            <a:blip r:embed="rId3"/>
            <a:stretch>
              <a:fillRect l="0" t="0" r="0" b="0"/>
            </a:stretch>
          </a:blipFill>
        </p:spPr>
      </p:sp>
      <p:sp>
        <p:nvSpPr>
          <p:cNvPr name="TextBox 8" id="8"/>
          <p:cNvSpPr txBox="true"/>
          <p:nvPr/>
        </p:nvSpPr>
        <p:spPr>
          <a:xfrm rot="0">
            <a:off x="4957231" y="8760333"/>
            <a:ext cx="8373539" cy="49796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Evolution of state variables x, y and z with time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1028700" y="1346454"/>
            <a:ext cx="16335873" cy="9079992"/>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The dynamics of the Chen system, a chaotic system structurally similar to the Lorenz system but with distinct behavior, is described at any time t by three state variables: x, y, and z.</a:t>
            </a:r>
          </a:p>
          <a:p>
            <a:pPr algn="l">
              <a:lnSpc>
                <a:spcPts val="3998"/>
              </a:lnSpc>
            </a:pP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x</a:t>
            </a:r>
            <a:r>
              <a:rPr lang="en-US" sz="3099" i="true">
                <a:solidFill>
                  <a:srgbClr val="FFFFFF"/>
                </a:solidFill>
                <a:latin typeface="Raleway Italics"/>
                <a:ea typeface="Raleway Italics"/>
                <a:cs typeface="Raleway Italics"/>
                <a:sym typeface="Raleway Italics"/>
              </a:rPr>
              <a:t>: Reflects the system's state in the x-direction.</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y: Influenced by both linear and nonlinear interactions with x and z.</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z: Incorporates bilinear coupling from x and y.</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equations governing the Rössler system are given below:</a:t>
            </a:r>
          </a:p>
          <a:p>
            <a:pPr algn="l">
              <a:lnSpc>
                <a:spcPts val="3998"/>
              </a:lnSpc>
            </a:pP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                           x˙=a(y−x)                      y˙​=(c−a)x−xz+cy                Z˙=xy−bz</a:t>
            </a:r>
          </a:p>
          <a:p>
            <a:pPr algn="l">
              <a:lnSpc>
                <a:spcPts val="3998"/>
              </a:lnSpc>
            </a:pPr>
            <a:r>
              <a:rPr lang="en-US" sz="3099" i="true">
                <a:solidFill>
                  <a:srgbClr val="FFFFFF"/>
                </a:solidFill>
                <a:latin typeface="Raleway Italics"/>
                <a:ea typeface="Raleway Italics"/>
                <a:cs typeface="Raleway Italics"/>
                <a:sym typeface="Raleway Italics"/>
              </a:rPr>
              <a:t>where:</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a=35: system gain</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b=3: damping coefficient</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c=28</a:t>
            </a:r>
            <a:r>
              <a:rPr lang="en-US" sz="3099" i="true">
                <a:solidFill>
                  <a:srgbClr val="FFFFFF"/>
                </a:solidFill>
                <a:latin typeface="Raleway Italics"/>
                <a:ea typeface="Raleway Italics"/>
                <a:cs typeface="Raleway Italics"/>
                <a:sym typeface="Raleway Italics"/>
              </a:rPr>
              <a:t>: nonlinearity parameter</a:t>
            </a:r>
          </a:p>
          <a:p>
            <a:pPr algn="l">
              <a:lnSpc>
                <a:spcPts val="3998"/>
              </a:lnSpc>
            </a:pPr>
          </a:p>
          <a:p>
            <a:pPr algn="l">
              <a:lnSpc>
                <a:spcPts val="3998"/>
              </a:lnSpc>
            </a:pPr>
          </a:p>
          <a:p>
            <a:pPr algn="l">
              <a:lnSpc>
                <a:spcPts val="3998"/>
              </a:lnSpc>
            </a:pPr>
          </a:p>
        </p:txBody>
      </p:sp>
      <p:sp>
        <p:nvSpPr>
          <p:cNvPr name="TextBox 6" id="6"/>
          <p:cNvSpPr txBox="true"/>
          <p:nvPr/>
        </p:nvSpPr>
        <p:spPr>
          <a:xfrm rot="0">
            <a:off x="923427" y="-9525"/>
            <a:ext cx="16335873" cy="2517267"/>
          </a:xfrm>
          <a:prstGeom prst="rect">
            <a:avLst/>
          </a:prstGeom>
        </p:spPr>
        <p:txBody>
          <a:bodyPr anchor="t" rtlCol="false" tIns="0" lIns="0" bIns="0" rIns="0">
            <a:spAutoFit/>
          </a:bodyPr>
          <a:lstStyle/>
          <a:p>
            <a:pPr algn="l">
              <a:lnSpc>
                <a:spcPts val="3998"/>
              </a:lnSpc>
            </a:pPr>
          </a:p>
          <a:p>
            <a:pPr algn="l">
              <a:lnSpc>
                <a:spcPts val="3998"/>
              </a:lnSpc>
            </a:pPr>
            <a:r>
              <a:rPr lang="en-US" b="true" sz="3099" i="true" u="sng">
                <a:solidFill>
                  <a:srgbClr val="FFFFFF"/>
                </a:solidFill>
                <a:latin typeface="Raleway Bold Italics"/>
                <a:ea typeface="Raleway Bold Italics"/>
                <a:cs typeface="Raleway Bold Italics"/>
                <a:sym typeface="Raleway Bold Italics"/>
              </a:rPr>
              <a:t>4</a:t>
            </a:r>
            <a:r>
              <a:rPr lang="en-US" sz="3099" i="true">
                <a:solidFill>
                  <a:srgbClr val="FFFFFF"/>
                </a:solidFill>
                <a:latin typeface="Raleway Italics"/>
                <a:ea typeface="Raleway Italics"/>
                <a:cs typeface="Raleway Italics"/>
                <a:sym typeface="Raleway Italics"/>
              </a:rPr>
              <a:t>. </a:t>
            </a:r>
            <a:r>
              <a:rPr lang="en-US" b="true" sz="3099" i="true" u="sng">
                <a:solidFill>
                  <a:srgbClr val="FFFFFF"/>
                </a:solidFill>
                <a:latin typeface="Raleway Bold Italics"/>
                <a:ea typeface="Raleway Bold Italics"/>
                <a:cs typeface="Raleway Bold Italics"/>
                <a:sym typeface="Raleway Bold Italics"/>
              </a:rPr>
              <a:t>CHEN </a:t>
            </a:r>
            <a:r>
              <a:rPr lang="en-US" b="true" sz="3099" i="true" u="sng">
                <a:solidFill>
                  <a:srgbClr val="FFFFFF"/>
                </a:solidFill>
                <a:latin typeface="Raleway Bold Italics"/>
                <a:ea typeface="Raleway Bold Italics"/>
                <a:cs typeface="Raleway Bold Italics"/>
                <a:sym typeface="Raleway Bold Italics"/>
              </a:rPr>
              <a:t>SYSTEM</a:t>
            </a:r>
          </a:p>
          <a:p>
            <a:pPr algn="l">
              <a:lnSpc>
                <a:spcPts val="3998"/>
              </a:lnSpc>
            </a:pPr>
          </a:p>
          <a:p>
            <a:pPr algn="l">
              <a:lnSpc>
                <a:spcPts val="3998"/>
              </a:lnSpc>
            </a:pPr>
          </a:p>
          <a:p>
            <a:pPr algn="l">
              <a:lnSpc>
                <a:spcPts val="3998"/>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055922" y="5985368"/>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grpSp>
        <p:nvGrpSpPr>
          <p:cNvPr name="Group 4" id="4"/>
          <p:cNvGrpSpPr/>
          <p:nvPr/>
        </p:nvGrpSpPr>
        <p:grpSpPr>
          <a:xfrm rot="0">
            <a:off x="4772852" y="616237"/>
            <a:ext cx="8557917" cy="7532873"/>
            <a:chOff x="0" y="0"/>
            <a:chExt cx="2253937" cy="1983966"/>
          </a:xfrm>
        </p:grpSpPr>
        <p:sp>
          <p:nvSpPr>
            <p:cNvPr name="Freeform 5" id="5"/>
            <p:cNvSpPr/>
            <p:nvPr/>
          </p:nvSpPr>
          <p:spPr>
            <a:xfrm flipH="false" flipV="false" rot="0">
              <a:off x="0" y="0"/>
              <a:ext cx="2253937" cy="1983966"/>
            </a:xfrm>
            <a:custGeom>
              <a:avLst/>
              <a:gdLst/>
              <a:ahLst/>
              <a:cxnLst/>
              <a:rect r="r" b="b" t="t" l="l"/>
              <a:pathLst>
                <a:path h="1983966" w="2253937">
                  <a:moveTo>
                    <a:pt x="46137" y="0"/>
                  </a:moveTo>
                  <a:lnTo>
                    <a:pt x="2207800" y="0"/>
                  </a:lnTo>
                  <a:cubicBezTo>
                    <a:pt x="2220036" y="0"/>
                    <a:pt x="2231771" y="4861"/>
                    <a:pt x="2240424" y="13513"/>
                  </a:cubicBezTo>
                  <a:cubicBezTo>
                    <a:pt x="2249076" y="22166"/>
                    <a:pt x="2253937" y="33901"/>
                    <a:pt x="2253937" y="46137"/>
                  </a:cubicBezTo>
                  <a:lnTo>
                    <a:pt x="2253937" y="1937829"/>
                  </a:lnTo>
                  <a:cubicBezTo>
                    <a:pt x="2253937" y="1950066"/>
                    <a:pt x="2249076" y="1961801"/>
                    <a:pt x="2240424" y="1970453"/>
                  </a:cubicBezTo>
                  <a:cubicBezTo>
                    <a:pt x="2231771" y="1979106"/>
                    <a:pt x="2220036" y="1983966"/>
                    <a:pt x="2207800" y="1983966"/>
                  </a:cubicBezTo>
                  <a:lnTo>
                    <a:pt x="46137" y="1983966"/>
                  </a:lnTo>
                  <a:cubicBezTo>
                    <a:pt x="33901" y="1983966"/>
                    <a:pt x="22166" y="1979106"/>
                    <a:pt x="13513" y="1970453"/>
                  </a:cubicBezTo>
                  <a:cubicBezTo>
                    <a:pt x="4861" y="1961801"/>
                    <a:pt x="0" y="1950066"/>
                    <a:pt x="0" y="1937829"/>
                  </a:cubicBezTo>
                  <a:lnTo>
                    <a:pt x="0" y="46137"/>
                  </a:lnTo>
                  <a:cubicBezTo>
                    <a:pt x="0" y="33901"/>
                    <a:pt x="4861" y="22166"/>
                    <a:pt x="13513" y="13513"/>
                  </a:cubicBezTo>
                  <a:cubicBezTo>
                    <a:pt x="22166" y="4861"/>
                    <a:pt x="33901" y="0"/>
                    <a:pt x="46137" y="0"/>
                  </a:cubicBezTo>
                  <a:close/>
                </a:path>
              </a:pathLst>
            </a:custGeom>
            <a:solidFill>
              <a:srgbClr val="FFFFFF"/>
            </a:solidFill>
          </p:spPr>
        </p:sp>
        <p:sp>
          <p:nvSpPr>
            <p:cNvPr name="TextBox 6" id="6"/>
            <p:cNvSpPr txBox="true"/>
            <p:nvPr/>
          </p:nvSpPr>
          <p:spPr>
            <a:xfrm>
              <a:off x="0" y="57150"/>
              <a:ext cx="2253937" cy="1926816"/>
            </a:xfrm>
            <a:prstGeom prst="rect">
              <a:avLst/>
            </a:prstGeom>
          </p:spPr>
          <p:txBody>
            <a:bodyPr anchor="ctr" rtlCol="false" tIns="50800" lIns="50800" bIns="50800" rIns="50800"/>
            <a:lstStyle/>
            <a:p>
              <a:pPr algn="ctr">
                <a:lnSpc>
                  <a:spcPts val="2267"/>
                </a:lnSpc>
              </a:pPr>
            </a:p>
          </p:txBody>
        </p:sp>
      </p:grpSp>
      <p:sp>
        <p:nvSpPr>
          <p:cNvPr name="Freeform 7" id="7"/>
          <p:cNvSpPr/>
          <p:nvPr/>
        </p:nvSpPr>
        <p:spPr>
          <a:xfrm flipH="false" flipV="false" rot="0">
            <a:off x="5486709" y="716740"/>
            <a:ext cx="7130203" cy="7331865"/>
          </a:xfrm>
          <a:custGeom>
            <a:avLst/>
            <a:gdLst/>
            <a:ahLst/>
            <a:cxnLst/>
            <a:rect r="r" b="b" t="t" l="l"/>
            <a:pathLst>
              <a:path h="7331865" w="7130203">
                <a:moveTo>
                  <a:pt x="0" y="0"/>
                </a:moveTo>
                <a:lnTo>
                  <a:pt x="7130203" y="0"/>
                </a:lnTo>
                <a:lnTo>
                  <a:pt x="7130203" y="7331865"/>
                </a:lnTo>
                <a:lnTo>
                  <a:pt x="0" y="7331865"/>
                </a:lnTo>
                <a:lnTo>
                  <a:pt x="0" y="0"/>
                </a:lnTo>
                <a:close/>
              </a:path>
            </a:pathLst>
          </a:custGeom>
          <a:blipFill>
            <a:blip r:embed="rId3"/>
            <a:stretch>
              <a:fillRect l="0" t="0" r="0" b="0"/>
            </a:stretch>
          </a:blipFill>
        </p:spPr>
      </p:sp>
      <p:sp>
        <p:nvSpPr>
          <p:cNvPr name="TextBox 8" id="8"/>
          <p:cNvSpPr txBox="true"/>
          <p:nvPr/>
        </p:nvSpPr>
        <p:spPr>
          <a:xfrm rot="0">
            <a:off x="4957231" y="8760333"/>
            <a:ext cx="8373539" cy="49796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Evolution of state variables x, y and z with time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72293">
            <a:off x="-5799371" y="6668368"/>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8920761" y="-3494855"/>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TextBox 4" id="4"/>
          <p:cNvSpPr txBox="true"/>
          <p:nvPr/>
        </p:nvSpPr>
        <p:spPr>
          <a:xfrm rot="0">
            <a:off x="579483" y="575988"/>
            <a:ext cx="7366041" cy="1105450"/>
          </a:xfrm>
          <a:prstGeom prst="rect">
            <a:avLst/>
          </a:prstGeom>
        </p:spPr>
        <p:txBody>
          <a:bodyPr anchor="t" rtlCol="false" tIns="0" lIns="0" bIns="0" rIns="0">
            <a:spAutoFit/>
          </a:bodyPr>
          <a:lstStyle/>
          <a:p>
            <a:pPr algn="l">
              <a:lnSpc>
                <a:spcPts val="8143"/>
              </a:lnSpc>
            </a:pPr>
            <a:r>
              <a:rPr lang="en-US" sz="8572" b="true">
                <a:solidFill>
                  <a:srgbClr val="FFFFFF"/>
                </a:solidFill>
                <a:latin typeface="Montserrat Semi-Bold"/>
                <a:ea typeface="Montserrat Semi-Bold"/>
                <a:cs typeface="Montserrat Semi-Bold"/>
                <a:sym typeface="Montserrat Semi-Bold"/>
              </a:rPr>
              <a:t>Introduction</a:t>
            </a:r>
          </a:p>
        </p:txBody>
      </p:sp>
      <p:sp>
        <p:nvSpPr>
          <p:cNvPr name="TextBox 5" id="5"/>
          <p:cNvSpPr txBox="true"/>
          <p:nvPr/>
        </p:nvSpPr>
        <p:spPr>
          <a:xfrm rot="0">
            <a:off x="579483" y="2173434"/>
            <a:ext cx="17093522" cy="74580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FFFFF"/>
                </a:solidFill>
                <a:latin typeface="Raleway"/>
                <a:ea typeface="Raleway"/>
                <a:cs typeface="Raleway"/>
                <a:sym typeface="Raleway"/>
              </a:rPr>
              <a:t>Koopman-based Autoencoders combine principles from Koopman operator theory and deep learning to transform nonlinear dynamical systems into linear representations in a learned latent space.</a:t>
            </a:r>
          </a:p>
          <a:p>
            <a:pPr algn="l">
              <a:lnSpc>
                <a:spcPts val="4200"/>
              </a:lnSpc>
            </a:pPr>
          </a:p>
          <a:p>
            <a:pPr algn="l" marL="647700" indent="-323850" lvl="1">
              <a:lnSpc>
                <a:spcPts val="4200"/>
              </a:lnSpc>
              <a:buFont typeface="Arial"/>
              <a:buChar char="•"/>
            </a:pPr>
            <a:r>
              <a:rPr lang="en-US" sz="3000">
                <a:solidFill>
                  <a:srgbClr val="FFFFFF"/>
                </a:solidFill>
                <a:latin typeface="Raleway"/>
                <a:ea typeface="Raleway"/>
                <a:cs typeface="Raleway"/>
                <a:sym typeface="Raleway"/>
              </a:rPr>
              <a:t>The Koopman operator is a linear but infinite-dimensional operator that governs the evolution of observables in nonlinear systems, enabling linear analysis of inherently nonlinear dynamics.</a:t>
            </a:r>
          </a:p>
          <a:p>
            <a:pPr algn="l">
              <a:lnSpc>
                <a:spcPts val="4200"/>
              </a:lnSpc>
            </a:pPr>
          </a:p>
          <a:p>
            <a:pPr algn="l" marL="647700" indent="-323850" lvl="1">
              <a:lnSpc>
                <a:spcPts val="4200"/>
              </a:lnSpc>
              <a:buFont typeface="Arial"/>
              <a:buChar char="•"/>
            </a:pPr>
            <a:r>
              <a:rPr lang="en-US" sz="3000">
                <a:solidFill>
                  <a:srgbClr val="FFFFFF"/>
                </a:solidFill>
                <a:latin typeface="Raleway"/>
                <a:ea typeface="Raleway"/>
                <a:cs typeface="Raleway"/>
                <a:sym typeface="Raleway"/>
              </a:rPr>
              <a:t>Autoencoders are neural networks that learn compressed representations of data, making them suitable for capturing underlying system dynamics through unsupervised learning.</a:t>
            </a:r>
          </a:p>
          <a:p>
            <a:pPr algn="l">
              <a:lnSpc>
                <a:spcPts val="4200"/>
              </a:lnSpc>
            </a:pPr>
          </a:p>
          <a:p>
            <a:pPr algn="l" marL="647700" indent="-323850" lvl="1">
              <a:lnSpc>
                <a:spcPts val="4200"/>
              </a:lnSpc>
              <a:buFont typeface="Arial"/>
              <a:buChar char="•"/>
            </a:pPr>
            <a:r>
              <a:rPr lang="en-US" sz="3000">
                <a:solidFill>
                  <a:srgbClr val="FFFFFF"/>
                </a:solidFill>
                <a:latin typeface="Raleway"/>
                <a:ea typeface="Raleway"/>
                <a:cs typeface="Raleway"/>
                <a:sym typeface="Raleway"/>
              </a:rPr>
              <a:t>By integrating Koopman theory with autoencoders, the system learns an encoder that maps nonlinear input states into a latent space where dynamics evolve linearly, and a decoder that reconstructs the original states.</a:t>
            </a:r>
          </a:p>
          <a:p>
            <a:pPr algn="l">
              <a:lnSpc>
                <a:spcPts val="4200"/>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923427" y="1094041"/>
            <a:ext cx="16335873" cy="8070342"/>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A dataset of 800 training samples, 200 validation samples and 200 testing samples was generated by using the Runge-Kutta method. Each sample consists of 256 time steps of system evolution. I</a:t>
            </a:r>
            <a:r>
              <a:rPr lang="en-US" sz="3099" i="true">
                <a:solidFill>
                  <a:srgbClr val="FFFFFF"/>
                </a:solidFill>
                <a:latin typeface="Raleway Italics"/>
                <a:ea typeface="Raleway Italics"/>
                <a:cs typeface="Raleway Italics"/>
                <a:sym typeface="Raleway Italics"/>
              </a:rPr>
              <a:t>nitial conditions were sampled uniformly in a range of [ -20,20] for x and y </a:t>
            </a:r>
          </a:p>
          <a:p>
            <a:pPr algn="l">
              <a:lnSpc>
                <a:spcPts val="3998"/>
              </a:lnSpc>
            </a:pPr>
            <a:r>
              <a:rPr lang="en-US" sz="3099" i="true">
                <a:solidFill>
                  <a:srgbClr val="FFFFFF"/>
                </a:solidFill>
                <a:latin typeface="Raleway Italics"/>
                <a:ea typeface="Raleway Italics"/>
                <a:cs typeface="Raleway Italics"/>
                <a:sym typeface="Raleway Italics"/>
              </a:rPr>
              <a:t>and [10,40] for z.</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encoder contains </a:t>
            </a:r>
            <a:r>
              <a:rPr lang="en-US" sz="3099" i="true" b="true">
                <a:solidFill>
                  <a:srgbClr val="FFFFFF"/>
                </a:solidFill>
                <a:latin typeface="Raleway Bold Italics"/>
                <a:ea typeface="Raleway Bold Italics"/>
                <a:cs typeface="Raleway Bold Italics"/>
                <a:sym typeface="Raleway Bold Italics"/>
              </a:rPr>
              <a:t>2 layers</a:t>
            </a:r>
            <a:r>
              <a:rPr lang="en-US" sz="3099" i="true">
                <a:solidFill>
                  <a:srgbClr val="FFFFFF"/>
                </a:solidFill>
                <a:latin typeface="Raleway Italics"/>
                <a:ea typeface="Raleway Italics"/>
                <a:cs typeface="Raleway Italics"/>
                <a:sym typeface="Raleway Italics"/>
              </a:rPr>
              <a:t>. First layer has </a:t>
            </a:r>
            <a:r>
              <a:rPr lang="en-US" sz="3099" i="true" b="true">
                <a:solidFill>
                  <a:srgbClr val="FFFFFF"/>
                </a:solidFill>
                <a:latin typeface="Raleway Bold Italics"/>
                <a:ea typeface="Raleway Bold Italics"/>
                <a:cs typeface="Raleway Bold Italics"/>
                <a:sym typeface="Raleway Bold Italics"/>
              </a:rPr>
              <a:t>500 neurons</a:t>
            </a:r>
            <a:r>
              <a:rPr lang="en-US" sz="3099" i="true">
                <a:solidFill>
                  <a:srgbClr val="FFFFFF"/>
                </a:solidFill>
                <a:latin typeface="Raleway Italics"/>
                <a:ea typeface="Raleway Italics"/>
                <a:cs typeface="Raleway Italics"/>
                <a:sym typeface="Raleway Italics"/>
              </a:rPr>
              <a:t> and </a:t>
            </a:r>
            <a:r>
              <a:rPr lang="en-US" sz="3099" i="true" b="true">
                <a:solidFill>
                  <a:srgbClr val="FFFFFF"/>
                </a:solidFill>
                <a:latin typeface="Raleway Bold Italics"/>
                <a:ea typeface="Raleway Bold Italics"/>
                <a:cs typeface="Raleway Bold Italics"/>
                <a:sym typeface="Raleway Bold Italics"/>
              </a:rPr>
              <a:t>ReLU activation </a:t>
            </a:r>
            <a:r>
              <a:rPr lang="en-US" sz="3099" i="true">
                <a:solidFill>
                  <a:srgbClr val="FFFFFF"/>
                </a:solidFill>
                <a:latin typeface="Raleway Italics"/>
                <a:ea typeface="Raleway Italics"/>
                <a:cs typeface="Raleway Italics"/>
                <a:sym typeface="Raleway Italics"/>
              </a:rPr>
              <a:t>and second layer has </a:t>
            </a:r>
            <a:r>
              <a:rPr lang="en-US" sz="3099" i="true" b="true">
                <a:solidFill>
                  <a:srgbClr val="FFFFFF"/>
                </a:solidFill>
                <a:latin typeface="Raleway Bold Italics"/>
                <a:ea typeface="Raleway Bold Italics"/>
                <a:cs typeface="Raleway Bold Italics"/>
                <a:sym typeface="Raleway Bold Italics"/>
              </a:rPr>
              <a:t>32 neurons.</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Koopman matrix is of size 32 x 32 .</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decoder contains </a:t>
            </a:r>
            <a:r>
              <a:rPr lang="en-US" sz="3099" i="true">
                <a:solidFill>
                  <a:srgbClr val="FFFFFF"/>
                </a:solidFill>
                <a:latin typeface="Raleway Italics"/>
                <a:ea typeface="Raleway Italics"/>
                <a:cs typeface="Raleway Italics"/>
                <a:sym typeface="Raleway Italics"/>
              </a:rPr>
              <a:t>2 layers</a:t>
            </a:r>
            <a:r>
              <a:rPr lang="en-US" sz="3099" i="true">
                <a:solidFill>
                  <a:srgbClr val="FFFFFF"/>
                </a:solidFill>
                <a:latin typeface="Raleway Italics"/>
                <a:ea typeface="Raleway Italics"/>
                <a:cs typeface="Raleway Italics"/>
                <a:sym typeface="Raleway Italics"/>
              </a:rPr>
              <a:t>.</a:t>
            </a:r>
            <a:r>
              <a:rPr lang="en-US" sz="3099" i="true">
                <a:solidFill>
                  <a:srgbClr val="FFFFFF"/>
                </a:solidFill>
                <a:latin typeface="Raleway Italics"/>
                <a:ea typeface="Raleway Italics"/>
                <a:cs typeface="Raleway Italics"/>
                <a:sym typeface="Raleway Italics"/>
              </a:rPr>
              <a:t> </a:t>
            </a:r>
            <a:r>
              <a:rPr lang="en-US" sz="3099" i="true">
                <a:solidFill>
                  <a:srgbClr val="FFFFFF"/>
                </a:solidFill>
                <a:latin typeface="Raleway Italics"/>
                <a:ea typeface="Raleway Italics"/>
                <a:cs typeface="Raleway Italics"/>
                <a:sym typeface="Raleway Italics"/>
              </a:rPr>
              <a:t>F</a:t>
            </a:r>
            <a:r>
              <a:rPr lang="en-US" sz="3099" i="true">
                <a:solidFill>
                  <a:srgbClr val="FFFFFF"/>
                </a:solidFill>
                <a:latin typeface="Raleway Italics"/>
                <a:ea typeface="Raleway Italics"/>
                <a:cs typeface="Raleway Italics"/>
                <a:sym typeface="Raleway Italics"/>
              </a:rPr>
              <a:t>i</a:t>
            </a:r>
            <a:r>
              <a:rPr lang="en-US" sz="3099" i="true">
                <a:solidFill>
                  <a:srgbClr val="FFFFFF"/>
                </a:solidFill>
                <a:latin typeface="Raleway Italics"/>
                <a:ea typeface="Raleway Italics"/>
                <a:cs typeface="Raleway Italics"/>
                <a:sym typeface="Raleway Italics"/>
              </a:rPr>
              <a:t>rs</a:t>
            </a:r>
            <a:r>
              <a:rPr lang="en-US" sz="3099" i="true">
                <a:solidFill>
                  <a:srgbClr val="FFFFFF"/>
                </a:solidFill>
                <a:latin typeface="Raleway Italics"/>
                <a:ea typeface="Raleway Italics"/>
                <a:cs typeface="Raleway Italics"/>
                <a:sym typeface="Raleway Italics"/>
              </a:rPr>
              <a:t>t</a:t>
            </a:r>
            <a:r>
              <a:rPr lang="en-US" sz="3099" i="true">
                <a:solidFill>
                  <a:srgbClr val="FFFFFF"/>
                </a:solidFill>
                <a:latin typeface="Raleway Italics"/>
                <a:ea typeface="Raleway Italics"/>
                <a:cs typeface="Raleway Italics"/>
                <a:sym typeface="Raleway Italics"/>
              </a:rPr>
              <a:t> layer </a:t>
            </a:r>
            <a:r>
              <a:rPr lang="en-US" sz="3099" i="true">
                <a:solidFill>
                  <a:srgbClr val="FFFFFF"/>
                </a:solidFill>
                <a:latin typeface="Raleway Italics"/>
                <a:ea typeface="Raleway Italics"/>
                <a:cs typeface="Raleway Italics"/>
                <a:sym typeface="Raleway Italics"/>
              </a:rPr>
              <a:t>h</a:t>
            </a:r>
            <a:r>
              <a:rPr lang="en-US" sz="3099" i="true">
                <a:solidFill>
                  <a:srgbClr val="FFFFFF"/>
                </a:solidFill>
                <a:latin typeface="Raleway Italics"/>
                <a:ea typeface="Raleway Italics"/>
                <a:cs typeface="Raleway Italics"/>
                <a:sym typeface="Raleway Italics"/>
              </a:rPr>
              <a:t>as</a:t>
            </a:r>
            <a:r>
              <a:rPr lang="en-US" sz="3099" i="true">
                <a:solidFill>
                  <a:srgbClr val="FFFFFF"/>
                </a:solidFill>
                <a:latin typeface="Raleway Italics"/>
                <a:ea typeface="Raleway Italics"/>
                <a:cs typeface="Raleway Italics"/>
                <a:sym typeface="Raleway Italics"/>
              </a:rPr>
              <a:t> </a:t>
            </a:r>
            <a:r>
              <a:rPr lang="en-US" sz="3099" i="true">
                <a:solidFill>
                  <a:srgbClr val="FFFFFF"/>
                </a:solidFill>
                <a:latin typeface="Raleway Italics"/>
                <a:ea typeface="Raleway Italics"/>
                <a:cs typeface="Raleway Italics"/>
                <a:sym typeface="Raleway Italics"/>
              </a:rPr>
              <a:t>50</a:t>
            </a:r>
            <a:r>
              <a:rPr lang="en-US" sz="3099" i="true">
                <a:solidFill>
                  <a:srgbClr val="FFFFFF"/>
                </a:solidFill>
                <a:latin typeface="Raleway Italics"/>
                <a:ea typeface="Raleway Italics"/>
                <a:cs typeface="Raleway Italics"/>
                <a:sym typeface="Raleway Italics"/>
              </a:rPr>
              <a:t>0 neurons</a:t>
            </a:r>
            <a:r>
              <a:rPr lang="en-US" sz="3099" i="true">
                <a:solidFill>
                  <a:srgbClr val="FFFFFF"/>
                </a:solidFill>
                <a:latin typeface="Raleway Italics"/>
                <a:ea typeface="Raleway Italics"/>
                <a:cs typeface="Raleway Italics"/>
                <a:sym typeface="Raleway Italics"/>
              </a:rPr>
              <a:t> and </a:t>
            </a:r>
            <a:r>
              <a:rPr lang="en-US" sz="3099" i="true">
                <a:solidFill>
                  <a:srgbClr val="FFFFFF"/>
                </a:solidFill>
                <a:latin typeface="Raleway Italics"/>
                <a:ea typeface="Raleway Italics"/>
                <a:cs typeface="Raleway Italics"/>
                <a:sym typeface="Raleway Italics"/>
              </a:rPr>
              <a:t>ReLU activation </a:t>
            </a:r>
            <a:r>
              <a:rPr lang="en-US" sz="3099" i="true">
                <a:solidFill>
                  <a:srgbClr val="FFFFFF"/>
                </a:solidFill>
                <a:latin typeface="Raleway Italics"/>
                <a:ea typeface="Raleway Italics"/>
                <a:cs typeface="Raleway Italics"/>
                <a:sym typeface="Raleway Italics"/>
              </a:rPr>
              <a:t>and output</a:t>
            </a:r>
            <a:r>
              <a:rPr lang="en-US" sz="3099" i="true">
                <a:solidFill>
                  <a:srgbClr val="FFFFFF"/>
                </a:solidFill>
                <a:latin typeface="Raleway Italics"/>
                <a:ea typeface="Raleway Italics"/>
                <a:cs typeface="Raleway Italics"/>
                <a:sym typeface="Raleway Italics"/>
              </a:rPr>
              <a:t> layer </a:t>
            </a:r>
            <a:r>
              <a:rPr lang="en-US" sz="3099" i="true">
                <a:solidFill>
                  <a:srgbClr val="FFFFFF"/>
                </a:solidFill>
                <a:latin typeface="Raleway Italics"/>
                <a:ea typeface="Raleway Italics"/>
                <a:cs typeface="Raleway Italics"/>
                <a:sym typeface="Raleway Italics"/>
              </a:rPr>
              <a:t>has</a:t>
            </a:r>
            <a:r>
              <a:rPr lang="en-US" sz="3099" i="true">
                <a:solidFill>
                  <a:srgbClr val="FFFFFF"/>
                </a:solidFill>
                <a:latin typeface="Raleway Italics"/>
                <a:ea typeface="Raleway Italics"/>
                <a:cs typeface="Raleway Italics"/>
                <a:sym typeface="Raleway Italics"/>
              </a:rPr>
              <a:t> </a:t>
            </a:r>
            <a:r>
              <a:rPr lang="en-US" sz="3099" i="true">
                <a:solidFill>
                  <a:srgbClr val="FFFFFF"/>
                </a:solidFill>
                <a:latin typeface="Raleway Italics"/>
                <a:ea typeface="Raleway Italics"/>
                <a:cs typeface="Raleway Italics"/>
                <a:sym typeface="Raleway Italics"/>
              </a:rPr>
              <a:t>3</a:t>
            </a:r>
            <a:r>
              <a:rPr lang="en-US" sz="3099" i="true">
                <a:solidFill>
                  <a:srgbClr val="FFFFFF"/>
                </a:solidFill>
                <a:latin typeface="Raleway Italics"/>
                <a:ea typeface="Raleway Italics"/>
                <a:cs typeface="Raleway Italics"/>
                <a:sym typeface="Raleway Italics"/>
              </a:rPr>
              <a:t> neurons.</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training was done for </a:t>
            </a:r>
            <a:r>
              <a:rPr lang="en-US" sz="3099" i="true" b="true">
                <a:solidFill>
                  <a:srgbClr val="FFFFFF"/>
                </a:solidFill>
                <a:latin typeface="Raleway Bold Italics"/>
                <a:ea typeface="Raleway Bold Italics"/>
                <a:cs typeface="Raleway Bold Italics"/>
                <a:sym typeface="Raleway Bold Italics"/>
              </a:rPr>
              <a:t>20 epochs</a:t>
            </a:r>
            <a:r>
              <a:rPr lang="en-US" sz="3099" i="true">
                <a:solidFill>
                  <a:srgbClr val="FFFFFF"/>
                </a:solidFill>
                <a:latin typeface="Raleway Italics"/>
                <a:ea typeface="Raleway Italics"/>
                <a:cs typeface="Raleway Italics"/>
                <a:sym typeface="Raleway Italics"/>
              </a:rPr>
              <a:t>.</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Prediction was done for </a:t>
            </a:r>
            <a:r>
              <a:rPr lang="en-US" sz="3099" i="true" b="true">
                <a:solidFill>
                  <a:srgbClr val="FFFFFF"/>
                </a:solidFill>
                <a:latin typeface="Raleway Bold Italics"/>
                <a:ea typeface="Raleway Bold Italics"/>
                <a:cs typeface="Raleway Bold Italics"/>
                <a:sym typeface="Raleway Bold Italics"/>
              </a:rPr>
              <a:t>256 steps</a:t>
            </a:r>
            <a:r>
              <a:rPr lang="en-US" sz="3099" i="true">
                <a:solidFill>
                  <a:srgbClr val="FFFFFF"/>
                </a:solidFill>
                <a:latin typeface="Raleway Italics"/>
                <a:ea typeface="Raleway Italics"/>
                <a:cs typeface="Raleway Italics"/>
                <a:sym typeface="Raleway Italics"/>
              </a:rPr>
              <a:t> into the future.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1028700" y="1346454"/>
            <a:ext cx="16335873" cy="9079992"/>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The synthetic dataset for the fuel cell stack voltage was generated by simulating the voltage behavior of a Proton Exchange Membrane Fuel Cell (PEMFC) over time. </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voltage decay was modeled with an exponential decay function, where the initial voltage was set to 50V and the decay rate was 0.02. Random noise with amplitude 0.5 was added to simulate the natural fluctuations that occur in real-world voltage measurements.</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                                                                V(t)=V0​⋅e−λt+η(t)</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Where:</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V(t): Voltage at time t</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V0​=50: Nominal (initial) stack voltage</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λ=0.02: Exponential decay rate</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η(t)∼N(0,σ2): Additive Gaussian noise with standard deviation σ=0.5</a:t>
            </a: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t: Time (from 0 to 200 seconds)</a:t>
            </a:r>
          </a:p>
          <a:p>
            <a:pPr algn="l">
              <a:lnSpc>
                <a:spcPts val="3998"/>
              </a:lnSpc>
            </a:pPr>
          </a:p>
          <a:p>
            <a:pPr algn="l">
              <a:lnSpc>
                <a:spcPts val="3998"/>
              </a:lnSpc>
            </a:pPr>
          </a:p>
          <a:p>
            <a:pPr algn="l">
              <a:lnSpc>
                <a:spcPts val="3998"/>
              </a:lnSpc>
            </a:pPr>
          </a:p>
        </p:txBody>
      </p:sp>
      <p:sp>
        <p:nvSpPr>
          <p:cNvPr name="TextBox 6" id="6"/>
          <p:cNvSpPr txBox="true"/>
          <p:nvPr/>
        </p:nvSpPr>
        <p:spPr>
          <a:xfrm rot="0">
            <a:off x="923427" y="-9525"/>
            <a:ext cx="16335873" cy="2517267"/>
          </a:xfrm>
          <a:prstGeom prst="rect">
            <a:avLst/>
          </a:prstGeom>
        </p:spPr>
        <p:txBody>
          <a:bodyPr anchor="t" rtlCol="false" tIns="0" lIns="0" bIns="0" rIns="0">
            <a:spAutoFit/>
          </a:bodyPr>
          <a:lstStyle/>
          <a:p>
            <a:pPr algn="l">
              <a:lnSpc>
                <a:spcPts val="3998"/>
              </a:lnSpc>
            </a:pPr>
          </a:p>
          <a:p>
            <a:pPr algn="l">
              <a:lnSpc>
                <a:spcPts val="3998"/>
              </a:lnSpc>
            </a:pPr>
            <a:r>
              <a:rPr lang="en-US" b="true" sz="3099" i="true" u="sng">
                <a:solidFill>
                  <a:srgbClr val="FFFFFF"/>
                </a:solidFill>
                <a:latin typeface="Raleway Bold Italics"/>
                <a:ea typeface="Raleway Bold Italics"/>
                <a:cs typeface="Raleway Bold Italics"/>
                <a:sym typeface="Raleway Bold Italics"/>
              </a:rPr>
              <a:t>5</a:t>
            </a:r>
            <a:r>
              <a:rPr lang="en-US" sz="3099" i="true">
                <a:solidFill>
                  <a:srgbClr val="FFFFFF"/>
                </a:solidFill>
                <a:latin typeface="Raleway Italics"/>
                <a:ea typeface="Raleway Italics"/>
                <a:cs typeface="Raleway Italics"/>
                <a:sym typeface="Raleway Italics"/>
              </a:rPr>
              <a:t>. </a:t>
            </a:r>
            <a:r>
              <a:rPr lang="en-US" b="true" sz="3099" i="true" u="sng">
                <a:solidFill>
                  <a:srgbClr val="FFFFFF"/>
                </a:solidFill>
                <a:latin typeface="Raleway Bold Italics"/>
                <a:ea typeface="Raleway Bold Italics"/>
                <a:cs typeface="Raleway Bold Italics"/>
                <a:sym typeface="Raleway Bold Italics"/>
              </a:rPr>
              <a:t>SYNTHETICALLY GENERATED DATA FOR FUEL CELL </a:t>
            </a:r>
            <a:r>
              <a:rPr lang="en-US" b="true" sz="3099" i="true" u="sng">
                <a:solidFill>
                  <a:srgbClr val="FFFFFF"/>
                </a:solidFill>
                <a:latin typeface="Raleway Bold Italics"/>
                <a:ea typeface="Raleway Bold Italics"/>
                <a:cs typeface="Raleway Bold Italics"/>
                <a:sym typeface="Raleway Bold Italics"/>
              </a:rPr>
              <a:t>SYSTEM</a:t>
            </a:r>
          </a:p>
          <a:p>
            <a:pPr algn="l">
              <a:lnSpc>
                <a:spcPts val="3998"/>
              </a:lnSpc>
            </a:pPr>
          </a:p>
          <a:p>
            <a:pPr algn="l">
              <a:lnSpc>
                <a:spcPts val="3998"/>
              </a:lnSpc>
            </a:pPr>
          </a:p>
          <a:p>
            <a:pPr algn="l">
              <a:lnSpc>
                <a:spcPts val="3998"/>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055922" y="5985368"/>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grpSp>
        <p:nvGrpSpPr>
          <p:cNvPr name="Group 4" id="4"/>
          <p:cNvGrpSpPr/>
          <p:nvPr/>
        </p:nvGrpSpPr>
        <p:grpSpPr>
          <a:xfrm rot="0">
            <a:off x="4772852" y="616237"/>
            <a:ext cx="8557917" cy="7532873"/>
            <a:chOff x="0" y="0"/>
            <a:chExt cx="2253937" cy="1983966"/>
          </a:xfrm>
        </p:grpSpPr>
        <p:sp>
          <p:nvSpPr>
            <p:cNvPr name="Freeform 5" id="5"/>
            <p:cNvSpPr/>
            <p:nvPr/>
          </p:nvSpPr>
          <p:spPr>
            <a:xfrm flipH="false" flipV="false" rot="0">
              <a:off x="0" y="0"/>
              <a:ext cx="2253937" cy="1983966"/>
            </a:xfrm>
            <a:custGeom>
              <a:avLst/>
              <a:gdLst/>
              <a:ahLst/>
              <a:cxnLst/>
              <a:rect r="r" b="b" t="t" l="l"/>
              <a:pathLst>
                <a:path h="1983966" w="2253937">
                  <a:moveTo>
                    <a:pt x="46137" y="0"/>
                  </a:moveTo>
                  <a:lnTo>
                    <a:pt x="2207800" y="0"/>
                  </a:lnTo>
                  <a:cubicBezTo>
                    <a:pt x="2220036" y="0"/>
                    <a:pt x="2231771" y="4861"/>
                    <a:pt x="2240424" y="13513"/>
                  </a:cubicBezTo>
                  <a:cubicBezTo>
                    <a:pt x="2249076" y="22166"/>
                    <a:pt x="2253937" y="33901"/>
                    <a:pt x="2253937" y="46137"/>
                  </a:cubicBezTo>
                  <a:lnTo>
                    <a:pt x="2253937" y="1937829"/>
                  </a:lnTo>
                  <a:cubicBezTo>
                    <a:pt x="2253937" y="1950066"/>
                    <a:pt x="2249076" y="1961801"/>
                    <a:pt x="2240424" y="1970453"/>
                  </a:cubicBezTo>
                  <a:cubicBezTo>
                    <a:pt x="2231771" y="1979106"/>
                    <a:pt x="2220036" y="1983966"/>
                    <a:pt x="2207800" y="1983966"/>
                  </a:cubicBezTo>
                  <a:lnTo>
                    <a:pt x="46137" y="1983966"/>
                  </a:lnTo>
                  <a:cubicBezTo>
                    <a:pt x="33901" y="1983966"/>
                    <a:pt x="22166" y="1979106"/>
                    <a:pt x="13513" y="1970453"/>
                  </a:cubicBezTo>
                  <a:cubicBezTo>
                    <a:pt x="4861" y="1961801"/>
                    <a:pt x="0" y="1950066"/>
                    <a:pt x="0" y="1937829"/>
                  </a:cubicBezTo>
                  <a:lnTo>
                    <a:pt x="0" y="46137"/>
                  </a:lnTo>
                  <a:cubicBezTo>
                    <a:pt x="0" y="33901"/>
                    <a:pt x="4861" y="22166"/>
                    <a:pt x="13513" y="13513"/>
                  </a:cubicBezTo>
                  <a:cubicBezTo>
                    <a:pt x="22166" y="4861"/>
                    <a:pt x="33901" y="0"/>
                    <a:pt x="46137" y="0"/>
                  </a:cubicBezTo>
                  <a:close/>
                </a:path>
              </a:pathLst>
            </a:custGeom>
            <a:solidFill>
              <a:srgbClr val="FFFFFF"/>
            </a:solidFill>
          </p:spPr>
        </p:sp>
        <p:sp>
          <p:nvSpPr>
            <p:cNvPr name="TextBox 6" id="6"/>
            <p:cNvSpPr txBox="true"/>
            <p:nvPr/>
          </p:nvSpPr>
          <p:spPr>
            <a:xfrm>
              <a:off x="0" y="57150"/>
              <a:ext cx="2253937" cy="1926816"/>
            </a:xfrm>
            <a:prstGeom prst="rect">
              <a:avLst/>
            </a:prstGeom>
          </p:spPr>
          <p:txBody>
            <a:bodyPr anchor="ctr" rtlCol="false" tIns="50800" lIns="50800" bIns="50800" rIns="50800"/>
            <a:lstStyle/>
            <a:p>
              <a:pPr algn="ctr">
                <a:lnSpc>
                  <a:spcPts val="2267"/>
                </a:lnSpc>
              </a:pPr>
            </a:p>
          </p:txBody>
        </p:sp>
      </p:grpSp>
      <p:sp>
        <p:nvSpPr>
          <p:cNvPr name="Freeform 7" id="7"/>
          <p:cNvSpPr/>
          <p:nvPr/>
        </p:nvSpPr>
        <p:spPr>
          <a:xfrm flipH="false" flipV="false" rot="0">
            <a:off x="5067334" y="1028700"/>
            <a:ext cx="7968954" cy="6354253"/>
          </a:xfrm>
          <a:custGeom>
            <a:avLst/>
            <a:gdLst/>
            <a:ahLst/>
            <a:cxnLst/>
            <a:rect r="r" b="b" t="t" l="l"/>
            <a:pathLst>
              <a:path h="6354253" w="7968954">
                <a:moveTo>
                  <a:pt x="0" y="0"/>
                </a:moveTo>
                <a:lnTo>
                  <a:pt x="7968954" y="0"/>
                </a:lnTo>
                <a:lnTo>
                  <a:pt x="7968954" y="6354253"/>
                </a:lnTo>
                <a:lnTo>
                  <a:pt x="0" y="6354253"/>
                </a:lnTo>
                <a:lnTo>
                  <a:pt x="0" y="0"/>
                </a:lnTo>
                <a:close/>
              </a:path>
            </a:pathLst>
          </a:custGeom>
          <a:blipFill>
            <a:blip r:embed="rId3"/>
            <a:stretch>
              <a:fillRect l="0" t="0" r="0" b="0"/>
            </a:stretch>
          </a:blipFill>
        </p:spPr>
      </p:sp>
      <p:sp>
        <p:nvSpPr>
          <p:cNvPr name="TextBox 8" id="8"/>
          <p:cNvSpPr txBox="true"/>
          <p:nvPr/>
        </p:nvSpPr>
        <p:spPr>
          <a:xfrm rot="0">
            <a:off x="4308361" y="8760333"/>
            <a:ext cx="10187447" cy="49796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Evolution of Generated Fuel Cell Stack Voltage with time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497967"/>
          </a:xfrm>
          <a:prstGeom prst="rect">
            <a:avLst/>
          </a:prstGeom>
        </p:spPr>
        <p:txBody>
          <a:bodyPr anchor="t" rtlCol="false" tIns="0" lIns="0" bIns="0" rIns="0">
            <a:spAutoFit/>
          </a:bodyPr>
          <a:lstStyle/>
          <a:p>
            <a:pPr algn="l">
              <a:lnSpc>
                <a:spcPts val="3998"/>
              </a:lnSpc>
            </a:pPr>
          </a:p>
        </p:txBody>
      </p:sp>
      <p:sp>
        <p:nvSpPr>
          <p:cNvPr name="TextBox 5" id="5"/>
          <p:cNvSpPr txBox="true"/>
          <p:nvPr/>
        </p:nvSpPr>
        <p:spPr>
          <a:xfrm rot="0">
            <a:off x="1028700" y="1346454"/>
            <a:ext cx="16335873" cy="554621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The IEEE 2014 Data Challenge dataset focuses on estimating the remaining useful life (RUL) of a Proton Exchange Membrane Fuel Cell (PEMFC). This dataset includes</a:t>
            </a:r>
            <a:r>
              <a:rPr lang="en-US" sz="3099" i="true">
                <a:solidFill>
                  <a:srgbClr val="FFFFFF"/>
                </a:solidFill>
                <a:latin typeface="Raleway Italics"/>
                <a:ea typeface="Raleway Italics"/>
                <a:cs typeface="Raleway Italics"/>
                <a:sym typeface="Raleway Italics"/>
              </a:rPr>
              <a:t> temporal and frequential data from fuel cell stacks under both normal and accelerated aging conditions. The main goal of the dataset is to predict the state of health (SoH) of the fuel cells and estimate their remaining useful life.</a:t>
            </a:r>
          </a:p>
          <a:p>
            <a:pPr algn="l">
              <a:lnSpc>
                <a:spcPts val="3998"/>
              </a:lnSpc>
            </a:pPr>
          </a:p>
          <a:p>
            <a:pPr algn="l">
              <a:lnSpc>
                <a:spcPts val="3998"/>
              </a:lnSpc>
            </a:pPr>
            <a:r>
              <a:rPr lang="en-US" sz="3099" i="true">
                <a:solidFill>
                  <a:srgbClr val="FFFFFF"/>
                </a:solidFill>
                <a:latin typeface="Raleway Italics"/>
                <a:ea typeface="Raleway Italics"/>
                <a:cs typeface="Raleway Italics"/>
                <a:sym typeface="Raleway Italics"/>
              </a:rPr>
              <a:t>The dataset includes multiple variables, with the stack voltage being the primary variable used in this study. The voltage data was first cleaned using the Local Outlier Factor (LOF) method to remove any extreme outliers that could skew the training process</a:t>
            </a:r>
          </a:p>
          <a:p>
            <a:pPr algn="l">
              <a:lnSpc>
                <a:spcPts val="3998"/>
              </a:lnSpc>
            </a:pPr>
          </a:p>
          <a:p>
            <a:pPr algn="l">
              <a:lnSpc>
                <a:spcPts val="3998"/>
              </a:lnSpc>
            </a:pPr>
          </a:p>
        </p:txBody>
      </p:sp>
      <p:sp>
        <p:nvSpPr>
          <p:cNvPr name="TextBox 6" id="6"/>
          <p:cNvSpPr txBox="true"/>
          <p:nvPr/>
        </p:nvSpPr>
        <p:spPr>
          <a:xfrm rot="0">
            <a:off x="923427" y="-9525"/>
            <a:ext cx="16335873" cy="2517267"/>
          </a:xfrm>
          <a:prstGeom prst="rect">
            <a:avLst/>
          </a:prstGeom>
        </p:spPr>
        <p:txBody>
          <a:bodyPr anchor="t" rtlCol="false" tIns="0" lIns="0" bIns="0" rIns="0">
            <a:spAutoFit/>
          </a:bodyPr>
          <a:lstStyle/>
          <a:p>
            <a:pPr algn="l">
              <a:lnSpc>
                <a:spcPts val="3998"/>
              </a:lnSpc>
            </a:pPr>
          </a:p>
          <a:p>
            <a:pPr algn="l">
              <a:lnSpc>
                <a:spcPts val="3998"/>
              </a:lnSpc>
            </a:pPr>
            <a:r>
              <a:rPr lang="en-US" b="true" sz="3099" i="true" u="sng">
                <a:solidFill>
                  <a:srgbClr val="FFFFFF"/>
                </a:solidFill>
                <a:latin typeface="Raleway Bold Italics"/>
                <a:ea typeface="Raleway Bold Italics"/>
                <a:cs typeface="Raleway Bold Italics"/>
                <a:sym typeface="Raleway Bold Italics"/>
              </a:rPr>
              <a:t>6</a:t>
            </a:r>
            <a:r>
              <a:rPr lang="en-US" sz="3099" i="true">
                <a:solidFill>
                  <a:srgbClr val="FFFFFF"/>
                </a:solidFill>
                <a:latin typeface="Raleway Italics"/>
                <a:ea typeface="Raleway Italics"/>
                <a:cs typeface="Raleway Italics"/>
                <a:sym typeface="Raleway Italics"/>
              </a:rPr>
              <a:t>. </a:t>
            </a:r>
            <a:r>
              <a:rPr lang="en-US" b="true" sz="3099" i="true" u="sng">
                <a:solidFill>
                  <a:srgbClr val="FFFFFF"/>
                </a:solidFill>
                <a:latin typeface="Raleway Bold Italics"/>
                <a:ea typeface="Raleway Bold Italics"/>
                <a:cs typeface="Raleway Bold Italics"/>
                <a:sym typeface="Raleway Bold Italics"/>
              </a:rPr>
              <a:t> IEEE 2014 CHALLENGE DATA</a:t>
            </a:r>
          </a:p>
          <a:p>
            <a:pPr algn="l">
              <a:lnSpc>
                <a:spcPts val="3998"/>
              </a:lnSpc>
            </a:pPr>
          </a:p>
          <a:p>
            <a:pPr algn="l">
              <a:lnSpc>
                <a:spcPts val="3998"/>
              </a:lnSpc>
            </a:pPr>
          </a:p>
          <a:p>
            <a:pPr algn="l">
              <a:lnSpc>
                <a:spcPts val="3998"/>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055922" y="5985368"/>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grpSp>
        <p:nvGrpSpPr>
          <p:cNvPr name="Group 4" id="4"/>
          <p:cNvGrpSpPr/>
          <p:nvPr/>
        </p:nvGrpSpPr>
        <p:grpSpPr>
          <a:xfrm rot="0">
            <a:off x="1028700" y="1378134"/>
            <a:ext cx="16381908" cy="6795553"/>
            <a:chOff x="0" y="0"/>
            <a:chExt cx="4314577" cy="1789775"/>
          </a:xfrm>
        </p:grpSpPr>
        <p:sp>
          <p:nvSpPr>
            <p:cNvPr name="Freeform 5" id="5"/>
            <p:cNvSpPr/>
            <p:nvPr/>
          </p:nvSpPr>
          <p:spPr>
            <a:xfrm flipH="false" flipV="false" rot="0">
              <a:off x="0" y="0"/>
              <a:ext cx="4314577" cy="1789775"/>
            </a:xfrm>
            <a:custGeom>
              <a:avLst/>
              <a:gdLst/>
              <a:ahLst/>
              <a:cxnLst/>
              <a:rect r="r" b="b" t="t" l="l"/>
              <a:pathLst>
                <a:path h="1789775" w="4314577">
                  <a:moveTo>
                    <a:pt x="24102" y="0"/>
                  </a:moveTo>
                  <a:lnTo>
                    <a:pt x="4290475" y="0"/>
                  </a:lnTo>
                  <a:cubicBezTo>
                    <a:pt x="4303786" y="0"/>
                    <a:pt x="4314577" y="10791"/>
                    <a:pt x="4314577" y="24102"/>
                  </a:cubicBezTo>
                  <a:lnTo>
                    <a:pt x="4314577" y="1765673"/>
                  </a:lnTo>
                  <a:cubicBezTo>
                    <a:pt x="4314577" y="1778984"/>
                    <a:pt x="4303786" y="1789775"/>
                    <a:pt x="4290475" y="1789775"/>
                  </a:cubicBezTo>
                  <a:lnTo>
                    <a:pt x="24102" y="1789775"/>
                  </a:lnTo>
                  <a:cubicBezTo>
                    <a:pt x="10791" y="1789775"/>
                    <a:pt x="0" y="1778984"/>
                    <a:pt x="0" y="1765673"/>
                  </a:cubicBezTo>
                  <a:lnTo>
                    <a:pt x="0" y="24102"/>
                  </a:lnTo>
                  <a:cubicBezTo>
                    <a:pt x="0" y="10791"/>
                    <a:pt x="10791" y="0"/>
                    <a:pt x="24102" y="0"/>
                  </a:cubicBezTo>
                  <a:close/>
                </a:path>
              </a:pathLst>
            </a:custGeom>
            <a:solidFill>
              <a:srgbClr val="FFFFFF"/>
            </a:solidFill>
          </p:spPr>
        </p:sp>
        <p:sp>
          <p:nvSpPr>
            <p:cNvPr name="TextBox 6" id="6"/>
            <p:cNvSpPr txBox="true"/>
            <p:nvPr/>
          </p:nvSpPr>
          <p:spPr>
            <a:xfrm>
              <a:off x="0" y="57150"/>
              <a:ext cx="4314577" cy="1732625"/>
            </a:xfrm>
            <a:prstGeom prst="rect">
              <a:avLst/>
            </a:prstGeom>
          </p:spPr>
          <p:txBody>
            <a:bodyPr anchor="ctr" rtlCol="false" tIns="50800" lIns="50800" bIns="50800" rIns="50800"/>
            <a:lstStyle/>
            <a:p>
              <a:pPr algn="ctr">
                <a:lnSpc>
                  <a:spcPts val="2267"/>
                </a:lnSpc>
              </a:pPr>
            </a:p>
          </p:txBody>
        </p:sp>
      </p:grpSp>
      <p:sp>
        <p:nvSpPr>
          <p:cNvPr name="Freeform 7" id="7"/>
          <p:cNvSpPr/>
          <p:nvPr/>
        </p:nvSpPr>
        <p:spPr>
          <a:xfrm flipH="false" flipV="false" rot="0">
            <a:off x="1279105" y="1679108"/>
            <a:ext cx="15729789" cy="6193605"/>
          </a:xfrm>
          <a:custGeom>
            <a:avLst/>
            <a:gdLst/>
            <a:ahLst/>
            <a:cxnLst/>
            <a:rect r="r" b="b" t="t" l="l"/>
            <a:pathLst>
              <a:path h="6193605" w="15729789">
                <a:moveTo>
                  <a:pt x="0" y="0"/>
                </a:moveTo>
                <a:lnTo>
                  <a:pt x="15729790" y="0"/>
                </a:lnTo>
                <a:lnTo>
                  <a:pt x="15729790" y="6193605"/>
                </a:lnTo>
                <a:lnTo>
                  <a:pt x="0" y="6193605"/>
                </a:lnTo>
                <a:lnTo>
                  <a:pt x="0" y="0"/>
                </a:lnTo>
                <a:close/>
              </a:path>
            </a:pathLst>
          </a:custGeom>
          <a:blipFill>
            <a:blip r:embed="rId3"/>
            <a:stretch>
              <a:fillRect l="0" t="0" r="0" b="0"/>
            </a:stretch>
          </a:blipFill>
        </p:spPr>
      </p:sp>
      <p:sp>
        <p:nvSpPr>
          <p:cNvPr name="TextBox 8" id="8"/>
          <p:cNvSpPr txBox="true"/>
          <p:nvPr/>
        </p:nvSpPr>
        <p:spPr>
          <a:xfrm rot="0">
            <a:off x="4443421" y="8760333"/>
            <a:ext cx="10187447" cy="49796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Evolution of Real Fuel Cell Stack Voltage with time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sp>
        <p:nvSpPr>
          <p:cNvPr name="Freeform 5" id="5"/>
          <p:cNvSpPr/>
          <p:nvPr/>
        </p:nvSpPr>
        <p:spPr>
          <a:xfrm flipH="false" flipV="false" rot="0">
            <a:off x="13054474"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sp>
        <p:nvSpPr>
          <p:cNvPr name="TextBox 6" id="6"/>
          <p:cNvSpPr txBox="true"/>
          <p:nvPr/>
        </p:nvSpPr>
        <p:spPr>
          <a:xfrm rot="0">
            <a:off x="648329" y="2028825"/>
            <a:ext cx="16335873" cy="2517267"/>
          </a:xfrm>
          <a:prstGeom prst="rect">
            <a:avLst/>
          </a:prstGeom>
        </p:spPr>
        <p:txBody>
          <a:bodyPr anchor="t" rtlCol="false" tIns="0" lIns="0" bIns="0" rIns="0">
            <a:spAutoFit/>
          </a:bodyPr>
          <a:lstStyle/>
          <a:p>
            <a:pPr algn="l" marL="669289" indent="-334645" lvl="1">
              <a:lnSpc>
                <a:spcPts val="3998"/>
              </a:lnSpc>
              <a:buAutoNum type="arabicPeriod" startAt="1"/>
            </a:pPr>
            <a:r>
              <a:rPr lang="en-US" b="true" sz="3099" i="true" u="sng">
                <a:solidFill>
                  <a:srgbClr val="FFFFFF"/>
                </a:solidFill>
                <a:latin typeface="Raleway Bold Italics"/>
                <a:ea typeface="Raleway Bold Italics"/>
                <a:cs typeface="Raleway Bold Italics"/>
                <a:sym typeface="Raleway Bold Italics"/>
              </a:rPr>
              <a:t> PENDULUM SYSTEM</a:t>
            </a:r>
          </a:p>
          <a:p>
            <a:pPr algn="l">
              <a:lnSpc>
                <a:spcPts val="3998"/>
              </a:lnSpc>
            </a:pPr>
          </a:p>
          <a:p>
            <a:pPr algn="l">
              <a:lnSpc>
                <a:spcPts val="3998"/>
              </a:lnSpc>
            </a:pPr>
          </a:p>
          <a:p>
            <a:pPr algn="l">
              <a:lnSpc>
                <a:spcPts val="3998"/>
              </a:lnSpc>
            </a:pPr>
          </a:p>
          <a:p>
            <a:pPr algn="l">
              <a:lnSpc>
                <a:spcPts val="3998"/>
              </a:lnSpc>
            </a:pPr>
          </a:p>
        </p:txBody>
      </p:sp>
      <p:grpSp>
        <p:nvGrpSpPr>
          <p:cNvPr name="Group 7" id="7"/>
          <p:cNvGrpSpPr/>
          <p:nvPr/>
        </p:nvGrpSpPr>
        <p:grpSpPr>
          <a:xfrm rot="0">
            <a:off x="1028700" y="2754127"/>
            <a:ext cx="7568049" cy="4938033"/>
            <a:chOff x="0" y="0"/>
            <a:chExt cx="1993231" cy="1300552"/>
          </a:xfrm>
        </p:grpSpPr>
        <p:sp>
          <p:nvSpPr>
            <p:cNvPr name="Freeform 8" id="8"/>
            <p:cNvSpPr/>
            <p:nvPr/>
          </p:nvSpPr>
          <p:spPr>
            <a:xfrm flipH="false" flipV="false" rot="0">
              <a:off x="0" y="0"/>
              <a:ext cx="1993231" cy="1300552"/>
            </a:xfrm>
            <a:custGeom>
              <a:avLst/>
              <a:gdLst/>
              <a:ahLst/>
              <a:cxnLst/>
              <a:rect r="r" b="b" t="t" l="l"/>
              <a:pathLst>
                <a:path h="1300552" w="1993231">
                  <a:moveTo>
                    <a:pt x="52172" y="0"/>
                  </a:moveTo>
                  <a:lnTo>
                    <a:pt x="1941059" y="0"/>
                  </a:lnTo>
                  <a:cubicBezTo>
                    <a:pt x="1969873" y="0"/>
                    <a:pt x="1993231" y="23358"/>
                    <a:pt x="1993231" y="52172"/>
                  </a:cubicBezTo>
                  <a:lnTo>
                    <a:pt x="1993231" y="1248380"/>
                  </a:lnTo>
                  <a:cubicBezTo>
                    <a:pt x="1993231" y="1262217"/>
                    <a:pt x="1987734" y="1275487"/>
                    <a:pt x="1977950" y="1285271"/>
                  </a:cubicBezTo>
                  <a:cubicBezTo>
                    <a:pt x="1968166" y="1295055"/>
                    <a:pt x="1954896" y="1300552"/>
                    <a:pt x="1941059" y="1300552"/>
                  </a:cubicBezTo>
                  <a:lnTo>
                    <a:pt x="52172" y="1300552"/>
                  </a:lnTo>
                  <a:cubicBezTo>
                    <a:pt x="23358" y="1300552"/>
                    <a:pt x="0" y="1277194"/>
                    <a:pt x="0" y="1248380"/>
                  </a:cubicBezTo>
                  <a:lnTo>
                    <a:pt x="0" y="52172"/>
                  </a:lnTo>
                  <a:cubicBezTo>
                    <a:pt x="0" y="23358"/>
                    <a:pt x="23358" y="0"/>
                    <a:pt x="52172" y="0"/>
                  </a:cubicBezTo>
                  <a:close/>
                </a:path>
              </a:pathLst>
            </a:custGeom>
            <a:solidFill>
              <a:srgbClr val="FFFFFF"/>
            </a:solidFill>
          </p:spPr>
        </p:sp>
        <p:sp>
          <p:nvSpPr>
            <p:cNvPr name="TextBox 9" id="9"/>
            <p:cNvSpPr txBox="true"/>
            <p:nvPr/>
          </p:nvSpPr>
          <p:spPr>
            <a:xfrm>
              <a:off x="0" y="57150"/>
              <a:ext cx="1993231" cy="1243402"/>
            </a:xfrm>
            <a:prstGeom prst="rect">
              <a:avLst/>
            </a:prstGeom>
          </p:spPr>
          <p:txBody>
            <a:bodyPr anchor="ctr" rtlCol="false" tIns="50800" lIns="50800" bIns="50800" rIns="50800"/>
            <a:lstStyle/>
            <a:p>
              <a:pPr algn="ctr">
                <a:lnSpc>
                  <a:spcPts val="2267"/>
                </a:lnSpc>
              </a:pPr>
            </a:p>
          </p:txBody>
        </p:sp>
      </p:grpSp>
      <p:sp>
        <p:nvSpPr>
          <p:cNvPr name="Freeform 10" id="10"/>
          <p:cNvSpPr/>
          <p:nvPr/>
        </p:nvSpPr>
        <p:spPr>
          <a:xfrm flipH="false" flipV="false" rot="0">
            <a:off x="1028700" y="2866750"/>
            <a:ext cx="7393773" cy="4825410"/>
          </a:xfrm>
          <a:custGeom>
            <a:avLst/>
            <a:gdLst/>
            <a:ahLst/>
            <a:cxnLst/>
            <a:rect r="r" b="b" t="t" l="l"/>
            <a:pathLst>
              <a:path h="4825410" w="7393773">
                <a:moveTo>
                  <a:pt x="0" y="0"/>
                </a:moveTo>
                <a:lnTo>
                  <a:pt x="7393773" y="0"/>
                </a:lnTo>
                <a:lnTo>
                  <a:pt x="7393773" y="4825410"/>
                </a:lnTo>
                <a:lnTo>
                  <a:pt x="0" y="4825410"/>
                </a:lnTo>
                <a:lnTo>
                  <a:pt x="0" y="0"/>
                </a:lnTo>
                <a:close/>
              </a:path>
            </a:pathLst>
          </a:custGeom>
          <a:blipFill>
            <a:blip r:embed="rId4"/>
            <a:stretch>
              <a:fillRect l="0" t="0" r="0" b="0"/>
            </a:stretch>
          </a:blipFill>
        </p:spPr>
      </p:sp>
      <p:sp>
        <p:nvSpPr>
          <p:cNvPr name="TextBox 11" id="11"/>
          <p:cNvSpPr txBox="true"/>
          <p:nvPr/>
        </p:nvSpPr>
        <p:spPr>
          <a:xfrm rot="0">
            <a:off x="3833590" y="673065"/>
            <a:ext cx="9965350" cy="1100845"/>
          </a:xfrm>
          <a:prstGeom prst="rect">
            <a:avLst/>
          </a:prstGeom>
        </p:spPr>
        <p:txBody>
          <a:bodyPr anchor="t" rtlCol="false" tIns="0" lIns="0" bIns="0" rIns="0">
            <a:spAutoFit/>
          </a:bodyPr>
          <a:lstStyle/>
          <a:p>
            <a:pPr algn="ctr">
              <a:lnSpc>
                <a:spcPts val="8143"/>
              </a:lnSpc>
            </a:pPr>
            <a:r>
              <a:rPr lang="en-US" sz="8572" b="true">
                <a:solidFill>
                  <a:srgbClr val="36E9FD"/>
                </a:solidFill>
                <a:latin typeface="Montserrat Semi-Bold"/>
                <a:ea typeface="Montserrat Semi-Bold"/>
                <a:cs typeface="Montserrat Semi-Bold"/>
                <a:sym typeface="Montserrat Semi-Bold"/>
              </a:rPr>
              <a:t>RESULTS</a:t>
            </a:r>
          </a:p>
        </p:txBody>
      </p:sp>
      <p:sp>
        <p:nvSpPr>
          <p:cNvPr name="TextBox 12" id="12"/>
          <p:cNvSpPr txBox="true"/>
          <p:nvPr/>
        </p:nvSpPr>
        <p:spPr>
          <a:xfrm rot="0">
            <a:off x="1758264" y="7806460"/>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Reconstruction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(Dotted lines - Reconstructed plot</a:t>
            </a:r>
          </a:p>
          <a:p>
            <a:pPr algn="ctr">
              <a:lnSpc>
                <a:spcPts val="3998"/>
              </a:lnSpc>
            </a:pPr>
            <a:r>
              <a:rPr lang="en-US" sz="3099" i="true">
                <a:solidFill>
                  <a:srgbClr val="FFFFFF"/>
                </a:solidFill>
                <a:latin typeface="Raleway Italics"/>
                <a:ea typeface="Raleway Italics"/>
                <a:cs typeface="Raleway Italics"/>
                <a:sym typeface="Raleway Italics"/>
              </a:rPr>
              <a:t>Solid lines - Ground truth)</a:t>
            </a:r>
          </a:p>
        </p:txBody>
      </p:sp>
      <p:grpSp>
        <p:nvGrpSpPr>
          <p:cNvPr name="Group 13" id="13"/>
          <p:cNvGrpSpPr/>
          <p:nvPr/>
        </p:nvGrpSpPr>
        <p:grpSpPr>
          <a:xfrm rot="0">
            <a:off x="10014916" y="2810439"/>
            <a:ext cx="7568049" cy="4938033"/>
            <a:chOff x="0" y="0"/>
            <a:chExt cx="1993231" cy="1300552"/>
          </a:xfrm>
        </p:grpSpPr>
        <p:sp>
          <p:nvSpPr>
            <p:cNvPr name="Freeform 14" id="14"/>
            <p:cNvSpPr/>
            <p:nvPr/>
          </p:nvSpPr>
          <p:spPr>
            <a:xfrm flipH="false" flipV="false" rot="0">
              <a:off x="0" y="0"/>
              <a:ext cx="1993231" cy="1300552"/>
            </a:xfrm>
            <a:custGeom>
              <a:avLst/>
              <a:gdLst/>
              <a:ahLst/>
              <a:cxnLst/>
              <a:rect r="r" b="b" t="t" l="l"/>
              <a:pathLst>
                <a:path h="1300552" w="1993231">
                  <a:moveTo>
                    <a:pt x="52172" y="0"/>
                  </a:moveTo>
                  <a:lnTo>
                    <a:pt x="1941059" y="0"/>
                  </a:lnTo>
                  <a:cubicBezTo>
                    <a:pt x="1969873" y="0"/>
                    <a:pt x="1993231" y="23358"/>
                    <a:pt x="1993231" y="52172"/>
                  </a:cubicBezTo>
                  <a:lnTo>
                    <a:pt x="1993231" y="1248380"/>
                  </a:lnTo>
                  <a:cubicBezTo>
                    <a:pt x="1993231" y="1262217"/>
                    <a:pt x="1987734" y="1275487"/>
                    <a:pt x="1977950" y="1285271"/>
                  </a:cubicBezTo>
                  <a:cubicBezTo>
                    <a:pt x="1968166" y="1295055"/>
                    <a:pt x="1954896" y="1300552"/>
                    <a:pt x="1941059" y="1300552"/>
                  </a:cubicBezTo>
                  <a:lnTo>
                    <a:pt x="52172" y="1300552"/>
                  </a:lnTo>
                  <a:cubicBezTo>
                    <a:pt x="23358" y="1300552"/>
                    <a:pt x="0" y="1277194"/>
                    <a:pt x="0" y="1248380"/>
                  </a:cubicBezTo>
                  <a:lnTo>
                    <a:pt x="0" y="52172"/>
                  </a:lnTo>
                  <a:cubicBezTo>
                    <a:pt x="0" y="23358"/>
                    <a:pt x="23358" y="0"/>
                    <a:pt x="52172" y="0"/>
                  </a:cubicBezTo>
                  <a:close/>
                </a:path>
              </a:pathLst>
            </a:custGeom>
            <a:solidFill>
              <a:srgbClr val="FFFFFF"/>
            </a:solidFill>
          </p:spPr>
        </p:sp>
        <p:sp>
          <p:nvSpPr>
            <p:cNvPr name="TextBox 15" id="15"/>
            <p:cNvSpPr txBox="true"/>
            <p:nvPr/>
          </p:nvSpPr>
          <p:spPr>
            <a:xfrm>
              <a:off x="0" y="57150"/>
              <a:ext cx="1993231" cy="1243402"/>
            </a:xfrm>
            <a:prstGeom prst="rect">
              <a:avLst/>
            </a:prstGeom>
          </p:spPr>
          <p:txBody>
            <a:bodyPr anchor="ctr" rtlCol="false" tIns="50800" lIns="50800" bIns="50800" rIns="50800"/>
            <a:lstStyle/>
            <a:p>
              <a:pPr algn="ctr">
                <a:lnSpc>
                  <a:spcPts val="2267"/>
                </a:lnSpc>
              </a:pPr>
            </a:p>
          </p:txBody>
        </p:sp>
      </p:grpSp>
      <p:sp>
        <p:nvSpPr>
          <p:cNvPr name="Freeform 16" id="16"/>
          <p:cNvSpPr/>
          <p:nvPr/>
        </p:nvSpPr>
        <p:spPr>
          <a:xfrm flipH="false" flipV="false" rot="0">
            <a:off x="10014916" y="2866750"/>
            <a:ext cx="7432688" cy="4825410"/>
          </a:xfrm>
          <a:custGeom>
            <a:avLst/>
            <a:gdLst/>
            <a:ahLst/>
            <a:cxnLst/>
            <a:rect r="r" b="b" t="t" l="l"/>
            <a:pathLst>
              <a:path h="4825410" w="7432688">
                <a:moveTo>
                  <a:pt x="0" y="0"/>
                </a:moveTo>
                <a:lnTo>
                  <a:pt x="7432688" y="0"/>
                </a:lnTo>
                <a:lnTo>
                  <a:pt x="7432688" y="4825410"/>
                </a:lnTo>
                <a:lnTo>
                  <a:pt x="0" y="4825410"/>
                </a:lnTo>
                <a:lnTo>
                  <a:pt x="0" y="0"/>
                </a:lnTo>
                <a:close/>
              </a:path>
            </a:pathLst>
          </a:custGeom>
          <a:blipFill>
            <a:blip r:embed="rId5"/>
            <a:stretch>
              <a:fillRect l="0" t="0" r="0" b="0"/>
            </a:stretch>
          </a:blipFill>
        </p:spPr>
      </p:sp>
      <p:sp>
        <p:nvSpPr>
          <p:cNvPr name="TextBox 17" id="17"/>
          <p:cNvSpPr txBox="true"/>
          <p:nvPr/>
        </p:nvSpPr>
        <p:spPr>
          <a:xfrm rot="0">
            <a:off x="10831618" y="7919921"/>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Prediction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(Dotted lines - Predicted plot</a:t>
            </a:r>
          </a:p>
          <a:p>
            <a:pPr algn="ctr">
              <a:lnSpc>
                <a:spcPts val="3998"/>
              </a:lnSpc>
            </a:pPr>
            <a:r>
              <a:rPr lang="en-US" sz="3099" i="true">
                <a:solidFill>
                  <a:srgbClr val="FFFFFF"/>
                </a:solidFill>
                <a:latin typeface="Raleway Italics"/>
                <a:ea typeface="Raleway Italics"/>
                <a:cs typeface="Raleway Italics"/>
                <a:sym typeface="Raleway Italics"/>
              </a:rPr>
              <a:t>Solid lines - Ground truth)</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sp>
        <p:nvSpPr>
          <p:cNvPr name="Freeform 5" id="5"/>
          <p:cNvSpPr/>
          <p:nvPr/>
        </p:nvSpPr>
        <p:spPr>
          <a:xfrm flipH="false" flipV="false" rot="0">
            <a:off x="13054474"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grpSp>
        <p:nvGrpSpPr>
          <p:cNvPr name="Group 6" id="6"/>
          <p:cNvGrpSpPr/>
          <p:nvPr/>
        </p:nvGrpSpPr>
        <p:grpSpPr>
          <a:xfrm rot="0">
            <a:off x="300120" y="1384166"/>
            <a:ext cx="5771668" cy="5736247"/>
            <a:chOff x="0" y="0"/>
            <a:chExt cx="1520110" cy="1510781"/>
          </a:xfrm>
        </p:grpSpPr>
        <p:sp>
          <p:nvSpPr>
            <p:cNvPr name="Freeform 7" id="7"/>
            <p:cNvSpPr/>
            <p:nvPr/>
          </p:nvSpPr>
          <p:spPr>
            <a:xfrm flipH="false" flipV="false" rot="0">
              <a:off x="0" y="0"/>
              <a:ext cx="1520110" cy="1510781"/>
            </a:xfrm>
            <a:custGeom>
              <a:avLst/>
              <a:gdLst/>
              <a:ahLst/>
              <a:cxnLst/>
              <a:rect r="r" b="b" t="t" l="l"/>
              <a:pathLst>
                <a:path h="1510781" w="1520110">
                  <a:moveTo>
                    <a:pt x="68410" y="0"/>
                  </a:moveTo>
                  <a:lnTo>
                    <a:pt x="1451701" y="0"/>
                  </a:lnTo>
                  <a:cubicBezTo>
                    <a:pt x="1489482" y="0"/>
                    <a:pt x="1520110" y="30628"/>
                    <a:pt x="1520110" y="68410"/>
                  </a:cubicBezTo>
                  <a:lnTo>
                    <a:pt x="1520110" y="1442371"/>
                  </a:lnTo>
                  <a:cubicBezTo>
                    <a:pt x="1520110" y="1480153"/>
                    <a:pt x="1489482" y="1510781"/>
                    <a:pt x="1451701" y="1510781"/>
                  </a:cubicBezTo>
                  <a:lnTo>
                    <a:pt x="68410" y="1510781"/>
                  </a:lnTo>
                  <a:cubicBezTo>
                    <a:pt x="30628" y="1510781"/>
                    <a:pt x="0" y="1480153"/>
                    <a:pt x="0" y="1442371"/>
                  </a:cubicBezTo>
                  <a:lnTo>
                    <a:pt x="0" y="68410"/>
                  </a:lnTo>
                  <a:cubicBezTo>
                    <a:pt x="0" y="30628"/>
                    <a:pt x="30628" y="0"/>
                    <a:pt x="68410" y="0"/>
                  </a:cubicBezTo>
                  <a:close/>
                </a:path>
              </a:pathLst>
            </a:custGeom>
            <a:solidFill>
              <a:srgbClr val="FFFFFF"/>
            </a:solidFill>
          </p:spPr>
        </p:sp>
        <p:sp>
          <p:nvSpPr>
            <p:cNvPr name="TextBox 8" id="8"/>
            <p:cNvSpPr txBox="true"/>
            <p:nvPr/>
          </p:nvSpPr>
          <p:spPr>
            <a:xfrm>
              <a:off x="0" y="57150"/>
              <a:ext cx="1520110" cy="1453631"/>
            </a:xfrm>
            <a:prstGeom prst="rect">
              <a:avLst/>
            </a:prstGeom>
          </p:spPr>
          <p:txBody>
            <a:bodyPr anchor="ctr" rtlCol="false" tIns="50800" lIns="50800" bIns="50800" rIns="50800"/>
            <a:lstStyle/>
            <a:p>
              <a:pPr algn="ctr">
                <a:lnSpc>
                  <a:spcPts val="2267"/>
                </a:lnSpc>
              </a:pPr>
            </a:p>
          </p:txBody>
        </p:sp>
      </p:grpSp>
      <p:sp>
        <p:nvSpPr>
          <p:cNvPr name="Freeform 9" id="9"/>
          <p:cNvSpPr/>
          <p:nvPr/>
        </p:nvSpPr>
        <p:spPr>
          <a:xfrm flipH="false" flipV="false" rot="0">
            <a:off x="349394" y="1427071"/>
            <a:ext cx="5673122" cy="5488129"/>
          </a:xfrm>
          <a:custGeom>
            <a:avLst/>
            <a:gdLst/>
            <a:ahLst/>
            <a:cxnLst/>
            <a:rect r="r" b="b" t="t" l="l"/>
            <a:pathLst>
              <a:path h="5488129" w="5673122">
                <a:moveTo>
                  <a:pt x="0" y="0"/>
                </a:moveTo>
                <a:lnTo>
                  <a:pt x="5673121" y="0"/>
                </a:lnTo>
                <a:lnTo>
                  <a:pt x="5673121" y="5488129"/>
                </a:lnTo>
                <a:lnTo>
                  <a:pt x="0" y="5488129"/>
                </a:lnTo>
                <a:lnTo>
                  <a:pt x="0" y="0"/>
                </a:lnTo>
                <a:close/>
              </a:path>
            </a:pathLst>
          </a:custGeom>
          <a:blipFill>
            <a:blip r:embed="rId4"/>
            <a:stretch>
              <a:fillRect l="0" t="0" r="0" b="0"/>
            </a:stretch>
          </a:blipFill>
        </p:spPr>
      </p:sp>
      <p:sp>
        <p:nvSpPr>
          <p:cNvPr name="TextBox 10" id="10"/>
          <p:cNvSpPr txBox="true"/>
          <p:nvPr/>
        </p:nvSpPr>
        <p:spPr>
          <a:xfrm rot="0">
            <a:off x="810761" y="259417"/>
            <a:ext cx="15955502" cy="497967"/>
          </a:xfrm>
          <a:prstGeom prst="rect">
            <a:avLst/>
          </a:prstGeom>
        </p:spPr>
        <p:txBody>
          <a:bodyPr anchor="t" rtlCol="false" tIns="0" lIns="0" bIns="0" rIns="0">
            <a:spAutoFit/>
          </a:bodyPr>
          <a:lstStyle/>
          <a:p>
            <a:pPr algn="l">
              <a:lnSpc>
                <a:spcPts val="3998"/>
              </a:lnSpc>
            </a:pPr>
            <a:r>
              <a:rPr lang="en-US" sz="3099" i="true">
                <a:solidFill>
                  <a:srgbClr val="FFFFFF"/>
                </a:solidFill>
                <a:latin typeface="Raleway Italics"/>
                <a:ea typeface="Raleway Italics"/>
                <a:cs typeface="Raleway Italics"/>
                <a:sym typeface="Raleway Italics"/>
              </a:rPr>
              <a:t>2. </a:t>
            </a:r>
            <a:r>
              <a:rPr lang="en-US" b="true" sz="3099" i="true" u="sng">
                <a:solidFill>
                  <a:srgbClr val="FFFFFF"/>
                </a:solidFill>
                <a:latin typeface="Raleway Bold Italics"/>
                <a:ea typeface="Raleway Bold Italics"/>
                <a:cs typeface="Raleway Bold Italics"/>
                <a:sym typeface="Raleway Bold Italics"/>
              </a:rPr>
              <a:t>LORENTZ SYSTEM</a:t>
            </a:r>
          </a:p>
        </p:txBody>
      </p:sp>
      <p:sp>
        <p:nvSpPr>
          <p:cNvPr name="TextBox 11" id="11"/>
          <p:cNvSpPr txBox="true"/>
          <p:nvPr/>
        </p:nvSpPr>
        <p:spPr>
          <a:xfrm rot="0">
            <a:off x="349394" y="7347346"/>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Reconstruction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(Red - Reconstructed plot</a:t>
            </a:r>
          </a:p>
          <a:p>
            <a:pPr algn="ctr">
              <a:lnSpc>
                <a:spcPts val="3998"/>
              </a:lnSpc>
            </a:pPr>
            <a:r>
              <a:rPr lang="en-US" sz="3099" i="true">
                <a:solidFill>
                  <a:srgbClr val="FFFFFF"/>
                </a:solidFill>
                <a:latin typeface="Raleway Italics"/>
                <a:ea typeface="Raleway Italics"/>
                <a:cs typeface="Raleway Italics"/>
                <a:sym typeface="Raleway Italics"/>
              </a:rPr>
              <a:t>Blue - Ground truth)</a:t>
            </a:r>
          </a:p>
        </p:txBody>
      </p:sp>
      <p:sp>
        <p:nvSpPr>
          <p:cNvPr name="TextBox 12" id="12"/>
          <p:cNvSpPr txBox="true"/>
          <p:nvPr/>
        </p:nvSpPr>
        <p:spPr>
          <a:xfrm rot="0">
            <a:off x="6510832" y="7347346"/>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Prediction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(Red - Predicted plot</a:t>
            </a:r>
          </a:p>
          <a:p>
            <a:pPr algn="ctr">
              <a:lnSpc>
                <a:spcPts val="3998"/>
              </a:lnSpc>
            </a:pPr>
            <a:r>
              <a:rPr lang="en-US" sz="3099" i="true">
                <a:solidFill>
                  <a:srgbClr val="FFFFFF"/>
                </a:solidFill>
                <a:latin typeface="Raleway Italics"/>
                <a:ea typeface="Raleway Italics"/>
                <a:cs typeface="Raleway Italics"/>
                <a:sym typeface="Raleway Italics"/>
              </a:rPr>
              <a:t>Blue - Ground truth)</a:t>
            </a:r>
          </a:p>
        </p:txBody>
      </p:sp>
      <p:grpSp>
        <p:nvGrpSpPr>
          <p:cNvPr name="Group 13" id="13"/>
          <p:cNvGrpSpPr/>
          <p:nvPr/>
        </p:nvGrpSpPr>
        <p:grpSpPr>
          <a:xfrm rot="0">
            <a:off x="6631422" y="1384166"/>
            <a:ext cx="5693467" cy="5736247"/>
            <a:chOff x="0" y="0"/>
            <a:chExt cx="1499514" cy="1510781"/>
          </a:xfrm>
        </p:grpSpPr>
        <p:sp>
          <p:nvSpPr>
            <p:cNvPr name="Freeform 14" id="14"/>
            <p:cNvSpPr/>
            <p:nvPr/>
          </p:nvSpPr>
          <p:spPr>
            <a:xfrm flipH="false" flipV="false" rot="0">
              <a:off x="0" y="0"/>
              <a:ext cx="1499514" cy="1510781"/>
            </a:xfrm>
            <a:custGeom>
              <a:avLst/>
              <a:gdLst/>
              <a:ahLst/>
              <a:cxnLst/>
              <a:rect r="r" b="b" t="t" l="l"/>
              <a:pathLst>
                <a:path h="1510781" w="1499514">
                  <a:moveTo>
                    <a:pt x="69349" y="0"/>
                  </a:moveTo>
                  <a:lnTo>
                    <a:pt x="1430165" y="0"/>
                  </a:lnTo>
                  <a:cubicBezTo>
                    <a:pt x="1468465" y="0"/>
                    <a:pt x="1499514" y="31049"/>
                    <a:pt x="1499514" y="69349"/>
                  </a:cubicBezTo>
                  <a:lnTo>
                    <a:pt x="1499514" y="1441432"/>
                  </a:lnTo>
                  <a:cubicBezTo>
                    <a:pt x="1499514" y="1479732"/>
                    <a:pt x="1468465" y="1510781"/>
                    <a:pt x="1430165" y="1510781"/>
                  </a:cubicBezTo>
                  <a:lnTo>
                    <a:pt x="69349" y="1510781"/>
                  </a:lnTo>
                  <a:cubicBezTo>
                    <a:pt x="50957" y="1510781"/>
                    <a:pt x="33317" y="1503475"/>
                    <a:pt x="20312" y="1490469"/>
                  </a:cubicBezTo>
                  <a:cubicBezTo>
                    <a:pt x="7306" y="1477464"/>
                    <a:pt x="0" y="1459824"/>
                    <a:pt x="0" y="1441432"/>
                  </a:cubicBezTo>
                  <a:lnTo>
                    <a:pt x="0" y="69349"/>
                  </a:lnTo>
                  <a:cubicBezTo>
                    <a:pt x="0" y="31049"/>
                    <a:pt x="31049" y="0"/>
                    <a:pt x="69349" y="0"/>
                  </a:cubicBezTo>
                  <a:close/>
                </a:path>
              </a:pathLst>
            </a:custGeom>
            <a:solidFill>
              <a:srgbClr val="FFFFFF"/>
            </a:solidFill>
          </p:spPr>
        </p:sp>
        <p:sp>
          <p:nvSpPr>
            <p:cNvPr name="TextBox 15" id="15"/>
            <p:cNvSpPr txBox="true"/>
            <p:nvPr/>
          </p:nvSpPr>
          <p:spPr>
            <a:xfrm>
              <a:off x="0" y="57150"/>
              <a:ext cx="1499514" cy="1453631"/>
            </a:xfrm>
            <a:prstGeom prst="rect">
              <a:avLst/>
            </a:prstGeom>
          </p:spPr>
          <p:txBody>
            <a:bodyPr anchor="ctr" rtlCol="false" tIns="50800" lIns="50800" bIns="50800" rIns="50800"/>
            <a:lstStyle/>
            <a:p>
              <a:pPr algn="ctr">
                <a:lnSpc>
                  <a:spcPts val="2267"/>
                </a:lnSpc>
              </a:pPr>
            </a:p>
          </p:txBody>
        </p:sp>
      </p:grpSp>
      <p:sp>
        <p:nvSpPr>
          <p:cNvPr name="Freeform 16" id="16"/>
          <p:cNvSpPr/>
          <p:nvPr/>
        </p:nvSpPr>
        <p:spPr>
          <a:xfrm flipH="false" flipV="false" rot="0">
            <a:off x="6708027" y="1555603"/>
            <a:ext cx="5540257" cy="5359597"/>
          </a:xfrm>
          <a:custGeom>
            <a:avLst/>
            <a:gdLst/>
            <a:ahLst/>
            <a:cxnLst/>
            <a:rect r="r" b="b" t="t" l="l"/>
            <a:pathLst>
              <a:path h="5359597" w="5540257">
                <a:moveTo>
                  <a:pt x="0" y="0"/>
                </a:moveTo>
                <a:lnTo>
                  <a:pt x="5540257" y="0"/>
                </a:lnTo>
                <a:lnTo>
                  <a:pt x="5540257" y="5359597"/>
                </a:lnTo>
                <a:lnTo>
                  <a:pt x="0" y="5359597"/>
                </a:lnTo>
                <a:lnTo>
                  <a:pt x="0" y="0"/>
                </a:lnTo>
                <a:close/>
              </a:path>
            </a:pathLst>
          </a:custGeom>
          <a:blipFill>
            <a:blip r:embed="rId5"/>
            <a:stretch>
              <a:fillRect l="0" t="0" r="0" b="0"/>
            </a:stretch>
          </a:blipFill>
        </p:spPr>
      </p:sp>
      <p:sp>
        <p:nvSpPr>
          <p:cNvPr name="TextBox 17" id="17"/>
          <p:cNvSpPr txBox="true"/>
          <p:nvPr/>
        </p:nvSpPr>
        <p:spPr>
          <a:xfrm rot="0">
            <a:off x="12654451" y="2019300"/>
            <a:ext cx="5036031" cy="4583769"/>
          </a:xfrm>
          <a:prstGeom prst="rect">
            <a:avLst/>
          </a:prstGeom>
        </p:spPr>
        <p:txBody>
          <a:bodyPr anchor="t" rtlCol="false" tIns="0" lIns="0" bIns="0" rIns="0">
            <a:spAutoFit/>
          </a:bodyPr>
          <a:lstStyle/>
          <a:p>
            <a:pPr algn="ctr">
              <a:lnSpc>
                <a:spcPts val="4032"/>
              </a:lnSpc>
            </a:pPr>
            <a:r>
              <a:rPr lang="en-US" sz="3125" i="true">
                <a:solidFill>
                  <a:srgbClr val="FFFFFF"/>
                </a:solidFill>
                <a:latin typeface="Raleway Italics"/>
                <a:ea typeface="Raleway Italics"/>
                <a:cs typeface="Raleway Italics"/>
                <a:sym typeface="Raleway Italics"/>
              </a:rPr>
              <a:t>Average test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0.445</a:t>
            </a:r>
          </a:p>
          <a:p>
            <a:pPr algn="ctr">
              <a:lnSpc>
                <a:spcPts val="4032"/>
              </a:lnSpc>
            </a:pPr>
          </a:p>
          <a:p>
            <a:pPr algn="ctr">
              <a:lnSpc>
                <a:spcPts val="4032"/>
              </a:lnSpc>
            </a:pPr>
            <a:r>
              <a:rPr lang="en-US" sz="3125" i="true">
                <a:solidFill>
                  <a:srgbClr val="FFFFFF"/>
                </a:solidFill>
                <a:latin typeface="Raleway Italics"/>
                <a:ea typeface="Raleway Italics"/>
                <a:cs typeface="Raleway Italics"/>
                <a:sym typeface="Raleway Italics"/>
              </a:rPr>
              <a:t>Average reconstruction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0.0024</a:t>
            </a:r>
          </a:p>
          <a:p>
            <a:pPr algn="ctr">
              <a:lnSpc>
                <a:spcPts val="4032"/>
              </a:lnSpc>
            </a:pPr>
          </a:p>
          <a:p>
            <a:pPr algn="ctr">
              <a:lnSpc>
                <a:spcPts val="4032"/>
              </a:lnSpc>
            </a:pPr>
            <a:r>
              <a:rPr lang="en-US" sz="3125" i="true">
                <a:solidFill>
                  <a:srgbClr val="FFFFFF"/>
                </a:solidFill>
                <a:latin typeface="Raleway Italics"/>
                <a:ea typeface="Raleway Italics"/>
                <a:cs typeface="Raleway Italics"/>
                <a:sym typeface="Raleway Italics"/>
              </a:rPr>
              <a:t>Average prediction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0.044</a:t>
            </a:r>
          </a:p>
          <a:p>
            <a:pPr algn="ctr">
              <a:lnSpc>
                <a:spcPts val="4032"/>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sp>
        <p:nvSpPr>
          <p:cNvPr name="Freeform 5" id="5"/>
          <p:cNvSpPr/>
          <p:nvPr/>
        </p:nvSpPr>
        <p:spPr>
          <a:xfrm flipH="false" flipV="false" rot="0">
            <a:off x="12194267"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grpSp>
        <p:nvGrpSpPr>
          <p:cNvPr name="Group 6" id="6"/>
          <p:cNvGrpSpPr/>
          <p:nvPr/>
        </p:nvGrpSpPr>
        <p:grpSpPr>
          <a:xfrm rot="0">
            <a:off x="2290885" y="1282678"/>
            <a:ext cx="5771668" cy="5736247"/>
            <a:chOff x="0" y="0"/>
            <a:chExt cx="1520110" cy="1510781"/>
          </a:xfrm>
        </p:grpSpPr>
        <p:sp>
          <p:nvSpPr>
            <p:cNvPr name="Freeform 7" id="7"/>
            <p:cNvSpPr/>
            <p:nvPr/>
          </p:nvSpPr>
          <p:spPr>
            <a:xfrm flipH="false" flipV="false" rot="0">
              <a:off x="0" y="0"/>
              <a:ext cx="1520110" cy="1510781"/>
            </a:xfrm>
            <a:custGeom>
              <a:avLst/>
              <a:gdLst/>
              <a:ahLst/>
              <a:cxnLst/>
              <a:rect r="r" b="b" t="t" l="l"/>
              <a:pathLst>
                <a:path h="1510781" w="1520110">
                  <a:moveTo>
                    <a:pt x="68410" y="0"/>
                  </a:moveTo>
                  <a:lnTo>
                    <a:pt x="1451701" y="0"/>
                  </a:lnTo>
                  <a:cubicBezTo>
                    <a:pt x="1489482" y="0"/>
                    <a:pt x="1520110" y="30628"/>
                    <a:pt x="1520110" y="68410"/>
                  </a:cubicBezTo>
                  <a:lnTo>
                    <a:pt x="1520110" y="1442371"/>
                  </a:lnTo>
                  <a:cubicBezTo>
                    <a:pt x="1520110" y="1480153"/>
                    <a:pt x="1489482" y="1510781"/>
                    <a:pt x="1451701" y="1510781"/>
                  </a:cubicBezTo>
                  <a:lnTo>
                    <a:pt x="68410" y="1510781"/>
                  </a:lnTo>
                  <a:cubicBezTo>
                    <a:pt x="30628" y="1510781"/>
                    <a:pt x="0" y="1480153"/>
                    <a:pt x="0" y="1442371"/>
                  </a:cubicBezTo>
                  <a:lnTo>
                    <a:pt x="0" y="68410"/>
                  </a:lnTo>
                  <a:cubicBezTo>
                    <a:pt x="0" y="30628"/>
                    <a:pt x="30628" y="0"/>
                    <a:pt x="68410" y="0"/>
                  </a:cubicBezTo>
                  <a:close/>
                </a:path>
              </a:pathLst>
            </a:custGeom>
            <a:solidFill>
              <a:srgbClr val="FFFFFF"/>
            </a:solidFill>
          </p:spPr>
        </p:sp>
        <p:sp>
          <p:nvSpPr>
            <p:cNvPr name="TextBox 8" id="8"/>
            <p:cNvSpPr txBox="true"/>
            <p:nvPr/>
          </p:nvSpPr>
          <p:spPr>
            <a:xfrm>
              <a:off x="0" y="57150"/>
              <a:ext cx="1520110" cy="1453631"/>
            </a:xfrm>
            <a:prstGeom prst="rect">
              <a:avLst/>
            </a:prstGeom>
          </p:spPr>
          <p:txBody>
            <a:bodyPr anchor="ctr" rtlCol="false" tIns="50800" lIns="50800" bIns="50800" rIns="50800"/>
            <a:lstStyle/>
            <a:p>
              <a:pPr algn="ctr">
                <a:lnSpc>
                  <a:spcPts val="2267"/>
                </a:lnSpc>
              </a:pPr>
            </a:p>
          </p:txBody>
        </p:sp>
      </p:grpSp>
      <p:grpSp>
        <p:nvGrpSpPr>
          <p:cNvPr name="Group 9" id="9"/>
          <p:cNvGrpSpPr/>
          <p:nvPr/>
        </p:nvGrpSpPr>
        <p:grpSpPr>
          <a:xfrm rot="0">
            <a:off x="10092001" y="1282678"/>
            <a:ext cx="5693467" cy="5736247"/>
            <a:chOff x="0" y="0"/>
            <a:chExt cx="1499514" cy="1510781"/>
          </a:xfrm>
        </p:grpSpPr>
        <p:sp>
          <p:nvSpPr>
            <p:cNvPr name="Freeform 10" id="10"/>
            <p:cNvSpPr/>
            <p:nvPr/>
          </p:nvSpPr>
          <p:spPr>
            <a:xfrm flipH="false" flipV="false" rot="0">
              <a:off x="0" y="0"/>
              <a:ext cx="1499514" cy="1510781"/>
            </a:xfrm>
            <a:custGeom>
              <a:avLst/>
              <a:gdLst/>
              <a:ahLst/>
              <a:cxnLst/>
              <a:rect r="r" b="b" t="t" l="l"/>
              <a:pathLst>
                <a:path h="1510781" w="1499514">
                  <a:moveTo>
                    <a:pt x="69349" y="0"/>
                  </a:moveTo>
                  <a:lnTo>
                    <a:pt x="1430165" y="0"/>
                  </a:lnTo>
                  <a:cubicBezTo>
                    <a:pt x="1468465" y="0"/>
                    <a:pt x="1499514" y="31049"/>
                    <a:pt x="1499514" y="69349"/>
                  </a:cubicBezTo>
                  <a:lnTo>
                    <a:pt x="1499514" y="1441432"/>
                  </a:lnTo>
                  <a:cubicBezTo>
                    <a:pt x="1499514" y="1479732"/>
                    <a:pt x="1468465" y="1510781"/>
                    <a:pt x="1430165" y="1510781"/>
                  </a:cubicBezTo>
                  <a:lnTo>
                    <a:pt x="69349" y="1510781"/>
                  </a:lnTo>
                  <a:cubicBezTo>
                    <a:pt x="50957" y="1510781"/>
                    <a:pt x="33317" y="1503475"/>
                    <a:pt x="20312" y="1490469"/>
                  </a:cubicBezTo>
                  <a:cubicBezTo>
                    <a:pt x="7306" y="1477464"/>
                    <a:pt x="0" y="1459824"/>
                    <a:pt x="0" y="1441432"/>
                  </a:cubicBezTo>
                  <a:lnTo>
                    <a:pt x="0" y="69349"/>
                  </a:lnTo>
                  <a:cubicBezTo>
                    <a:pt x="0" y="31049"/>
                    <a:pt x="31049" y="0"/>
                    <a:pt x="69349" y="0"/>
                  </a:cubicBezTo>
                  <a:close/>
                </a:path>
              </a:pathLst>
            </a:custGeom>
            <a:solidFill>
              <a:srgbClr val="FFFFFF"/>
            </a:solidFill>
          </p:spPr>
        </p:sp>
        <p:sp>
          <p:nvSpPr>
            <p:cNvPr name="TextBox 11" id="11"/>
            <p:cNvSpPr txBox="true"/>
            <p:nvPr/>
          </p:nvSpPr>
          <p:spPr>
            <a:xfrm>
              <a:off x="0" y="57150"/>
              <a:ext cx="1499514" cy="1453631"/>
            </a:xfrm>
            <a:prstGeom prst="rect">
              <a:avLst/>
            </a:prstGeom>
          </p:spPr>
          <p:txBody>
            <a:bodyPr anchor="ctr" rtlCol="false" tIns="50800" lIns="50800" bIns="50800" rIns="50800"/>
            <a:lstStyle/>
            <a:p>
              <a:pPr algn="ctr">
                <a:lnSpc>
                  <a:spcPts val="2267"/>
                </a:lnSpc>
              </a:pPr>
            </a:p>
          </p:txBody>
        </p:sp>
      </p:grpSp>
      <p:sp>
        <p:nvSpPr>
          <p:cNvPr name="Freeform 12" id="12"/>
          <p:cNvSpPr/>
          <p:nvPr/>
        </p:nvSpPr>
        <p:spPr>
          <a:xfrm flipH="false" flipV="false" rot="0">
            <a:off x="2455177" y="1413123"/>
            <a:ext cx="5443085" cy="5475356"/>
          </a:xfrm>
          <a:custGeom>
            <a:avLst/>
            <a:gdLst/>
            <a:ahLst/>
            <a:cxnLst/>
            <a:rect r="r" b="b" t="t" l="l"/>
            <a:pathLst>
              <a:path h="5475356" w="5443085">
                <a:moveTo>
                  <a:pt x="0" y="0"/>
                </a:moveTo>
                <a:lnTo>
                  <a:pt x="5443085" y="0"/>
                </a:lnTo>
                <a:lnTo>
                  <a:pt x="5443085" y="5475357"/>
                </a:lnTo>
                <a:lnTo>
                  <a:pt x="0" y="5475357"/>
                </a:lnTo>
                <a:lnTo>
                  <a:pt x="0" y="0"/>
                </a:lnTo>
                <a:close/>
              </a:path>
            </a:pathLst>
          </a:custGeom>
          <a:blipFill>
            <a:blip r:embed="rId4"/>
            <a:stretch>
              <a:fillRect l="0" t="0" r="0" b="0"/>
            </a:stretch>
          </a:blipFill>
        </p:spPr>
      </p:sp>
      <p:sp>
        <p:nvSpPr>
          <p:cNvPr name="Freeform 13" id="13"/>
          <p:cNvSpPr/>
          <p:nvPr/>
        </p:nvSpPr>
        <p:spPr>
          <a:xfrm flipH="false" flipV="false" rot="0">
            <a:off x="10265911" y="1413123"/>
            <a:ext cx="5345647" cy="5377340"/>
          </a:xfrm>
          <a:custGeom>
            <a:avLst/>
            <a:gdLst/>
            <a:ahLst/>
            <a:cxnLst/>
            <a:rect r="r" b="b" t="t" l="l"/>
            <a:pathLst>
              <a:path h="5377340" w="5345647">
                <a:moveTo>
                  <a:pt x="0" y="0"/>
                </a:moveTo>
                <a:lnTo>
                  <a:pt x="5345646" y="0"/>
                </a:lnTo>
                <a:lnTo>
                  <a:pt x="5345646" y="5377340"/>
                </a:lnTo>
                <a:lnTo>
                  <a:pt x="0" y="5377340"/>
                </a:lnTo>
                <a:lnTo>
                  <a:pt x="0" y="0"/>
                </a:lnTo>
                <a:close/>
              </a:path>
            </a:pathLst>
          </a:custGeom>
          <a:blipFill>
            <a:blip r:embed="rId5"/>
            <a:stretch>
              <a:fillRect l="0" t="0" r="0" b="0"/>
            </a:stretch>
          </a:blipFill>
        </p:spPr>
      </p:sp>
      <p:sp>
        <p:nvSpPr>
          <p:cNvPr name="TextBox 14" id="14"/>
          <p:cNvSpPr txBox="true"/>
          <p:nvPr/>
        </p:nvSpPr>
        <p:spPr>
          <a:xfrm rot="0">
            <a:off x="810761" y="259417"/>
            <a:ext cx="15955502" cy="497967"/>
          </a:xfrm>
          <a:prstGeom prst="rect">
            <a:avLst/>
          </a:prstGeom>
        </p:spPr>
        <p:txBody>
          <a:bodyPr anchor="t" rtlCol="false" tIns="0" lIns="0" bIns="0" rIns="0">
            <a:spAutoFit/>
          </a:bodyPr>
          <a:lstStyle/>
          <a:p>
            <a:pPr algn="l">
              <a:lnSpc>
                <a:spcPts val="3998"/>
              </a:lnSpc>
            </a:pPr>
            <a:r>
              <a:rPr lang="en-US" b="true" sz="3099" i="true" u="sng">
                <a:solidFill>
                  <a:srgbClr val="FFFFFF"/>
                </a:solidFill>
                <a:latin typeface="Raleway Bold Italics"/>
                <a:ea typeface="Raleway Bold Italics"/>
                <a:cs typeface="Raleway Bold Italics"/>
                <a:sym typeface="Raleway Bold Italics"/>
              </a:rPr>
              <a:t>3. ROSSLER SYSTEM</a:t>
            </a:r>
          </a:p>
        </p:txBody>
      </p:sp>
      <p:sp>
        <p:nvSpPr>
          <p:cNvPr name="TextBox 15" id="15"/>
          <p:cNvSpPr txBox="true"/>
          <p:nvPr/>
        </p:nvSpPr>
        <p:spPr>
          <a:xfrm rot="0">
            <a:off x="2340158" y="7245858"/>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Reconstruction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(Red - Reconstructed plot</a:t>
            </a:r>
          </a:p>
          <a:p>
            <a:pPr algn="ctr">
              <a:lnSpc>
                <a:spcPts val="3998"/>
              </a:lnSpc>
            </a:pPr>
            <a:r>
              <a:rPr lang="en-US" sz="3099" i="true">
                <a:solidFill>
                  <a:srgbClr val="FFFFFF"/>
                </a:solidFill>
                <a:latin typeface="Raleway Italics"/>
                <a:ea typeface="Raleway Italics"/>
                <a:cs typeface="Raleway Italics"/>
                <a:sym typeface="Raleway Italics"/>
              </a:rPr>
              <a:t>Blue - Ground truth)</a:t>
            </a:r>
          </a:p>
        </p:txBody>
      </p:sp>
      <p:sp>
        <p:nvSpPr>
          <p:cNvPr name="TextBox 16" id="16"/>
          <p:cNvSpPr txBox="true"/>
          <p:nvPr/>
        </p:nvSpPr>
        <p:spPr>
          <a:xfrm rot="0">
            <a:off x="9971411" y="7245858"/>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Prediction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(Red - Predicted plot</a:t>
            </a:r>
          </a:p>
          <a:p>
            <a:pPr algn="ctr">
              <a:lnSpc>
                <a:spcPts val="3998"/>
              </a:lnSpc>
            </a:pPr>
            <a:r>
              <a:rPr lang="en-US" sz="3099" i="true">
                <a:solidFill>
                  <a:srgbClr val="FFFFFF"/>
                </a:solidFill>
                <a:latin typeface="Raleway Italics"/>
                <a:ea typeface="Raleway Italics"/>
                <a:cs typeface="Raleway Italics"/>
                <a:sym typeface="Raleway Italics"/>
              </a:rPr>
              <a:t>Blue - Ground truth)</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sp>
        <p:nvSpPr>
          <p:cNvPr name="Freeform 5" id="5"/>
          <p:cNvSpPr/>
          <p:nvPr/>
        </p:nvSpPr>
        <p:spPr>
          <a:xfrm flipH="false" flipV="false" rot="0">
            <a:off x="13054474"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grpSp>
        <p:nvGrpSpPr>
          <p:cNvPr name="Group 6" id="6"/>
          <p:cNvGrpSpPr/>
          <p:nvPr/>
        </p:nvGrpSpPr>
        <p:grpSpPr>
          <a:xfrm rot="0">
            <a:off x="300120" y="1384166"/>
            <a:ext cx="5771668" cy="5736247"/>
            <a:chOff x="0" y="0"/>
            <a:chExt cx="1520110" cy="1510781"/>
          </a:xfrm>
        </p:grpSpPr>
        <p:sp>
          <p:nvSpPr>
            <p:cNvPr name="Freeform 7" id="7"/>
            <p:cNvSpPr/>
            <p:nvPr/>
          </p:nvSpPr>
          <p:spPr>
            <a:xfrm flipH="false" flipV="false" rot="0">
              <a:off x="0" y="0"/>
              <a:ext cx="1520110" cy="1510781"/>
            </a:xfrm>
            <a:custGeom>
              <a:avLst/>
              <a:gdLst/>
              <a:ahLst/>
              <a:cxnLst/>
              <a:rect r="r" b="b" t="t" l="l"/>
              <a:pathLst>
                <a:path h="1510781" w="1520110">
                  <a:moveTo>
                    <a:pt x="68410" y="0"/>
                  </a:moveTo>
                  <a:lnTo>
                    <a:pt x="1451701" y="0"/>
                  </a:lnTo>
                  <a:cubicBezTo>
                    <a:pt x="1489482" y="0"/>
                    <a:pt x="1520110" y="30628"/>
                    <a:pt x="1520110" y="68410"/>
                  </a:cubicBezTo>
                  <a:lnTo>
                    <a:pt x="1520110" y="1442371"/>
                  </a:lnTo>
                  <a:cubicBezTo>
                    <a:pt x="1520110" y="1480153"/>
                    <a:pt x="1489482" y="1510781"/>
                    <a:pt x="1451701" y="1510781"/>
                  </a:cubicBezTo>
                  <a:lnTo>
                    <a:pt x="68410" y="1510781"/>
                  </a:lnTo>
                  <a:cubicBezTo>
                    <a:pt x="30628" y="1510781"/>
                    <a:pt x="0" y="1480153"/>
                    <a:pt x="0" y="1442371"/>
                  </a:cubicBezTo>
                  <a:lnTo>
                    <a:pt x="0" y="68410"/>
                  </a:lnTo>
                  <a:cubicBezTo>
                    <a:pt x="0" y="30628"/>
                    <a:pt x="30628" y="0"/>
                    <a:pt x="68410" y="0"/>
                  </a:cubicBezTo>
                  <a:close/>
                </a:path>
              </a:pathLst>
            </a:custGeom>
            <a:solidFill>
              <a:srgbClr val="FFFFFF"/>
            </a:solidFill>
          </p:spPr>
        </p:sp>
        <p:sp>
          <p:nvSpPr>
            <p:cNvPr name="TextBox 8" id="8"/>
            <p:cNvSpPr txBox="true"/>
            <p:nvPr/>
          </p:nvSpPr>
          <p:spPr>
            <a:xfrm>
              <a:off x="0" y="57150"/>
              <a:ext cx="1520110" cy="1453631"/>
            </a:xfrm>
            <a:prstGeom prst="rect">
              <a:avLst/>
            </a:prstGeom>
          </p:spPr>
          <p:txBody>
            <a:bodyPr anchor="ctr" rtlCol="false" tIns="50800" lIns="50800" bIns="50800" rIns="50800"/>
            <a:lstStyle/>
            <a:p>
              <a:pPr algn="ctr">
                <a:lnSpc>
                  <a:spcPts val="2267"/>
                </a:lnSpc>
              </a:pPr>
            </a:p>
          </p:txBody>
        </p:sp>
      </p:grpSp>
      <p:grpSp>
        <p:nvGrpSpPr>
          <p:cNvPr name="Group 9" id="9"/>
          <p:cNvGrpSpPr/>
          <p:nvPr/>
        </p:nvGrpSpPr>
        <p:grpSpPr>
          <a:xfrm rot="0">
            <a:off x="6631422" y="1384166"/>
            <a:ext cx="5693467" cy="5736247"/>
            <a:chOff x="0" y="0"/>
            <a:chExt cx="1499514" cy="1510781"/>
          </a:xfrm>
        </p:grpSpPr>
        <p:sp>
          <p:nvSpPr>
            <p:cNvPr name="Freeform 10" id="10"/>
            <p:cNvSpPr/>
            <p:nvPr/>
          </p:nvSpPr>
          <p:spPr>
            <a:xfrm flipH="false" flipV="false" rot="0">
              <a:off x="0" y="0"/>
              <a:ext cx="1499514" cy="1510781"/>
            </a:xfrm>
            <a:custGeom>
              <a:avLst/>
              <a:gdLst/>
              <a:ahLst/>
              <a:cxnLst/>
              <a:rect r="r" b="b" t="t" l="l"/>
              <a:pathLst>
                <a:path h="1510781" w="1499514">
                  <a:moveTo>
                    <a:pt x="69349" y="0"/>
                  </a:moveTo>
                  <a:lnTo>
                    <a:pt x="1430165" y="0"/>
                  </a:lnTo>
                  <a:cubicBezTo>
                    <a:pt x="1468465" y="0"/>
                    <a:pt x="1499514" y="31049"/>
                    <a:pt x="1499514" y="69349"/>
                  </a:cubicBezTo>
                  <a:lnTo>
                    <a:pt x="1499514" y="1441432"/>
                  </a:lnTo>
                  <a:cubicBezTo>
                    <a:pt x="1499514" y="1479732"/>
                    <a:pt x="1468465" y="1510781"/>
                    <a:pt x="1430165" y="1510781"/>
                  </a:cubicBezTo>
                  <a:lnTo>
                    <a:pt x="69349" y="1510781"/>
                  </a:lnTo>
                  <a:cubicBezTo>
                    <a:pt x="50957" y="1510781"/>
                    <a:pt x="33317" y="1503475"/>
                    <a:pt x="20312" y="1490469"/>
                  </a:cubicBezTo>
                  <a:cubicBezTo>
                    <a:pt x="7306" y="1477464"/>
                    <a:pt x="0" y="1459824"/>
                    <a:pt x="0" y="1441432"/>
                  </a:cubicBezTo>
                  <a:lnTo>
                    <a:pt x="0" y="69349"/>
                  </a:lnTo>
                  <a:cubicBezTo>
                    <a:pt x="0" y="31049"/>
                    <a:pt x="31049" y="0"/>
                    <a:pt x="69349" y="0"/>
                  </a:cubicBezTo>
                  <a:close/>
                </a:path>
              </a:pathLst>
            </a:custGeom>
            <a:solidFill>
              <a:srgbClr val="FFFFFF"/>
            </a:solidFill>
          </p:spPr>
        </p:sp>
        <p:sp>
          <p:nvSpPr>
            <p:cNvPr name="TextBox 11" id="11"/>
            <p:cNvSpPr txBox="true"/>
            <p:nvPr/>
          </p:nvSpPr>
          <p:spPr>
            <a:xfrm>
              <a:off x="0" y="57150"/>
              <a:ext cx="1499514" cy="1453631"/>
            </a:xfrm>
            <a:prstGeom prst="rect">
              <a:avLst/>
            </a:prstGeom>
          </p:spPr>
          <p:txBody>
            <a:bodyPr anchor="ctr" rtlCol="false" tIns="50800" lIns="50800" bIns="50800" rIns="50800"/>
            <a:lstStyle/>
            <a:p>
              <a:pPr algn="ctr">
                <a:lnSpc>
                  <a:spcPts val="2267"/>
                </a:lnSpc>
              </a:pPr>
            </a:p>
          </p:txBody>
        </p:sp>
      </p:grpSp>
      <p:sp>
        <p:nvSpPr>
          <p:cNvPr name="Freeform 12" id="12"/>
          <p:cNvSpPr/>
          <p:nvPr/>
        </p:nvSpPr>
        <p:spPr>
          <a:xfrm flipH="false" flipV="false" rot="0">
            <a:off x="509077" y="1531388"/>
            <a:ext cx="5353754" cy="5418257"/>
          </a:xfrm>
          <a:custGeom>
            <a:avLst/>
            <a:gdLst/>
            <a:ahLst/>
            <a:cxnLst/>
            <a:rect r="r" b="b" t="t" l="l"/>
            <a:pathLst>
              <a:path h="5418257" w="5353754">
                <a:moveTo>
                  <a:pt x="0" y="0"/>
                </a:moveTo>
                <a:lnTo>
                  <a:pt x="5353755" y="0"/>
                </a:lnTo>
                <a:lnTo>
                  <a:pt x="5353755" y="5418257"/>
                </a:lnTo>
                <a:lnTo>
                  <a:pt x="0" y="5418257"/>
                </a:lnTo>
                <a:lnTo>
                  <a:pt x="0" y="0"/>
                </a:lnTo>
                <a:close/>
              </a:path>
            </a:pathLst>
          </a:custGeom>
          <a:blipFill>
            <a:blip r:embed="rId4"/>
            <a:stretch>
              <a:fillRect l="0" t="0" r="0" b="0"/>
            </a:stretch>
          </a:blipFill>
        </p:spPr>
      </p:sp>
      <p:sp>
        <p:nvSpPr>
          <p:cNvPr name="Freeform 13" id="13"/>
          <p:cNvSpPr/>
          <p:nvPr/>
        </p:nvSpPr>
        <p:spPr>
          <a:xfrm flipH="false" flipV="false" rot="0">
            <a:off x="6785117" y="1526805"/>
            <a:ext cx="5386077" cy="5450969"/>
          </a:xfrm>
          <a:custGeom>
            <a:avLst/>
            <a:gdLst/>
            <a:ahLst/>
            <a:cxnLst/>
            <a:rect r="r" b="b" t="t" l="l"/>
            <a:pathLst>
              <a:path h="5450969" w="5386077">
                <a:moveTo>
                  <a:pt x="0" y="0"/>
                </a:moveTo>
                <a:lnTo>
                  <a:pt x="5386077" y="0"/>
                </a:lnTo>
                <a:lnTo>
                  <a:pt x="5386077" y="5450969"/>
                </a:lnTo>
                <a:lnTo>
                  <a:pt x="0" y="5450969"/>
                </a:lnTo>
                <a:lnTo>
                  <a:pt x="0" y="0"/>
                </a:lnTo>
                <a:close/>
              </a:path>
            </a:pathLst>
          </a:custGeom>
          <a:blipFill>
            <a:blip r:embed="rId5"/>
            <a:stretch>
              <a:fillRect l="0" t="0" r="0" b="0"/>
            </a:stretch>
          </a:blipFill>
        </p:spPr>
      </p:sp>
      <p:sp>
        <p:nvSpPr>
          <p:cNvPr name="TextBox 14" id="14"/>
          <p:cNvSpPr txBox="true"/>
          <p:nvPr/>
        </p:nvSpPr>
        <p:spPr>
          <a:xfrm rot="0">
            <a:off x="810761" y="259417"/>
            <a:ext cx="15955502" cy="497967"/>
          </a:xfrm>
          <a:prstGeom prst="rect">
            <a:avLst/>
          </a:prstGeom>
        </p:spPr>
        <p:txBody>
          <a:bodyPr anchor="t" rtlCol="false" tIns="0" lIns="0" bIns="0" rIns="0">
            <a:spAutoFit/>
          </a:bodyPr>
          <a:lstStyle/>
          <a:p>
            <a:pPr algn="l">
              <a:lnSpc>
                <a:spcPts val="3998"/>
              </a:lnSpc>
            </a:pPr>
            <a:r>
              <a:rPr lang="en-US" b="true" sz="3099" i="true" u="sng">
                <a:solidFill>
                  <a:srgbClr val="FFFFFF"/>
                </a:solidFill>
                <a:latin typeface="Raleway Bold Italics"/>
                <a:ea typeface="Raleway Bold Italics"/>
                <a:cs typeface="Raleway Bold Italics"/>
                <a:sym typeface="Raleway Bold Italics"/>
              </a:rPr>
              <a:t>4. CHEN SYSTEM</a:t>
            </a:r>
          </a:p>
        </p:txBody>
      </p:sp>
      <p:sp>
        <p:nvSpPr>
          <p:cNvPr name="TextBox 15" id="15"/>
          <p:cNvSpPr txBox="true"/>
          <p:nvPr/>
        </p:nvSpPr>
        <p:spPr>
          <a:xfrm rot="0">
            <a:off x="349394" y="7347346"/>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Reconstruction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(Red - Reconstructed plot</a:t>
            </a:r>
          </a:p>
          <a:p>
            <a:pPr algn="ctr">
              <a:lnSpc>
                <a:spcPts val="3998"/>
              </a:lnSpc>
            </a:pPr>
            <a:r>
              <a:rPr lang="en-US" sz="3099" i="true">
                <a:solidFill>
                  <a:srgbClr val="FFFFFF"/>
                </a:solidFill>
                <a:latin typeface="Raleway Italics"/>
                <a:ea typeface="Raleway Italics"/>
                <a:cs typeface="Raleway Italics"/>
                <a:sym typeface="Raleway Italics"/>
              </a:rPr>
              <a:t>Blue - Ground truth)</a:t>
            </a:r>
          </a:p>
        </p:txBody>
      </p:sp>
      <p:sp>
        <p:nvSpPr>
          <p:cNvPr name="TextBox 16" id="16"/>
          <p:cNvSpPr txBox="true"/>
          <p:nvPr/>
        </p:nvSpPr>
        <p:spPr>
          <a:xfrm rot="0">
            <a:off x="6510832" y="7347346"/>
            <a:ext cx="5934646" cy="2012442"/>
          </a:xfrm>
          <a:prstGeom prst="rect">
            <a:avLst/>
          </a:prstGeom>
        </p:spPr>
        <p:txBody>
          <a:bodyPr anchor="t" rtlCol="false" tIns="0" lIns="0" bIns="0" rIns="0">
            <a:spAutoFit/>
          </a:bodyPr>
          <a:lstStyle/>
          <a:p>
            <a:pPr algn="ctr">
              <a:lnSpc>
                <a:spcPts val="3998"/>
              </a:lnSpc>
            </a:pPr>
            <a:r>
              <a:rPr lang="en-US" sz="3099" i="true">
                <a:solidFill>
                  <a:srgbClr val="FFFFFF"/>
                </a:solidFill>
                <a:latin typeface="Raleway Italics"/>
                <a:ea typeface="Raleway Italics"/>
                <a:cs typeface="Raleway Italics"/>
                <a:sym typeface="Raleway Italics"/>
              </a:rPr>
              <a:t>Prediction plot</a:t>
            </a:r>
          </a:p>
          <a:p>
            <a:pPr algn="ctr">
              <a:lnSpc>
                <a:spcPts val="3998"/>
              </a:lnSpc>
            </a:pPr>
          </a:p>
          <a:p>
            <a:pPr algn="ctr">
              <a:lnSpc>
                <a:spcPts val="3998"/>
              </a:lnSpc>
            </a:pPr>
            <a:r>
              <a:rPr lang="en-US" sz="3099" i="true">
                <a:solidFill>
                  <a:srgbClr val="FFFFFF"/>
                </a:solidFill>
                <a:latin typeface="Raleway Italics"/>
                <a:ea typeface="Raleway Italics"/>
                <a:cs typeface="Raleway Italics"/>
                <a:sym typeface="Raleway Italics"/>
              </a:rPr>
              <a:t>(Red - Predicted plot</a:t>
            </a:r>
          </a:p>
          <a:p>
            <a:pPr algn="ctr">
              <a:lnSpc>
                <a:spcPts val="3998"/>
              </a:lnSpc>
            </a:pPr>
            <a:r>
              <a:rPr lang="en-US" sz="3099" i="true">
                <a:solidFill>
                  <a:srgbClr val="FFFFFF"/>
                </a:solidFill>
                <a:latin typeface="Raleway Italics"/>
                <a:ea typeface="Raleway Italics"/>
                <a:cs typeface="Raleway Italics"/>
                <a:sym typeface="Raleway Italics"/>
              </a:rPr>
              <a:t>Blue - Ground truth)</a:t>
            </a:r>
          </a:p>
        </p:txBody>
      </p:sp>
      <p:sp>
        <p:nvSpPr>
          <p:cNvPr name="TextBox 17" id="17"/>
          <p:cNvSpPr txBox="true"/>
          <p:nvPr/>
        </p:nvSpPr>
        <p:spPr>
          <a:xfrm rot="0">
            <a:off x="12654451" y="2019300"/>
            <a:ext cx="5036031" cy="4074725"/>
          </a:xfrm>
          <a:prstGeom prst="rect">
            <a:avLst/>
          </a:prstGeom>
        </p:spPr>
        <p:txBody>
          <a:bodyPr anchor="t" rtlCol="false" tIns="0" lIns="0" bIns="0" rIns="0">
            <a:spAutoFit/>
          </a:bodyPr>
          <a:lstStyle/>
          <a:p>
            <a:pPr algn="ctr">
              <a:lnSpc>
                <a:spcPts val="4032"/>
              </a:lnSpc>
            </a:pPr>
            <a:r>
              <a:rPr lang="en-US" sz="3125" i="true">
                <a:solidFill>
                  <a:srgbClr val="FFFFFF"/>
                </a:solidFill>
                <a:latin typeface="Raleway Italics"/>
                <a:ea typeface="Raleway Italics"/>
                <a:cs typeface="Raleway Italics"/>
                <a:sym typeface="Raleway Italics"/>
              </a:rPr>
              <a:t>Average test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0.2186</a:t>
            </a:r>
          </a:p>
          <a:p>
            <a:pPr algn="ctr">
              <a:lnSpc>
                <a:spcPts val="4032"/>
              </a:lnSpc>
            </a:pPr>
          </a:p>
          <a:p>
            <a:pPr algn="ctr">
              <a:lnSpc>
                <a:spcPts val="4032"/>
              </a:lnSpc>
            </a:pPr>
            <a:r>
              <a:rPr lang="en-US" sz="3125" i="true">
                <a:solidFill>
                  <a:srgbClr val="FFFFFF"/>
                </a:solidFill>
                <a:latin typeface="Raleway Italics"/>
                <a:ea typeface="Raleway Italics"/>
                <a:cs typeface="Raleway Italics"/>
                <a:sym typeface="Raleway Italics"/>
              </a:rPr>
              <a:t>Average reconstruction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0.00080</a:t>
            </a:r>
          </a:p>
          <a:p>
            <a:pPr algn="ctr">
              <a:lnSpc>
                <a:spcPts val="4032"/>
              </a:lnSpc>
            </a:pPr>
          </a:p>
          <a:p>
            <a:pPr algn="ctr">
              <a:lnSpc>
                <a:spcPts val="4032"/>
              </a:lnSpc>
            </a:pPr>
            <a:r>
              <a:rPr lang="en-US" sz="3125" i="true">
                <a:solidFill>
                  <a:srgbClr val="FFFFFF"/>
                </a:solidFill>
                <a:latin typeface="Raleway Italics"/>
                <a:ea typeface="Raleway Italics"/>
                <a:cs typeface="Raleway Italics"/>
                <a:sym typeface="Raleway Italics"/>
              </a:rPr>
              <a:t>Average prediction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0.02178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sp>
        <p:nvSpPr>
          <p:cNvPr name="Freeform 5" id="5"/>
          <p:cNvSpPr/>
          <p:nvPr/>
        </p:nvSpPr>
        <p:spPr>
          <a:xfrm flipH="false" flipV="false" rot="0">
            <a:off x="13054474"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grpSp>
        <p:nvGrpSpPr>
          <p:cNvPr name="Group 6" id="6"/>
          <p:cNvGrpSpPr/>
          <p:nvPr/>
        </p:nvGrpSpPr>
        <p:grpSpPr>
          <a:xfrm rot="0">
            <a:off x="2897655" y="1290158"/>
            <a:ext cx="12754354" cy="5540627"/>
            <a:chOff x="0" y="0"/>
            <a:chExt cx="3359171" cy="1459260"/>
          </a:xfrm>
        </p:grpSpPr>
        <p:sp>
          <p:nvSpPr>
            <p:cNvPr name="Freeform 7" id="7"/>
            <p:cNvSpPr/>
            <p:nvPr/>
          </p:nvSpPr>
          <p:spPr>
            <a:xfrm flipH="false" flipV="false" rot="0">
              <a:off x="0" y="0"/>
              <a:ext cx="3359171" cy="1459260"/>
            </a:xfrm>
            <a:custGeom>
              <a:avLst/>
              <a:gdLst/>
              <a:ahLst/>
              <a:cxnLst/>
              <a:rect r="r" b="b" t="t" l="l"/>
              <a:pathLst>
                <a:path h="1459260" w="3359171">
                  <a:moveTo>
                    <a:pt x="30957" y="0"/>
                  </a:moveTo>
                  <a:lnTo>
                    <a:pt x="3328214" y="0"/>
                  </a:lnTo>
                  <a:cubicBezTo>
                    <a:pt x="3336425" y="0"/>
                    <a:pt x="3344299" y="3262"/>
                    <a:pt x="3350104" y="9067"/>
                  </a:cubicBezTo>
                  <a:cubicBezTo>
                    <a:pt x="3355910" y="14873"/>
                    <a:pt x="3359171" y="22747"/>
                    <a:pt x="3359171" y="30957"/>
                  </a:cubicBezTo>
                  <a:lnTo>
                    <a:pt x="3359171" y="1428303"/>
                  </a:lnTo>
                  <a:cubicBezTo>
                    <a:pt x="3359171" y="1436513"/>
                    <a:pt x="3355910" y="1444387"/>
                    <a:pt x="3350104" y="1450193"/>
                  </a:cubicBezTo>
                  <a:cubicBezTo>
                    <a:pt x="3344299" y="1455998"/>
                    <a:pt x="3336425" y="1459260"/>
                    <a:pt x="3328214" y="1459260"/>
                  </a:cubicBezTo>
                  <a:lnTo>
                    <a:pt x="30957" y="1459260"/>
                  </a:lnTo>
                  <a:cubicBezTo>
                    <a:pt x="22747" y="1459260"/>
                    <a:pt x="14873" y="1455998"/>
                    <a:pt x="9067" y="1450193"/>
                  </a:cubicBezTo>
                  <a:cubicBezTo>
                    <a:pt x="3262" y="1444387"/>
                    <a:pt x="0" y="1436513"/>
                    <a:pt x="0" y="1428303"/>
                  </a:cubicBezTo>
                  <a:lnTo>
                    <a:pt x="0" y="30957"/>
                  </a:lnTo>
                  <a:cubicBezTo>
                    <a:pt x="0" y="22747"/>
                    <a:pt x="3262" y="14873"/>
                    <a:pt x="9067" y="9067"/>
                  </a:cubicBezTo>
                  <a:cubicBezTo>
                    <a:pt x="14873" y="3262"/>
                    <a:pt x="22747" y="0"/>
                    <a:pt x="30957" y="0"/>
                  </a:cubicBezTo>
                  <a:close/>
                </a:path>
              </a:pathLst>
            </a:custGeom>
            <a:solidFill>
              <a:srgbClr val="FFFFFF"/>
            </a:solidFill>
          </p:spPr>
        </p:sp>
        <p:sp>
          <p:nvSpPr>
            <p:cNvPr name="TextBox 8" id="8"/>
            <p:cNvSpPr txBox="true"/>
            <p:nvPr/>
          </p:nvSpPr>
          <p:spPr>
            <a:xfrm>
              <a:off x="0" y="57150"/>
              <a:ext cx="3359171" cy="1402110"/>
            </a:xfrm>
            <a:prstGeom prst="rect">
              <a:avLst/>
            </a:prstGeom>
          </p:spPr>
          <p:txBody>
            <a:bodyPr anchor="ctr" rtlCol="false" tIns="50800" lIns="50800" bIns="50800" rIns="50800"/>
            <a:lstStyle/>
            <a:p>
              <a:pPr algn="ctr">
                <a:lnSpc>
                  <a:spcPts val="2267"/>
                </a:lnSpc>
              </a:pPr>
            </a:p>
          </p:txBody>
        </p:sp>
      </p:grpSp>
      <p:sp>
        <p:nvSpPr>
          <p:cNvPr name="Freeform 9" id="9"/>
          <p:cNvSpPr/>
          <p:nvPr/>
        </p:nvSpPr>
        <p:spPr>
          <a:xfrm flipH="false" flipV="false" rot="0">
            <a:off x="3129614" y="1671518"/>
            <a:ext cx="12290436" cy="4777907"/>
          </a:xfrm>
          <a:custGeom>
            <a:avLst/>
            <a:gdLst/>
            <a:ahLst/>
            <a:cxnLst/>
            <a:rect r="r" b="b" t="t" l="l"/>
            <a:pathLst>
              <a:path h="4777907" w="12290436">
                <a:moveTo>
                  <a:pt x="0" y="0"/>
                </a:moveTo>
                <a:lnTo>
                  <a:pt x="12290436" y="0"/>
                </a:lnTo>
                <a:lnTo>
                  <a:pt x="12290436" y="4777907"/>
                </a:lnTo>
                <a:lnTo>
                  <a:pt x="0" y="4777907"/>
                </a:lnTo>
                <a:lnTo>
                  <a:pt x="0" y="0"/>
                </a:lnTo>
                <a:close/>
              </a:path>
            </a:pathLst>
          </a:custGeom>
          <a:blipFill>
            <a:blip r:embed="rId4"/>
            <a:stretch>
              <a:fillRect l="0" t="0" r="0" b="0"/>
            </a:stretch>
          </a:blipFill>
        </p:spPr>
      </p:sp>
      <p:sp>
        <p:nvSpPr>
          <p:cNvPr name="TextBox 10" id="10"/>
          <p:cNvSpPr txBox="true"/>
          <p:nvPr/>
        </p:nvSpPr>
        <p:spPr>
          <a:xfrm rot="0">
            <a:off x="810761" y="259417"/>
            <a:ext cx="15955502" cy="497967"/>
          </a:xfrm>
          <a:prstGeom prst="rect">
            <a:avLst/>
          </a:prstGeom>
        </p:spPr>
        <p:txBody>
          <a:bodyPr anchor="t" rtlCol="false" tIns="0" lIns="0" bIns="0" rIns="0">
            <a:spAutoFit/>
          </a:bodyPr>
          <a:lstStyle/>
          <a:p>
            <a:pPr algn="l">
              <a:lnSpc>
                <a:spcPts val="3998"/>
              </a:lnSpc>
            </a:pPr>
            <a:r>
              <a:rPr lang="en-US" b="true" sz="3099" i="true" u="sng">
                <a:solidFill>
                  <a:srgbClr val="FFFFFF"/>
                </a:solidFill>
                <a:latin typeface="Raleway Bold Italics"/>
                <a:ea typeface="Raleway Bold Italics"/>
                <a:cs typeface="Raleway Bold Italics"/>
                <a:sym typeface="Raleway Bold Italics"/>
              </a:rPr>
              <a:t>5. SYNTHETIC FUEL CELL SYSTEM</a:t>
            </a:r>
          </a:p>
        </p:txBody>
      </p:sp>
      <p:sp>
        <p:nvSpPr>
          <p:cNvPr name="TextBox 11" id="11"/>
          <p:cNvSpPr txBox="true"/>
          <p:nvPr/>
        </p:nvSpPr>
        <p:spPr>
          <a:xfrm rot="0">
            <a:off x="12822515" y="7325459"/>
            <a:ext cx="5036031" cy="1529503"/>
          </a:xfrm>
          <a:prstGeom prst="rect">
            <a:avLst/>
          </a:prstGeom>
        </p:spPr>
        <p:txBody>
          <a:bodyPr anchor="t" rtlCol="false" tIns="0" lIns="0" bIns="0" rIns="0">
            <a:spAutoFit/>
          </a:bodyPr>
          <a:lstStyle/>
          <a:p>
            <a:pPr algn="ctr">
              <a:lnSpc>
                <a:spcPts val="4032"/>
              </a:lnSpc>
            </a:pPr>
          </a:p>
          <a:p>
            <a:pPr algn="ctr">
              <a:lnSpc>
                <a:spcPts val="4032"/>
              </a:lnSpc>
            </a:pPr>
            <a:r>
              <a:rPr lang="en-US" sz="3125" i="true">
                <a:solidFill>
                  <a:srgbClr val="FFFFFF"/>
                </a:solidFill>
                <a:latin typeface="Raleway Italics"/>
                <a:ea typeface="Raleway Italics"/>
                <a:cs typeface="Raleway Italics"/>
                <a:sym typeface="Raleway Italics"/>
              </a:rPr>
              <a:t>Average prediction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0.0553</a:t>
            </a:r>
          </a:p>
        </p:txBody>
      </p:sp>
      <p:sp>
        <p:nvSpPr>
          <p:cNvPr name="TextBox 12" id="12"/>
          <p:cNvSpPr txBox="true"/>
          <p:nvPr/>
        </p:nvSpPr>
        <p:spPr>
          <a:xfrm rot="0">
            <a:off x="2431711" y="7852171"/>
            <a:ext cx="3063478" cy="1002792"/>
          </a:xfrm>
          <a:prstGeom prst="rect">
            <a:avLst/>
          </a:prstGeom>
        </p:spPr>
        <p:txBody>
          <a:bodyPr anchor="t" rtlCol="false" tIns="0" lIns="0" bIns="0" rIns="0">
            <a:spAutoFit/>
          </a:bodyPr>
          <a:lstStyle/>
          <a:p>
            <a:pPr algn="ctr">
              <a:lnSpc>
                <a:spcPts val="3998"/>
              </a:lnSpc>
              <a:spcBef>
                <a:spcPct val="0"/>
              </a:spcBef>
            </a:pPr>
            <a:r>
              <a:rPr lang="en-US" sz="3099" i="true">
                <a:solidFill>
                  <a:srgbClr val="FBFCFB"/>
                </a:solidFill>
                <a:latin typeface="Raleway Italics"/>
                <a:ea typeface="Raleway Italics"/>
                <a:cs typeface="Raleway Italics"/>
                <a:sym typeface="Raleway Italics"/>
              </a:rPr>
              <a:t>Average test loss:</a:t>
            </a:r>
          </a:p>
          <a:p>
            <a:pPr algn="ctr">
              <a:lnSpc>
                <a:spcPts val="3998"/>
              </a:lnSpc>
              <a:spcBef>
                <a:spcPct val="0"/>
              </a:spcBef>
            </a:pPr>
            <a:r>
              <a:rPr lang="en-US" b="true" sz="3099" i="true">
                <a:solidFill>
                  <a:srgbClr val="FBFCFB"/>
                </a:solidFill>
                <a:latin typeface="Raleway Bold Italics"/>
                <a:ea typeface="Raleway Bold Italics"/>
                <a:cs typeface="Raleway Bold Italics"/>
                <a:sym typeface="Raleway Bold Italics"/>
              </a:rPr>
              <a:t>0.5572</a:t>
            </a:r>
          </a:p>
        </p:txBody>
      </p:sp>
      <p:sp>
        <p:nvSpPr>
          <p:cNvPr name="TextBox 13" id="13"/>
          <p:cNvSpPr txBox="true"/>
          <p:nvPr/>
        </p:nvSpPr>
        <p:spPr>
          <a:xfrm rot="0">
            <a:off x="6802856" y="7852171"/>
            <a:ext cx="4943951" cy="1002792"/>
          </a:xfrm>
          <a:prstGeom prst="rect">
            <a:avLst/>
          </a:prstGeom>
        </p:spPr>
        <p:txBody>
          <a:bodyPr anchor="t" rtlCol="false" tIns="0" lIns="0" bIns="0" rIns="0">
            <a:spAutoFit/>
          </a:bodyPr>
          <a:lstStyle/>
          <a:p>
            <a:pPr algn="ctr">
              <a:lnSpc>
                <a:spcPts val="3998"/>
              </a:lnSpc>
              <a:spcBef>
                <a:spcPct val="0"/>
              </a:spcBef>
            </a:pPr>
            <a:r>
              <a:rPr lang="en-US" sz="3099" i="true">
                <a:solidFill>
                  <a:srgbClr val="FBFCFB"/>
                </a:solidFill>
                <a:latin typeface="Raleway Italics"/>
                <a:ea typeface="Raleway Italics"/>
                <a:cs typeface="Raleway Italics"/>
                <a:sym typeface="Raleway Italics"/>
              </a:rPr>
              <a:t>Average reconstruction loss:</a:t>
            </a:r>
          </a:p>
          <a:p>
            <a:pPr algn="ctr">
              <a:lnSpc>
                <a:spcPts val="3998"/>
              </a:lnSpc>
              <a:spcBef>
                <a:spcPct val="0"/>
              </a:spcBef>
            </a:pPr>
            <a:r>
              <a:rPr lang="en-US" b="true" sz="3099" i="true">
                <a:solidFill>
                  <a:srgbClr val="FBFCFB"/>
                </a:solidFill>
                <a:latin typeface="Raleway Bold Italics"/>
                <a:ea typeface="Raleway Bold Italics"/>
                <a:cs typeface="Raleway Bold Italics"/>
                <a:sym typeface="Raleway Bold Italics"/>
              </a:rPr>
              <a:t> 0.0041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3" id="3"/>
          <p:cNvSpPr txBox="true"/>
          <p:nvPr/>
        </p:nvSpPr>
        <p:spPr>
          <a:xfrm rot="0">
            <a:off x="3618303" y="578290"/>
            <a:ext cx="11942888" cy="1100845"/>
          </a:xfrm>
          <a:prstGeom prst="rect">
            <a:avLst/>
          </a:prstGeom>
        </p:spPr>
        <p:txBody>
          <a:bodyPr anchor="t" rtlCol="false" tIns="0" lIns="0" bIns="0" rIns="0">
            <a:spAutoFit/>
          </a:bodyPr>
          <a:lstStyle/>
          <a:p>
            <a:pPr algn="ctr">
              <a:lnSpc>
                <a:spcPts val="8143"/>
              </a:lnSpc>
            </a:pPr>
            <a:r>
              <a:rPr lang="en-US" sz="8572" b="true">
                <a:solidFill>
                  <a:srgbClr val="36E9FD"/>
                </a:solidFill>
                <a:latin typeface="Montserrat Semi-Bold"/>
                <a:ea typeface="Montserrat Semi-Bold"/>
                <a:cs typeface="Montserrat Semi-Bold"/>
                <a:sym typeface="Montserrat Semi-Bold"/>
              </a:rPr>
              <a:t>Problem Statement</a:t>
            </a:r>
          </a:p>
        </p:txBody>
      </p:sp>
      <p:sp>
        <p:nvSpPr>
          <p:cNvPr name="TextBox 4" id="4"/>
          <p:cNvSpPr txBox="true"/>
          <p:nvPr/>
        </p:nvSpPr>
        <p:spPr>
          <a:xfrm rot="0">
            <a:off x="1433828" y="2313851"/>
            <a:ext cx="15420344" cy="7477849"/>
          </a:xfrm>
          <a:prstGeom prst="rect">
            <a:avLst/>
          </a:prstGeom>
        </p:spPr>
        <p:txBody>
          <a:bodyPr anchor="t" rtlCol="false" tIns="0" lIns="0" bIns="0" rIns="0">
            <a:spAutoFit/>
          </a:bodyPr>
          <a:lstStyle/>
          <a:p>
            <a:pPr algn="l">
              <a:lnSpc>
                <a:spcPts val="4218"/>
              </a:lnSpc>
            </a:pPr>
            <a:r>
              <a:rPr lang="en-US" sz="3270" i="true">
                <a:solidFill>
                  <a:srgbClr val="FFFFFF"/>
                </a:solidFill>
                <a:latin typeface="Raleway Italics"/>
                <a:ea typeface="Raleway Italics"/>
                <a:cs typeface="Raleway Italics"/>
                <a:sym typeface="Raleway Italics"/>
              </a:rPr>
              <a:t>Conventional methods for modeling nonlinear dynamical systems often struggle with accurate prediction and efficient representation due to their inherent complexity and lack of linear structure. These limitations hinder the scalability and interpretability of models applied to real-world dynamical systems. Koopman operator theory, which enables linear representation of nonlinear dynamics through observable functions, offers a powerful framework to overcome these challenges.</a:t>
            </a:r>
          </a:p>
          <a:p>
            <a:pPr algn="l">
              <a:lnSpc>
                <a:spcPts val="4218"/>
              </a:lnSpc>
            </a:pPr>
          </a:p>
          <a:p>
            <a:pPr algn="l">
              <a:lnSpc>
                <a:spcPts val="4218"/>
              </a:lnSpc>
            </a:pPr>
            <a:r>
              <a:rPr lang="en-US" sz="3270" i="true">
                <a:solidFill>
                  <a:srgbClr val="FFFFFF"/>
                </a:solidFill>
                <a:latin typeface="Raleway Italics"/>
                <a:ea typeface="Raleway Italics"/>
                <a:cs typeface="Raleway Italics"/>
                <a:sym typeface="Raleway Italics"/>
              </a:rPr>
              <a:t>This work aims to develop a Koopman-based autoencoder that learns a latent space where nonlinear system dynamics evolve linearly, enabling both efficient reconstruction and long-term prediction. By leveraging this approach, the system achieves improved interpretability, stability, and forecasting performance for complex nonlinear systems.</a:t>
            </a:r>
          </a:p>
          <a:p>
            <a:pPr algn="l">
              <a:lnSpc>
                <a:spcPts val="4218"/>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42831">
            <a:off x="-183072" y="9034920"/>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438710">
            <a:off x="-4529841" y="-5573153"/>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Freeform 4" id="4"/>
          <p:cNvSpPr/>
          <p:nvPr/>
        </p:nvSpPr>
        <p:spPr>
          <a:xfrm flipH="false" flipV="false" rot="0">
            <a:off x="-5308566" y="20574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sp>
        <p:nvSpPr>
          <p:cNvPr name="Freeform 5" id="5"/>
          <p:cNvSpPr/>
          <p:nvPr/>
        </p:nvSpPr>
        <p:spPr>
          <a:xfrm flipH="false" flipV="false" rot="0">
            <a:off x="13054474" y="2209800"/>
            <a:ext cx="9272016" cy="8229600"/>
          </a:xfrm>
          <a:custGeom>
            <a:avLst/>
            <a:gdLst/>
            <a:ahLst/>
            <a:cxnLst/>
            <a:rect r="r" b="b" t="t" l="l"/>
            <a:pathLst>
              <a:path h="8229600" w="9272016">
                <a:moveTo>
                  <a:pt x="0" y="0"/>
                </a:moveTo>
                <a:lnTo>
                  <a:pt x="9272016" y="0"/>
                </a:lnTo>
                <a:lnTo>
                  <a:pt x="9272016" y="8229600"/>
                </a:lnTo>
                <a:lnTo>
                  <a:pt x="0" y="8229600"/>
                </a:lnTo>
                <a:lnTo>
                  <a:pt x="0" y="0"/>
                </a:lnTo>
                <a:close/>
              </a:path>
            </a:pathLst>
          </a:custGeom>
          <a:blipFill>
            <a:blip r:embed="rId3">
              <a:alphaModFix amt="18999"/>
            </a:blip>
            <a:stretch>
              <a:fillRect l="0" t="0" r="0" b="0"/>
            </a:stretch>
          </a:blipFill>
        </p:spPr>
      </p:sp>
      <p:grpSp>
        <p:nvGrpSpPr>
          <p:cNvPr name="Group 6" id="6"/>
          <p:cNvGrpSpPr/>
          <p:nvPr/>
        </p:nvGrpSpPr>
        <p:grpSpPr>
          <a:xfrm rot="0">
            <a:off x="1139837" y="1548752"/>
            <a:ext cx="16008327" cy="5540627"/>
            <a:chOff x="0" y="0"/>
            <a:chExt cx="4216185" cy="1459260"/>
          </a:xfrm>
        </p:grpSpPr>
        <p:sp>
          <p:nvSpPr>
            <p:cNvPr name="Freeform 7" id="7"/>
            <p:cNvSpPr/>
            <p:nvPr/>
          </p:nvSpPr>
          <p:spPr>
            <a:xfrm flipH="false" flipV="false" rot="0">
              <a:off x="0" y="0"/>
              <a:ext cx="4216185" cy="1459260"/>
            </a:xfrm>
            <a:custGeom>
              <a:avLst/>
              <a:gdLst/>
              <a:ahLst/>
              <a:cxnLst/>
              <a:rect r="r" b="b" t="t" l="l"/>
              <a:pathLst>
                <a:path h="1459260" w="4216185">
                  <a:moveTo>
                    <a:pt x="24665" y="0"/>
                  </a:moveTo>
                  <a:lnTo>
                    <a:pt x="4191521" y="0"/>
                  </a:lnTo>
                  <a:cubicBezTo>
                    <a:pt x="4205142" y="0"/>
                    <a:pt x="4216185" y="11043"/>
                    <a:pt x="4216185" y="24665"/>
                  </a:cubicBezTo>
                  <a:lnTo>
                    <a:pt x="4216185" y="1434595"/>
                  </a:lnTo>
                  <a:cubicBezTo>
                    <a:pt x="4216185" y="1441137"/>
                    <a:pt x="4213586" y="1447410"/>
                    <a:pt x="4208961" y="1452036"/>
                  </a:cubicBezTo>
                  <a:cubicBezTo>
                    <a:pt x="4204335" y="1456661"/>
                    <a:pt x="4198062" y="1459260"/>
                    <a:pt x="4191521" y="1459260"/>
                  </a:cubicBezTo>
                  <a:lnTo>
                    <a:pt x="24665" y="1459260"/>
                  </a:lnTo>
                  <a:cubicBezTo>
                    <a:pt x="18123" y="1459260"/>
                    <a:pt x="11850" y="1456661"/>
                    <a:pt x="7224" y="1452036"/>
                  </a:cubicBezTo>
                  <a:cubicBezTo>
                    <a:pt x="2599" y="1447410"/>
                    <a:pt x="0" y="1441137"/>
                    <a:pt x="0" y="1434595"/>
                  </a:cubicBezTo>
                  <a:lnTo>
                    <a:pt x="0" y="24665"/>
                  </a:lnTo>
                  <a:cubicBezTo>
                    <a:pt x="0" y="18123"/>
                    <a:pt x="2599" y="11850"/>
                    <a:pt x="7224" y="7224"/>
                  </a:cubicBezTo>
                  <a:cubicBezTo>
                    <a:pt x="11850" y="2599"/>
                    <a:pt x="18123" y="0"/>
                    <a:pt x="24665" y="0"/>
                  </a:cubicBezTo>
                  <a:close/>
                </a:path>
              </a:pathLst>
            </a:custGeom>
            <a:solidFill>
              <a:srgbClr val="FFFFFF"/>
            </a:solidFill>
          </p:spPr>
        </p:sp>
        <p:sp>
          <p:nvSpPr>
            <p:cNvPr name="TextBox 8" id="8"/>
            <p:cNvSpPr txBox="true"/>
            <p:nvPr/>
          </p:nvSpPr>
          <p:spPr>
            <a:xfrm>
              <a:off x="0" y="57150"/>
              <a:ext cx="4216185" cy="1402110"/>
            </a:xfrm>
            <a:prstGeom prst="rect">
              <a:avLst/>
            </a:prstGeom>
          </p:spPr>
          <p:txBody>
            <a:bodyPr anchor="ctr" rtlCol="false" tIns="50800" lIns="50800" bIns="50800" rIns="50800"/>
            <a:lstStyle/>
            <a:p>
              <a:pPr algn="ctr">
                <a:lnSpc>
                  <a:spcPts val="2267"/>
                </a:lnSpc>
              </a:pPr>
            </a:p>
          </p:txBody>
        </p:sp>
      </p:grpSp>
      <p:sp>
        <p:nvSpPr>
          <p:cNvPr name="Freeform 9" id="9"/>
          <p:cNvSpPr/>
          <p:nvPr/>
        </p:nvSpPr>
        <p:spPr>
          <a:xfrm flipH="false" flipV="false" rot="0">
            <a:off x="1352783" y="1749055"/>
            <a:ext cx="15524617" cy="5084312"/>
          </a:xfrm>
          <a:custGeom>
            <a:avLst/>
            <a:gdLst/>
            <a:ahLst/>
            <a:cxnLst/>
            <a:rect r="r" b="b" t="t" l="l"/>
            <a:pathLst>
              <a:path h="5084312" w="15524617">
                <a:moveTo>
                  <a:pt x="0" y="0"/>
                </a:moveTo>
                <a:lnTo>
                  <a:pt x="15524617" y="0"/>
                </a:lnTo>
                <a:lnTo>
                  <a:pt x="15524617" y="5084312"/>
                </a:lnTo>
                <a:lnTo>
                  <a:pt x="0" y="5084312"/>
                </a:lnTo>
                <a:lnTo>
                  <a:pt x="0" y="0"/>
                </a:lnTo>
                <a:close/>
              </a:path>
            </a:pathLst>
          </a:custGeom>
          <a:blipFill>
            <a:blip r:embed="rId4"/>
            <a:stretch>
              <a:fillRect l="0" t="0" r="0" b="0"/>
            </a:stretch>
          </a:blipFill>
        </p:spPr>
      </p:sp>
      <p:sp>
        <p:nvSpPr>
          <p:cNvPr name="TextBox 10" id="10"/>
          <p:cNvSpPr txBox="true"/>
          <p:nvPr/>
        </p:nvSpPr>
        <p:spPr>
          <a:xfrm rot="0">
            <a:off x="810761" y="259417"/>
            <a:ext cx="15955502" cy="497967"/>
          </a:xfrm>
          <a:prstGeom prst="rect">
            <a:avLst/>
          </a:prstGeom>
        </p:spPr>
        <p:txBody>
          <a:bodyPr anchor="t" rtlCol="false" tIns="0" lIns="0" bIns="0" rIns="0">
            <a:spAutoFit/>
          </a:bodyPr>
          <a:lstStyle/>
          <a:p>
            <a:pPr algn="l">
              <a:lnSpc>
                <a:spcPts val="3998"/>
              </a:lnSpc>
            </a:pPr>
            <a:r>
              <a:rPr lang="en-US" b="true" sz="3099" i="true" u="sng">
                <a:solidFill>
                  <a:srgbClr val="FFFFFF"/>
                </a:solidFill>
                <a:latin typeface="Raleway Bold Italics"/>
                <a:ea typeface="Raleway Bold Italics"/>
                <a:cs typeface="Raleway Bold Italics"/>
                <a:sym typeface="Raleway Bold Italics"/>
              </a:rPr>
              <a:t>6.  IEEE 2014 CHALLENGE DATA</a:t>
            </a:r>
          </a:p>
        </p:txBody>
      </p:sp>
      <p:sp>
        <p:nvSpPr>
          <p:cNvPr name="TextBox 11" id="11"/>
          <p:cNvSpPr txBox="true"/>
          <p:nvPr/>
        </p:nvSpPr>
        <p:spPr>
          <a:xfrm rot="0">
            <a:off x="12822515" y="7325459"/>
            <a:ext cx="5036031" cy="1529503"/>
          </a:xfrm>
          <a:prstGeom prst="rect">
            <a:avLst/>
          </a:prstGeom>
        </p:spPr>
        <p:txBody>
          <a:bodyPr anchor="t" rtlCol="false" tIns="0" lIns="0" bIns="0" rIns="0">
            <a:spAutoFit/>
          </a:bodyPr>
          <a:lstStyle/>
          <a:p>
            <a:pPr algn="ctr">
              <a:lnSpc>
                <a:spcPts val="4032"/>
              </a:lnSpc>
            </a:pPr>
          </a:p>
          <a:p>
            <a:pPr algn="ctr">
              <a:lnSpc>
                <a:spcPts val="4032"/>
              </a:lnSpc>
            </a:pPr>
            <a:r>
              <a:rPr lang="en-US" sz="3125" i="true">
                <a:solidFill>
                  <a:srgbClr val="FFFFFF"/>
                </a:solidFill>
                <a:latin typeface="Raleway Italics"/>
                <a:ea typeface="Raleway Italics"/>
                <a:cs typeface="Raleway Italics"/>
                <a:sym typeface="Raleway Italics"/>
              </a:rPr>
              <a:t>Average prediction loss:</a:t>
            </a:r>
          </a:p>
          <a:p>
            <a:pPr algn="ctr">
              <a:lnSpc>
                <a:spcPts val="4032"/>
              </a:lnSpc>
            </a:pPr>
            <a:r>
              <a:rPr lang="en-US" b="true" sz="3125" i="true">
                <a:solidFill>
                  <a:srgbClr val="FFFFFF"/>
                </a:solidFill>
                <a:latin typeface="Raleway Bold Italics"/>
                <a:ea typeface="Raleway Bold Italics"/>
                <a:cs typeface="Raleway Bold Italics"/>
                <a:sym typeface="Raleway Bold Italics"/>
              </a:rPr>
              <a:t>0.0235</a:t>
            </a:r>
          </a:p>
        </p:txBody>
      </p:sp>
      <p:sp>
        <p:nvSpPr>
          <p:cNvPr name="TextBox 12" id="12"/>
          <p:cNvSpPr txBox="true"/>
          <p:nvPr/>
        </p:nvSpPr>
        <p:spPr>
          <a:xfrm rot="0">
            <a:off x="2431711" y="7852171"/>
            <a:ext cx="3063478" cy="1002792"/>
          </a:xfrm>
          <a:prstGeom prst="rect">
            <a:avLst/>
          </a:prstGeom>
        </p:spPr>
        <p:txBody>
          <a:bodyPr anchor="t" rtlCol="false" tIns="0" lIns="0" bIns="0" rIns="0">
            <a:spAutoFit/>
          </a:bodyPr>
          <a:lstStyle/>
          <a:p>
            <a:pPr algn="ctr">
              <a:lnSpc>
                <a:spcPts val="3998"/>
              </a:lnSpc>
              <a:spcBef>
                <a:spcPct val="0"/>
              </a:spcBef>
            </a:pPr>
            <a:r>
              <a:rPr lang="en-US" sz="3099" i="true">
                <a:solidFill>
                  <a:srgbClr val="FBFCFB"/>
                </a:solidFill>
                <a:latin typeface="Raleway Italics"/>
                <a:ea typeface="Raleway Italics"/>
                <a:cs typeface="Raleway Italics"/>
                <a:sym typeface="Raleway Italics"/>
              </a:rPr>
              <a:t>Average test loss:</a:t>
            </a:r>
          </a:p>
          <a:p>
            <a:pPr algn="ctr">
              <a:lnSpc>
                <a:spcPts val="3998"/>
              </a:lnSpc>
              <a:spcBef>
                <a:spcPct val="0"/>
              </a:spcBef>
            </a:pPr>
            <a:r>
              <a:rPr lang="en-US" b="true" sz="3099" i="true">
                <a:solidFill>
                  <a:srgbClr val="FBFCFB"/>
                </a:solidFill>
                <a:latin typeface="Raleway Bold Italics"/>
                <a:ea typeface="Raleway Bold Italics"/>
                <a:cs typeface="Raleway Bold Italics"/>
                <a:sym typeface="Raleway Bold Italics"/>
              </a:rPr>
              <a:t>0.2353</a:t>
            </a:r>
          </a:p>
        </p:txBody>
      </p:sp>
      <p:sp>
        <p:nvSpPr>
          <p:cNvPr name="TextBox 13" id="13"/>
          <p:cNvSpPr txBox="true"/>
          <p:nvPr/>
        </p:nvSpPr>
        <p:spPr>
          <a:xfrm rot="0">
            <a:off x="6802856" y="7852171"/>
            <a:ext cx="4943951" cy="1002792"/>
          </a:xfrm>
          <a:prstGeom prst="rect">
            <a:avLst/>
          </a:prstGeom>
        </p:spPr>
        <p:txBody>
          <a:bodyPr anchor="t" rtlCol="false" tIns="0" lIns="0" bIns="0" rIns="0">
            <a:spAutoFit/>
          </a:bodyPr>
          <a:lstStyle/>
          <a:p>
            <a:pPr algn="ctr">
              <a:lnSpc>
                <a:spcPts val="3998"/>
              </a:lnSpc>
              <a:spcBef>
                <a:spcPct val="0"/>
              </a:spcBef>
            </a:pPr>
            <a:r>
              <a:rPr lang="en-US" sz="3099" i="true">
                <a:solidFill>
                  <a:srgbClr val="FBFCFB"/>
                </a:solidFill>
                <a:latin typeface="Raleway Italics"/>
                <a:ea typeface="Raleway Italics"/>
                <a:cs typeface="Raleway Italics"/>
                <a:sym typeface="Raleway Italics"/>
              </a:rPr>
              <a:t>Average reconstruction loss:</a:t>
            </a:r>
          </a:p>
          <a:p>
            <a:pPr algn="ctr">
              <a:lnSpc>
                <a:spcPts val="3998"/>
              </a:lnSpc>
              <a:spcBef>
                <a:spcPct val="0"/>
              </a:spcBef>
            </a:pPr>
            <a:r>
              <a:rPr lang="en-US" b="true" sz="3099" i="true">
                <a:solidFill>
                  <a:srgbClr val="FBFCFB"/>
                </a:solidFill>
                <a:latin typeface="Raleway Bold Italics"/>
                <a:ea typeface="Raleway Bold Italics"/>
                <a:cs typeface="Raleway Bold Italics"/>
                <a:sym typeface="Raleway Bold Italics"/>
              </a:rPr>
              <a:t> 0.00035</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3647679">
            <a:off x="5750070" y="2254213"/>
            <a:ext cx="27455017" cy="10021081"/>
          </a:xfrm>
          <a:custGeom>
            <a:avLst/>
            <a:gdLst/>
            <a:ahLst/>
            <a:cxnLst/>
            <a:rect r="r" b="b" t="t" l="l"/>
            <a:pathLst>
              <a:path h="10021081" w="27455017">
                <a:moveTo>
                  <a:pt x="0" y="0"/>
                </a:moveTo>
                <a:lnTo>
                  <a:pt x="27455017" y="0"/>
                </a:lnTo>
                <a:lnTo>
                  <a:pt x="27455017" y="10021081"/>
                </a:lnTo>
                <a:lnTo>
                  <a:pt x="0" y="10021081"/>
                </a:lnTo>
                <a:lnTo>
                  <a:pt x="0" y="0"/>
                </a:lnTo>
                <a:close/>
              </a:path>
            </a:pathLst>
          </a:custGeom>
          <a:blipFill>
            <a:blip r:embed="rId2">
              <a:alphaModFix amt="80000"/>
            </a:blip>
            <a:stretch>
              <a:fillRect l="0" t="0" r="0" b="0"/>
            </a:stretch>
          </a:blipFill>
        </p:spPr>
      </p:sp>
      <p:sp>
        <p:nvSpPr>
          <p:cNvPr name="Freeform 3" id="3"/>
          <p:cNvSpPr/>
          <p:nvPr/>
        </p:nvSpPr>
        <p:spPr>
          <a:xfrm flipH="false" flipV="true" rot="-1161320">
            <a:off x="-5537192" y="-4329620"/>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sp>
        <p:nvSpPr>
          <p:cNvPr name="TextBox 4" id="4"/>
          <p:cNvSpPr txBox="true"/>
          <p:nvPr/>
        </p:nvSpPr>
        <p:spPr>
          <a:xfrm rot="0">
            <a:off x="4555863" y="4411280"/>
            <a:ext cx="9176274" cy="1100845"/>
          </a:xfrm>
          <a:prstGeom prst="rect">
            <a:avLst/>
          </a:prstGeom>
        </p:spPr>
        <p:txBody>
          <a:bodyPr anchor="t" rtlCol="false" tIns="0" lIns="0" bIns="0" rIns="0">
            <a:spAutoFit/>
          </a:bodyPr>
          <a:lstStyle/>
          <a:p>
            <a:pPr algn="ctr">
              <a:lnSpc>
                <a:spcPts val="8143"/>
              </a:lnSpc>
            </a:pPr>
            <a:r>
              <a:rPr lang="en-US" sz="8572" b="true">
                <a:solidFill>
                  <a:srgbClr val="36E9FD"/>
                </a:solidFill>
                <a:latin typeface="Montserrat Heavy"/>
                <a:ea typeface="Montserrat Heavy"/>
                <a:cs typeface="Montserrat Heavy"/>
                <a:sym typeface="Montserrat Heavy"/>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215964" y="663524"/>
            <a:ext cx="7228578" cy="974658"/>
          </a:xfrm>
          <a:prstGeom prst="rect">
            <a:avLst/>
          </a:prstGeom>
        </p:spPr>
        <p:txBody>
          <a:bodyPr anchor="t" rtlCol="false" tIns="0" lIns="0" bIns="0" rIns="0">
            <a:spAutoFit/>
          </a:bodyPr>
          <a:lstStyle/>
          <a:p>
            <a:pPr algn="ctr">
              <a:lnSpc>
                <a:spcPts val="7217"/>
              </a:lnSpc>
            </a:pPr>
            <a:r>
              <a:rPr lang="en-US" sz="7597" b="true">
                <a:solidFill>
                  <a:srgbClr val="FFFFFF"/>
                </a:solidFill>
                <a:latin typeface="Montserrat Semi-Bold"/>
                <a:ea typeface="Montserrat Semi-Bold"/>
                <a:cs typeface="Montserrat Semi-Bold"/>
                <a:sym typeface="Montserrat Semi-Bold"/>
              </a:rPr>
              <a:t>Methodology</a:t>
            </a:r>
          </a:p>
        </p:txBody>
      </p:sp>
      <p:sp>
        <p:nvSpPr>
          <p:cNvPr name="TextBox 5" id="5"/>
          <p:cNvSpPr txBox="true"/>
          <p:nvPr/>
        </p:nvSpPr>
        <p:spPr>
          <a:xfrm rot="0">
            <a:off x="923427" y="2428657"/>
            <a:ext cx="5515488" cy="459422"/>
          </a:xfrm>
          <a:prstGeom prst="rect">
            <a:avLst/>
          </a:prstGeom>
        </p:spPr>
        <p:txBody>
          <a:bodyPr anchor="t" rtlCol="false" tIns="0" lIns="0" bIns="0" rIns="0">
            <a:spAutoFit/>
          </a:bodyPr>
          <a:lstStyle/>
          <a:p>
            <a:pPr algn="ctr" marL="792349" indent="-396175" lvl="1">
              <a:lnSpc>
                <a:spcPts val="3486"/>
              </a:lnSpc>
              <a:buFont typeface="Arial"/>
              <a:buChar char="•"/>
            </a:pPr>
            <a:r>
              <a:rPr lang="en-US" b="true" sz="3669">
                <a:solidFill>
                  <a:srgbClr val="36E9FD"/>
                </a:solidFill>
                <a:latin typeface="Montserrat Semi-Bold"/>
                <a:ea typeface="Montserrat Semi-Bold"/>
                <a:cs typeface="Montserrat Semi-Bold"/>
                <a:sym typeface="Montserrat Semi-Bold"/>
              </a:rPr>
              <a:t>KOOPMAN MATRIX</a:t>
            </a:r>
          </a:p>
        </p:txBody>
      </p:sp>
      <p:sp>
        <p:nvSpPr>
          <p:cNvPr name="TextBox 6" id="6"/>
          <p:cNvSpPr txBox="true"/>
          <p:nvPr/>
        </p:nvSpPr>
        <p:spPr>
          <a:xfrm rot="0">
            <a:off x="923427" y="3535680"/>
            <a:ext cx="16335873" cy="5722620"/>
          </a:xfrm>
          <a:prstGeom prst="rect">
            <a:avLst/>
          </a:prstGeom>
        </p:spPr>
        <p:txBody>
          <a:bodyPr anchor="t" rtlCol="false" tIns="0" lIns="0" bIns="0" rIns="0">
            <a:spAutoFit/>
          </a:bodyPr>
          <a:lstStyle/>
          <a:p>
            <a:pPr algn="l" marL="755647" indent="-377824" lvl="1">
              <a:lnSpc>
                <a:spcPts val="4514"/>
              </a:lnSpc>
              <a:buFont typeface="Arial"/>
              <a:buChar char="•"/>
            </a:pPr>
            <a:r>
              <a:rPr lang="en-US" sz="3499" i="true">
                <a:solidFill>
                  <a:srgbClr val="FFFFFF"/>
                </a:solidFill>
                <a:latin typeface="Raleway Italics"/>
                <a:ea typeface="Raleway Italics"/>
                <a:cs typeface="Raleway Italics"/>
                <a:sym typeface="Raleway Italics"/>
              </a:rPr>
              <a:t>Koopman theory provides a framework to analyze nonlinear dynamical systems using a linear operator called the</a:t>
            </a:r>
            <a:r>
              <a:rPr lang="en-US" b="true" sz="3499" i="true">
                <a:solidFill>
                  <a:srgbClr val="FFFFFF"/>
                </a:solidFill>
                <a:latin typeface="Raleway Bold Italics"/>
                <a:ea typeface="Raleway Bold Italics"/>
                <a:cs typeface="Raleway Bold Italics"/>
                <a:sym typeface="Raleway Bold Italics"/>
              </a:rPr>
              <a:t> Koopman operator</a:t>
            </a:r>
            <a:r>
              <a:rPr lang="en-US" sz="3499" i="true">
                <a:solidFill>
                  <a:srgbClr val="FFFFFF"/>
                </a:solidFill>
                <a:latin typeface="Raleway Italics"/>
                <a:ea typeface="Raleway Italics"/>
                <a:cs typeface="Raleway Italics"/>
                <a:sym typeface="Raleway Italics"/>
              </a:rPr>
              <a:t> that acts on a space of observables.</a:t>
            </a:r>
          </a:p>
          <a:p>
            <a:pPr algn="l">
              <a:lnSpc>
                <a:spcPts val="4514"/>
              </a:lnSpc>
            </a:pPr>
          </a:p>
          <a:p>
            <a:pPr algn="l" marL="755647" indent="-377824" lvl="1">
              <a:lnSpc>
                <a:spcPts val="4514"/>
              </a:lnSpc>
              <a:buFont typeface="Arial"/>
              <a:buChar char="•"/>
            </a:pPr>
            <a:r>
              <a:rPr lang="en-US" sz="3499" i="true">
                <a:solidFill>
                  <a:srgbClr val="FFFFFF"/>
                </a:solidFill>
                <a:latin typeface="Raleway Italics"/>
                <a:ea typeface="Raleway Italics"/>
                <a:cs typeface="Raleway Italics"/>
                <a:sym typeface="Raleway Italics"/>
              </a:rPr>
              <a:t>Unlike the original nonlinear system, the Koopman operator captures the dynamics linearly in an </a:t>
            </a:r>
            <a:r>
              <a:rPr lang="en-US" b="true" sz="3499" i="true">
                <a:solidFill>
                  <a:srgbClr val="FFFFFF"/>
                </a:solidFill>
                <a:latin typeface="Raleway Bold Italics"/>
                <a:ea typeface="Raleway Bold Italics"/>
                <a:cs typeface="Raleway Bold Italics"/>
                <a:sym typeface="Raleway Bold Italics"/>
              </a:rPr>
              <a:t>infinite-dimensional space</a:t>
            </a:r>
            <a:r>
              <a:rPr lang="en-US" sz="3499" i="true">
                <a:solidFill>
                  <a:srgbClr val="FFFFFF"/>
                </a:solidFill>
                <a:latin typeface="Raleway Italics"/>
                <a:ea typeface="Raleway Italics"/>
                <a:cs typeface="Raleway Italics"/>
                <a:sym typeface="Raleway Italics"/>
              </a:rPr>
              <a:t>.</a:t>
            </a:r>
          </a:p>
          <a:p>
            <a:pPr algn="l">
              <a:lnSpc>
                <a:spcPts val="4514"/>
              </a:lnSpc>
            </a:pPr>
          </a:p>
          <a:p>
            <a:pPr algn="l" marL="755647" indent="-377824" lvl="1">
              <a:lnSpc>
                <a:spcPts val="4514"/>
              </a:lnSpc>
              <a:buFont typeface="Arial"/>
              <a:buChar char="•"/>
            </a:pPr>
            <a:r>
              <a:rPr lang="en-US" sz="3499" i="true">
                <a:solidFill>
                  <a:srgbClr val="FFFFFF"/>
                </a:solidFill>
                <a:latin typeface="Raleway Italics"/>
                <a:ea typeface="Raleway Italics"/>
                <a:cs typeface="Raleway Italics"/>
                <a:sym typeface="Raleway Italics"/>
              </a:rPr>
              <a:t>In practice, we approximate this operator with a </a:t>
            </a:r>
            <a:r>
              <a:rPr lang="en-US" b="true" sz="3499" i="true">
                <a:solidFill>
                  <a:srgbClr val="FFFFFF"/>
                </a:solidFill>
                <a:latin typeface="Raleway Bold Italics"/>
                <a:ea typeface="Raleway Bold Italics"/>
                <a:cs typeface="Raleway Bold Italics"/>
                <a:sym typeface="Raleway Bold Italics"/>
              </a:rPr>
              <a:t>finite-dimensional Koopman matrix</a:t>
            </a:r>
            <a:r>
              <a:rPr lang="en-US" sz="3499" i="true">
                <a:solidFill>
                  <a:srgbClr val="FFFFFF"/>
                </a:solidFill>
                <a:latin typeface="Raleway Italics"/>
                <a:ea typeface="Raleway Italics"/>
                <a:cs typeface="Raleway Italics"/>
                <a:sym typeface="Raleway Italics"/>
              </a:rPr>
              <a:t> using learned or known </a:t>
            </a:r>
            <a:r>
              <a:rPr lang="en-US" b="true" sz="3499" i="true">
                <a:solidFill>
                  <a:srgbClr val="FFFFFF"/>
                </a:solidFill>
                <a:latin typeface="Raleway Bold Italics"/>
                <a:ea typeface="Raleway Bold Italics"/>
                <a:cs typeface="Raleway Bold Italics"/>
                <a:sym typeface="Raleway Bold Italics"/>
              </a:rPr>
              <a:t>observables</a:t>
            </a:r>
            <a:r>
              <a:rPr lang="en-US" sz="3499" i="true">
                <a:solidFill>
                  <a:srgbClr val="FFFFFF"/>
                </a:solidFill>
                <a:latin typeface="Raleway Italics"/>
                <a:ea typeface="Raleway Italics"/>
                <a:cs typeface="Raleway Italics"/>
                <a:sym typeface="Raleway Italics"/>
              </a:rPr>
              <a:t>.</a:t>
            </a:r>
          </a:p>
          <a:p>
            <a:pPr algn="l">
              <a:lnSpc>
                <a:spcPts val="451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923427" y="543877"/>
            <a:ext cx="16335873" cy="8008620"/>
          </a:xfrm>
          <a:prstGeom prst="rect">
            <a:avLst/>
          </a:prstGeom>
        </p:spPr>
        <p:txBody>
          <a:bodyPr anchor="t" rtlCol="false" tIns="0" lIns="0" bIns="0" rIns="0">
            <a:spAutoFit/>
          </a:bodyPr>
          <a:lstStyle/>
          <a:p>
            <a:pPr algn="l">
              <a:lnSpc>
                <a:spcPts val="4514"/>
              </a:lnSpc>
            </a:pPr>
            <a:r>
              <a:rPr lang="en-US" sz="3499" i="true">
                <a:solidFill>
                  <a:srgbClr val="FFFFFF"/>
                </a:solidFill>
                <a:latin typeface="Raleway Italics"/>
                <a:ea typeface="Raleway Italics"/>
                <a:cs typeface="Raleway Italics"/>
                <a:sym typeface="Raleway Italics"/>
              </a:rPr>
              <a:t>Here, we have two equations that describe a non-linear system:</a:t>
            </a:r>
          </a:p>
          <a:p>
            <a:pPr algn="l">
              <a:lnSpc>
                <a:spcPts val="4514"/>
              </a:lnSpc>
            </a:pPr>
          </a:p>
          <a:p>
            <a:pPr algn="l">
              <a:lnSpc>
                <a:spcPts val="4514"/>
              </a:lnSpc>
            </a:pPr>
          </a:p>
          <a:p>
            <a:pPr algn="l">
              <a:lnSpc>
                <a:spcPts val="4514"/>
              </a:lnSpc>
            </a:pPr>
          </a:p>
          <a:p>
            <a:pPr algn="l">
              <a:lnSpc>
                <a:spcPts val="4514"/>
              </a:lnSpc>
            </a:pPr>
            <a:r>
              <a:rPr lang="en-US" sz="3499" i="true">
                <a:solidFill>
                  <a:srgbClr val="FFFFFF"/>
                </a:solidFill>
                <a:latin typeface="Raleway Italics"/>
                <a:ea typeface="Raleway Italics"/>
                <a:cs typeface="Raleway Italics"/>
                <a:sym typeface="Raleway Italics"/>
              </a:rPr>
              <a:t>Now, we transform these equations into a set of observables:</a:t>
            </a:r>
          </a:p>
          <a:p>
            <a:pPr algn="l">
              <a:lnSpc>
                <a:spcPts val="4514"/>
              </a:lnSpc>
            </a:pPr>
          </a:p>
          <a:p>
            <a:pPr algn="l">
              <a:lnSpc>
                <a:spcPts val="4514"/>
              </a:lnSpc>
            </a:pPr>
          </a:p>
          <a:p>
            <a:pPr algn="l">
              <a:lnSpc>
                <a:spcPts val="4514"/>
              </a:lnSpc>
            </a:pPr>
          </a:p>
          <a:p>
            <a:pPr algn="l">
              <a:lnSpc>
                <a:spcPts val="4514"/>
              </a:lnSpc>
            </a:pPr>
          </a:p>
          <a:p>
            <a:pPr algn="l">
              <a:lnSpc>
                <a:spcPts val="4514"/>
              </a:lnSpc>
            </a:pPr>
          </a:p>
          <a:p>
            <a:pPr algn="l">
              <a:lnSpc>
                <a:spcPts val="4514"/>
              </a:lnSpc>
            </a:pPr>
            <a:r>
              <a:rPr lang="en-US" sz="3499" i="true">
                <a:solidFill>
                  <a:srgbClr val="FFFFFF"/>
                </a:solidFill>
                <a:latin typeface="Raleway Italics"/>
                <a:ea typeface="Raleway Italics"/>
                <a:cs typeface="Raleway Italics"/>
                <a:sym typeface="Raleway Italics"/>
              </a:rPr>
              <a:t>From the above set of observables, we obtain the koopman matrix (K) as follows:</a:t>
            </a:r>
          </a:p>
          <a:p>
            <a:pPr algn="l">
              <a:lnSpc>
                <a:spcPts val="4514"/>
              </a:lnSpc>
            </a:pPr>
          </a:p>
          <a:p>
            <a:pPr algn="l">
              <a:lnSpc>
                <a:spcPts val="4514"/>
              </a:lnSpc>
            </a:pPr>
          </a:p>
          <a:p>
            <a:pPr algn="l">
              <a:lnSpc>
                <a:spcPts val="4514"/>
              </a:lnSpc>
            </a:pPr>
          </a:p>
        </p:txBody>
      </p:sp>
      <p:sp>
        <p:nvSpPr>
          <p:cNvPr name="Freeform 5" id="5"/>
          <p:cNvSpPr/>
          <p:nvPr/>
        </p:nvSpPr>
        <p:spPr>
          <a:xfrm flipH="false" flipV="false" rot="0">
            <a:off x="7374233" y="1336393"/>
            <a:ext cx="3434261" cy="1522213"/>
          </a:xfrm>
          <a:custGeom>
            <a:avLst/>
            <a:gdLst/>
            <a:ahLst/>
            <a:cxnLst/>
            <a:rect r="r" b="b" t="t" l="l"/>
            <a:pathLst>
              <a:path h="1522213" w="3434261">
                <a:moveTo>
                  <a:pt x="0" y="0"/>
                </a:moveTo>
                <a:lnTo>
                  <a:pt x="3434261" y="0"/>
                </a:lnTo>
                <a:lnTo>
                  <a:pt x="3434261" y="1522213"/>
                </a:lnTo>
                <a:lnTo>
                  <a:pt x="0" y="1522213"/>
                </a:lnTo>
                <a:lnTo>
                  <a:pt x="0" y="0"/>
                </a:lnTo>
                <a:close/>
              </a:path>
            </a:pathLst>
          </a:custGeom>
          <a:blipFill>
            <a:blip r:embed="rId3"/>
            <a:stretch>
              <a:fillRect l="0" t="0" r="0" b="0"/>
            </a:stretch>
          </a:blipFill>
        </p:spPr>
      </p:sp>
      <p:sp>
        <p:nvSpPr>
          <p:cNvPr name="Freeform 6" id="6"/>
          <p:cNvSpPr/>
          <p:nvPr/>
        </p:nvSpPr>
        <p:spPr>
          <a:xfrm flipH="false" flipV="false" rot="0">
            <a:off x="8030438" y="3530706"/>
            <a:ext cx="2121851" cy="2673532"/>
          </a:xfrm>
          <a:custGeom>
            <a:avLst/>
            <a:gdLst/>
            <a:ahLst/>
            <a:cxnLst/>
            <a:rect r="r" b="b" t="t" l="l"/>
            <a:pathLst>
              <a:path h="2673532" w="2121851">
                <a:moveTo>
                  <a:pt x="0" y="0"/>
                </a:moveTo>
                <a:lnTo>
                  <a:pt x="2121851" y="0"/>
                </a:lnTo>
                <a:lnTo>
                  <a:pt x="2121851" y="2673532"/>
                </a:lnTo>
                <a:lnTo>
                  <a:pt x="0" y="2673532"/>
                </a:lnTo>
                <a:lnTo>
                  <a:pt x="0" y="0"/>
                </a:lnTo>
                <a:close/>
              </a:path>
            </a:pathLst>
          </a:custGeom>
          <a:blipFill>
            <a:blip r:embed="rId4"/>
            <a:stretch>
              <a:fillRect l="0" t="0" r="0" b="0"/>
            </a:stretch>
          </a:blipFill>
        </p:spPr>
      </p:sp>
      <p:sp>
        <p:nvSpPr>
          <p:cNvPr name="Freeform 7" id="7"/>
          <p:cNvSpPr/>
          <p:nvPr/>
        </p:nvSpPr>
        <p:spPr>
          <a:xfrm flipH="false" flipV="false" rot="0">
            <a:off x="6616171" y="7069086"/>
            <a:ext cx="4950384" cy="2189214"/>
          </a:xfrm>
          <a:custGeom>
            <a:avLst/>
            <a:gdLst/>
            <a:ahLst/>
            <a:cxnLst/>
            <a:rect r="r" b="b" t="t" l="l"/>
            <a:pathLst>
              <a:path h="2189214" w="4950384">
                <a:moveTo>
                  <a:pt x="0" y="0"/>
                </a:moveTo>
                <a:lnTo>
                  <a:pt x="4950384" y="0"/>
                </a:lnTo>
                <a:lnTo>
                  <a:pt x="4950384" y="2189214"/>
                </a:lnTo>
                <a:lnTo>
                  <a:pt x="0" y="2189214"/>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582889">
            <a:off x="-4783694" y="7975014"/>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586356" y="1000125"/>
            <a:ext cx="16335873" cy="5041392"/>
          </a:xfrm>
          <a:prstGeom prst="rect">
            <a:avLst/>
          </a:prstGeom>
        </p:spPr>
        <p:txBody>
          <a:bodyPr anchor="t" rtlCol="false" tIns="0" lIns="0" bIns="0" rIns="0">
            <a:spAutoFit/>
          </a:bodyPr>
          <a:lstStyle/>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 An autoencoder is a special type of neural network with two main components: an </a:t>
            </a:r>
            <a:r>
              <a:rPr lang="en-US" b="true" sz="3099" i="true">
                <a:solidFill>
                  <a:srgbClr val="FFFFFF"/>
                </a:solidFill>
                <a:latin typeface="Raleway Bold Italics"/>
                <a:ea typeface="Raleway Bold Italics"/>
                <a:cs typeface="Raleway Bold Italics"/>
                <a:sym typeface="Raleway Bold Italics"/>
              </a:rPr>
              <a:t>encoder</a:t>
            </a:r>
            <a:r>
              <a:rPr lang="en-US" sz="3099" i="true">
                <a:solidFill>
                  <a:srgbClr val="FFFFFF"/>
                </a:solidFill>
                <a:latin typeface="Raleway Italics"/>
                <a:ea typeface="Raleway Italics"/>
                <a:cs typeface="Raleway Italics"/>
                <a:sym typeface="Raleway Italics"/>
              </a:rPr>
              <a:t> and a </a:t>
            </a:r>
            <a:r>
              <a:rPr lang="en-US" b="true" sz="3099" i="true">
                <a:solidFill>
                  <a:srgbClr val="FFFFFF"/>
                </a:solidFill>
                <a:latin typeface="Raleway Bold Italics"/>
                <a:ea typeface="Raleway Bold Italics"/>
                <a:cs typeface="Raleway Bold Italics"/>
                <a:sym typeface="Raleway Bold Italics"/>
              </a:rPr>
              <a:t>decoder</a:t>
            </a:r>
            <a:r>
              <a:rPr lang="en-US" sz="3099" i="true">
                <a:solidFill>
                  <a:srgbClr val="FFFFFF"/>
                </a:solidFill>
                <a:latin typeface="Raleway Italics"/>
                <a:ea typeface="Raleway Italics"/>
                <a:cs typeface="Raleway Italics"/>
                <a:sym typeface="Raleway Italics"/>
              </a:rPr>
              <a:t>. </a:t>
            </a:r>
          </a:p>
          <a:p>
            <a:pPr algn="l">
              <a:lnSpc>
                <a:spcPts val="3998"/>
              </a:lnSpc>
            </a:pP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The network as a whole is trained to encode an input</a:t>
            </a:r>
            <a:r>
              <a:rPr lang="en-US" sz="3099" i="true">
                <a:solidFill>
                  <a:srgbClr val="FFFFFF"/>
                </a:solidFill>
                <a:latin typeface="Raleway Italics"/>
                <a:ea typeface="Raleway Italics"/>
                <a:cs typeface="Raleway Italics"/>
                <a:sym typeface="Raleway Italics"/>
              </a:rPr>
              <a:t> </a:t>
            </a:r>
            <a:r>
              <a:rPr lang="en-US" sz="3099" i="true">
                <a:solidFill>
                  <a:srgbClr val="FFFFFF"/>
                </a:solidFill>
                <a:latin typeface="Raleway Italics"/>
                <a:ea typeface="Raleway Italics"/>
                <a:cs typeface="Raleway Italics"/>
                <a:sym typeface="Raleway Italics"/>
              </a:rPr>
              <a:t>int</a:t>
            </a:r>
            <a:r>
              <a:rPr lang="en-US" sz="3099" i="true">
                <a:solidFill>
                  <a:srgbClr val="FFFFFF"/>
                </a:solidFill>
                <a:latin typeface="Raleway Italics"/>
                <a:ea typeface="Raleway Italics"/>
                <a:cs typeface="Raleway Italics"/>
                <a:sym typeface="Raleway Italics"/>
              </a:rPr>
              <a:t>o</a:t>
            </a:r>
            <a:r>
              <a:rPr lang="en-US" sz="3099" i="true">
                <a:solidFill>
                  <a:srgbClr val="FFFFFF"/>
                </a:solidFill>
                <a:latin typeface="Raleway Italics"/>
                <a:ea typeface="Raleway Italics"/>
                <a:cs typeface="Raleway Italics"/>
                <a:sym typeface="Raleway Italics"/>
              </a:rPr>
              <a:t> a c</a:t>
            </a:r>
            <a:r>
              <a:rPr lang="en-US" sz="3099" i="true">
                <a:solidFill>
                  <a:srgbClr val="FFFFFF"/>
                </a:solidFill>
                <a:latin typeface="Raleway Italics"/>
                <a:ea typeface="Raleway Italics"/>
                <a:cs typeface="Raleway Italics"/>
                <a:sym typeface="Raleway Italics"/>
              </a:rPr>
              <a:t>o</a:t>
            </a:r>
            <a:r>
              <a:rPr lang="en-US" sz="3099" i="true">
                <a:solidFill>
                  <a:srgbClr val="FFFFFF"/>
                </a:solidFill>
                <a:latin typeface="Raleway Italics"/>
                <a:ea typeface="Raleway Italics"/>
                <a:cs typeface="Raleway Italics"/>
                <a:sym typeface="Raleway Italics"/>
              </a:rPr>
              <a:t>de </a:t>
            </a:r>
            <a:r>
              <a:rPr lang="en-US" sz="3099" i="true">
                <a:solidFill>
                  <a:srgbClr val="FFFFFF"/>
                </a:solidFill>
                <a:latin typeface="Raleway Italics"/>
                <a:ea typeface="Raleway Italics"/>
                <a:cs typeface="Raleway Italics"/>
                <a:sym typeface="Raleway Italics"/>
              </a:rPr>
              <a:t>an</a:t>
            </a:r>
            <a:r>
              <a:rPr lang="en-US" sz="3099" i="true">
                <a:solidFill>
                  <a:srgbClr val="FFFFFF"/>
                </a:solidFill>
                <a:latin typeface="Raleway Italics"/>
                <a:ea typeface="Raleway Italics"/>
                <a:cs typeface="Raleway Italics"/>
                <a:sym typeface="Raleway Italics"/>
              </a:rPr>
              <a:t>d</a:t>
            </a:r>
            <a:r>
              <a:rPr lang="en-US" sz="3099" i="true">
                <a:solidFill>
                  <a:srgbClr val="FFFFFF"/>
                </a:solidFill>
                <a:latin typeface="Raleway Italics"/>
                <a:ea typeface="Raleway Italics"/>
                <a:cs typeface="Raleway Italics"/>
                <a:sym typeface="Raleway Italics"/>
              </a:rPr>
              <a:t> o</a:t>
            </a:r>
            <a:r>
              <a:rPr lang="en-US" sz="3099" i="true">
                <a:solidFill>
                  <a:srgbClr val="FFFFFF"/>
                </a:solidFill>
                <a:latin typeface="Raleway Italics"/>
                <a:ea typeface="Raleway Italics"/>
                <a:cs typeface="Raleway Italics"/>
                <a:sym typeface="Raleway Italics"/>
              </a:rPr>
              <a:t>ut</a:t>
            </a:r>
            <a:r>
              <a:rPr lang="en-US" sz="3099" i="true">
                <a:solidFill>
                  <a:srgbClr val="FFFFFF"/>
                </a:solidFill>
                <a:latin typeface="Raleway Italics"/>
                <a:ea typeface="Raleway Italics"/>
                <a:cs typeface="Raleway Italics"/>
                <a:sym typeface="Raleway Italics"/>
              </a:rPr>
              <a:t>p</a:t>
            </a:r>
            <a:r>
              <a:rPr lang="en-US" sz="3099" i="true">
                <a:solidFill>
                  <a:srgbClr val="FFFFFF"/>
                </a:solidFill>
                <a:latin typeface="Raleway Italics"/>
                <a:ea typeface="Raleway Italics"/>
                <a:cs typeface="Raleway Italics"/>
                <a:sym typeface="Raleway Italics"/>
              </a:rPr>
              <a:t>ut a r</a:t>
            </a:r>
            <a:r>
              <a:rPr lang="en-US" sz="3099" i="true">
                <a:solidFill>
                  <a:srgbClr val="FFFFFF"/>
                </a:solidFill>
                <a:latin typeface="Raleway Italics"/>
                <a:ea typeface="Raleway Italics"/>
                <a:cs typeface="Raleway Italics"/>
                <a:sym typeface="Raleway Italics"/>
              </a:rPr>
              <a:t>e</a:t>
            </a:r>
            <a:r>
              <a:rPr lang="en-US" sz="3099" i="true">
                <a:solidFill>
                  <a:srgbClr val="FFFFFF"/>
                </a:solidFill>
                <a:latin typeface="Raleway Italics"/>
                <a:ea typeface="Raleway Italics"/>
                <a:cs typeface="Raleway Italics"/>
                <a:sym typeface="Raleway Italics"/>
              </a:rPr>
              <a:t>const</a:t>
            </a:r>
            <a:r>
              <a:rPr lang="en-US" sz="3099" i="true">
                <a:solidFill>
                  <a:srgbClr val="FFFFFF"/>
                </a:solidFill>
                <a:latin typeface="Raleway Italics"/>
                <a:ea typeface="Raleway Italics"/>
                <a:cs typeface="Raleway Italics"/>
                <a:sym typeface="Raleway Italics"/>
              </a:rPr>
              <a:t>r</a:t>
            </a:r>
            <a:r>
              <a:rPr lang="en-US" sz="3099" i="true">
                <a:solidFill>
                  <a:srgbClr val="FFFFFF"/>
                </a:solidFill>
                <a:latin typeface="Raleway Italics"/>
                <a:ea typeface="Raleway Italics"/>
                <a:cs typeface="Raleway Italics"/>
                <a:sym typeface="Raleway Italics"/>
              </a:rPr>
              <a:t>uc</a:t>
            </a:r>
            <a:r>
              <a:rPr lang="en-US" sz="3099" i="true">
                <a:solidFill>
                  <a:srgbClr val="FFFFFF"/>
                </a:solidFill>
                <a:latin typeface="Raleway Italics"/>
                <a:ea typeface="Raleway Italics"/>
                <a:cs typeface="Raleway Italics"/>
                <a:sym typeface="Raleway Italics"/>
              </a:rPr>
              <a:t>t</a:t>
            </a:r>
            <a:r>
              <a:rPr lang="en-US" sz="3099" i="true">
                <a:solidFill>
                  <a:srgbClr val="FFFFFF"/>
                </a:solidFill>
                <a:latin typeface="Raleway Italics"/>
                <a:ea typeface="Raleway Italics"/>
                <a:cs typeface="Raleway Italics"/>
                <a:sym typeface="Raleway Italics"/>
              </a:rPr>
              <a:t>i</a:t>
            </a:r>
            <a:r>
              <a:rPr lang="en-US" sz="3099" i="true">
                <a:solidFill>
                  <a:srgbClr val="FFFFFF"/>
                </a:solidFill>
                <a:latin typeface="Raleway Italics"/>
                <a:ea typeface="Raleway Italics"/>
                <a:cs typeface="Raleway Italics"/>
                <a:sym typeface="Raleway Italics"/>
              </a:rPr>
              <a:t>o</a:t>
            </a:r>
            <a:r>
              <a:rPr lang="en-US" sz="3099" i="true">
                <a:solidFill>
                  <a:srgbClr val="FFFFFF"/>
                </a:solidFill>
                <a:latin typeface="Raleway Italics"/>
                <a:ea typeface="Raleway Italics"/>
                <a:cs typeface="Raleway Italics"/>
                <a:sym typeface="Raleway Italics"/>
              </a:rPr>
              <a:t>n of the input from this code, that should be as close as possible to the original input.</a:t>
            </a:r>
          </a:p>
          <a:p>
            <a:pPr algn="l">
              <a:lnSpc>
                <a:spcPts val="3998"/>
              </a:lnSpc>
            </a:pPr>
          </a:p>
          <a:p>
            <a:pPr algn="l" marL="669289" indent="-334645" lvl="1">
              <a:lnSpc>
                <a:spcPts val="3998"/>
              </a:lnSpc>
              <a:buFont typeface="Arial"/>
              <a:buChar char="•"/>
            </a:pPr>
            <a:r>
              <a:rPr lang="en-US" sz="3099" i="true">
                <a:solidFill>
                  <a:srgbClr val="FFFFFF"/>
                </a:solidFill>
                <a:latin typeface="Raleway Italics"/>
                <a:ea typeface="Raleway Italics"/>
                <a:cs typeface="Raleway Italics"/>
                <a:sym typeface="Raleway Italics"/>
              </a:rPr>
              <a:t>It is trained by </a:t>
            </a:r>
            <a:r>
              <a:rPr lang="en-US" b="true" sz="3099" i="true">
                <a:solidFill>
                  <a:srgbClr val="FFFFFF"/>
                </a:solidFill>
                <a:latin typeface="Raleway Bold Italics"/>
                <a:ea typeface="Raleway Bold Italics"/>
                <a:cs typeface="Raleway Bold Italics"/>
                <a:sym typeface="Raleway Bold Italics"/>
              </a:rPr>
              <a:t>back-propagation</a:t>
            </a:r>
            <a:r>
              <a:rPr lang="en-US" sz="3099" i="true">
                <a:solidFill>
                  <a:srgbClr val="FFFFFF"/>
                </a:solidFill>
                <a:latin typeface="Raleway Italics"/>
                <a:ea typeface="Raleway Italics"/>
                <a:cs typeface="Raleway Italics"/>
                <a:sym typeface="Raleway Italics"/>
              </a:rPr>
              <a:t>, using the </a:t>
            </a:r>
            <a:r>
              <a:rPr lang="en-US" b="true" sz="3099" i="true">
                <a:solidFill>
                  <a:srgbClr val="FFFFFF"/>
                </a:solidFill>
                <a:latin typeface="Raleway Bold Italics"/>
                <a:ea typeface="Raleway Bold Italics"/>
                <a:cs typeface="Raleway Bold Italics"/>
                <a:sym typeface="Raleway Bold Italics"/>
              </a:rPr>
              <a:t>mean-squared error</a:t>
            </a:r>
            <a:r>
              <a:rPr lang="en-US" sz="3099" i="true">
                <a:solidFill>
                  <a:srgbClr val="FFFFFF"/>
                </a:solidFill>
                <a:latin typeface="Raleway Italics"/>
                <a:ea typeface="Raleway Italics"/>
                <a:cs typeface="Raleway Italics"/>
                <a:sym typeface="Raleway Italics"/>
              </a:rPr>
              <a:t> between reconstruction and original input as loss </a:t>
            </a:r>
            <a:r>
              <a:rPr lang="en-US" sz="3099" i="true">
                <a:solidFill>
                  <a:srgbClr val="FFFFFF"/>
                </a:solidFill>
                <a:latin typeface="Raleway Italics"/>
                <a:ea typeface="Raleway Italics"/>
                <a:cs typeface="Raleway Italics"/>
                <a:sym typeface="Raleway Italics"/>
              </a:rPr>
              <a:t>f</a:t>
            </a:r>
            <a:r>
              <a:rPr lang="en-US" sz="3099" i="true">
                <a:solidFill>
                  <a:srgbClr val="FFFFFF"/>
                </a:solidFill>
                <a:latin typeface="Raleway Italics"/>
                <a:ea typeface="Raleway Italics"/>
                <a:cs typeface="Raleway Italics"/>
                <a:sym typeface="Raleway Italics"/>
              </a:rPr>
              <a:t>u</a:t>
            </a:r>
            <a:r>
              <a:rPr lang="en-US" sz="3099" i="true">
                <a:solidFill>
                  <a:srgbClr val="FFFFFF"/>
                </a:solidFill>
                <a:latin typeface="Raleway Italics"/>
                <a:ea typeface="Raleway Italics"/>
                <a:cs typeface="Raleway Italics"/>
                <a:sym typeface="Raleway Italics"/>
              </a:rPr>
              <a:t>n</a:t>
            </a:r>
            <a:r>
              <a:rPr lang="en-US" sz="3099" i="true">
                <a:solidFill>
                  <a:srgbClr val="FFFFFF"/>
                </a:solidFill>
                <a:latin typeface="Raleway Italics"/>
                <a:ea typeface="Raleway Italics"/>
                <a:cs typeface="Raleway Italics"/>
                <a:sym typeface="Raleway Italics"/>
              </a:rPr>
              <a:t>c</a:t>
            </a:r>
            <a:r>
              <a:rPr lang="en-US" sz="3099" i="true">
                <a:solidFill>
                  <a:srgbClr val="FFFFFF"/>
                </a:solidFill>
                <a:latin typeface="Raleway Italics"/>
                <a:ea typeface="Raleway Italics"/>
                <a:cs typeface="Raleway Italics"/>
                <a:sym typeface="Raleway Italics"/>
              </a:rPr>
              <a:t>tion</a:t>
            </a:r>
          </a:p>
          <a:p>
            <a:pPr algn="l">
              <a:lnSpc>
                <a:spcPts val="3998"/>
              </a:lnSpc>
            </a:pPr>
          </a:p>
        </p:txBody>
      </p:sp>
      <p:sp>
        <p:nvSpPr>
          <p:cNvPr name="Freeform 5" id="5"/>
          <p:cNvSpPr/>
          <p:nvPr/>
        </p:nvSpPr>
        <p:spPr>
          <a:xfrm flipH="false" flipV="false" rot="0">
            <a:off x="4366748" y="5940511"/>
            <a:ext cx="9554503" cy="4127677"/>
          </a:xfrm>
          <a:custGeom>
            <a:avLst/>
            <a:gdLst/>
            <a:ahLst/>
            <a:cxnLst/>
            <a:rect r="r" b="b" t="t" l="l"/>
            <a:pathLst>
              <a:path h="4127677" w="9554503">
                <a:moveTo>
                  <a:pt x="0" y="0"/>
                </a:moveTo>
                <a:lnTo>
                  <a:pt x="9554504" y="0"/>
                </a:lnTo>
                <a:lnTo>
                  <a:pt x="9554504" y="4127677"/>
                </a:lnTo>
                <a:lnTo>
                  <a:pt x="0" y="4127677"/>
                </a:lnTo>
                <a:lnTo>
                  <a:pt x="0" y="0"/>
                </a:lnTo>
                <a:close/>
              </a:path>
            </a:pathLst>
          </a:custGeom>
          <a:blipFill>
            <a:blip r:embed="rId3"/>
            <a:stretch>
              <a:fillRect l="0" t="0" r="0" b="0"/>
            </a:stretch>
          </a:blipFill>
        </p:spPr>
      </p:sp>
      <p:sp>
        <p:nvSpPr>
          <p:cNvPr name="TextBox 6" id="6"/>
          <p:cNvSpPr txBox="true"/>
          <p:nvPr/>
        </p:nvSpPr>
        <p:spPr>
          <a:xfrm rot="0">
            <a:off x="586356" y="377611"/>
            <a:ext cx="4422638" cy="434022"/>
          </a:xfrm>
          <a:prstGeom prst="rect">
            <a:avLst/>
          </a:prstGeom>
        </p:spPr>
        <p:txBody>
          <a:bodyPr anchor="t" rtlCol="false" tIns="0" lIns="0" bIns="0" rIns="0">
            <a:spAutoFit/>
          </a:bodyPr>
          <a:lstStyle/>
          <a:p>
            <a:pPr algn="ctr" marL="749170" indent="-374585" lvl="1">
              <a:lnSpc>
                <a:spcPts val="3296"/>
              </a:lnSpc>
              <a:buFont typeface="Arial"/>
              <a:buChar char="•"/>
            </a:pPr>
            <a:r>
              <a:rPr lang="en-US" b="true" sz="3469">
                <a:solidFill>
                  <a:srgbClr val="36E9FD"/>
                </a:solidFill>
                <a:latin typeface="Montserrat Semi-Bold"/>
                <a:ea typeface="Montserrat Semi-Bold"/>
                <a:cs typeface="Montserrat Semi-Bold"/>
                <a:sym typeface="Montserrat Semi-Bold"/>
              </a:rPr>
              <a:t>AUTOENCODER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4" id="4"/>
          <p:cNvSpPr/>
          <p:nvPr/>
        </p:nvSpPr>
        <p:spPr>
          <a:xfrm flipH="false" flipV="false" rot="0">
            <a:off x="2101107" y="1658357"/>
            <a:ext cx="14085785" cy="6970285"/>
          </a:xfrm>
          <a:custGeom>
            <a:avLst/>
            <a:gdLst/>
            <a:ahLst/>
            <a:cxnLst/>
            <a:rect r="r" b="b" t="t" l="l"/>
            <a:pathLst>
              <a:path h="6970285" w="14085785">
                <a:moveTo>
                  <a:pt x="0" y="0"/>
                </a:moveTo>
                <a:lnTo>
                  <a:pt x="14085786" y="0"/>
                </a:lnTo>
                <a:lnTo>
                  <a:pt x="14085786" y="6970286"/>
                </a:lnTo>
                <a:lnTo>
                  <a:pt x="0" y="6970286"/>
                </a:lnTo>
                <a:lnTo>
                  <a:pt x="0" y="0"/>
                </a:lnTo>
                <a:close/>
              </a:path>
            </a:pathLst>
          </a:custGeom>
          <a:blipFill>
            <a:blip r:embed="rId3"/>
            <a:stretch>
              <a:fillRect l="0" t="0" r="0" b="0"/>
            </a:stretch>
          </a:blipFill>
        </p:spPr>
      </p:sp>
      <p:sp>
        <p:nvSpPr>
          <p:cNvPr name="TextBox 5" id="5"/>
          <p:cNvSpPr txBox="true"/>
          <p:nvPr/>
        </p:nvSpPr>
        <p:spPr>
          <a:xfrm rot="0">
            <a:off x="923427" y="569278"/>
            <a:ext cx="9236382" cy="459422"/>
          </a:xfrm>
          <a:prstGeom prst="rect">
            <a:avLst/>
          </a:prstGeom>
        </p:spPr>
        <p:txBody>
          <a:bodyPr anchor="t" rtlCol="false" tIns="0" lIns="0" bIns="0" rIns="0">
            <a:spAutoFit/>
          </a:bodyPr>
          <a:lstStyle/>
          <a:p>
            <a:pPr algn="ctr" marL="792349" indent="-396175" lvl="1">
              <a:lnSpc>
                <a:spcPts val="3486"/>
              </a:lnSpc>
              <a:buFont typeface="Arial"/>
              <a:buChar char="•"/>
            </a:pPr>
            <a:r>
              <a:rPr lang="en-US" b="true" sz="3669">
                <a:solidFill>
                  <a:srgbClr val="36E9FD"/>
                </a:solidFill>
                <a:latin typeface="Montserrat Semi-Bold"/>
                <a:ea typeface="Montserrat Semi-Bold"/>
                <a:cs typeface="Montserrat Semi-Bold"/>
                <a:sym typeface="Montserrat Semi-Bold"/>
              </a:rPr>
              <a:t>KOOPMAN BASED AUTOENCODER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923427" y="829627"/>
            <a:ext cx="16335873" cy="8580120"/>
          </a:xfrm>
          <a:prstGeom prst="rect">
            <a:avLst/>
          </a:prstGeom>
        </p:spPr>
        <p:txBody>
          <a:bodyPr anchor="t" rtlCol="false" tIns="0" lIns="0" bIns="0" rIns="0">
            <a:spAutoFit/>
          </a:bodyPr>
          <a:lstStyle/>
          <a:p>
            <a:pPr algn="l" marL="755647" indent="-377824" lvl="1">
              <a:lnSpc>
                <a:spcPts val="4514"/>
              </a:lnSpc>
              <a:buFont typeface="Arial"/>
              <a:buChar char="•"/>
            </a:pPr>
            <a:r>
              <a:rPr lang="en-US" sz="3499" i="true">
                <a:solidFill>
                  <a:srgbClr val="FFFFFF"/>
                </a:solidFill>
                <a:latin typeface="Raleway Italics"/>
                <a:ea typeface="Raleway Italics"/>
                <a:cs typeface="Raleway Italics"/>
                <a:sym typeface="Raleway Italics"/>
              </a:rPr>
              <a:t> The encoder network learns to t</a:t>
            </a:r>
            <a:r>
              <a:rPr lang="en-US" sz="3499" i="true">
                <a:solidFill>
                  <a:srgbClr val="FFFFFF"/>
                </a:solidFill>
                <a:latin typeface="Raleway Italics"/>
                <a:ea typeface="Raleway Italics"/>
                <a:cs typeface="Raleway Italics"/>
                <a:sym typeface="Raleway Italics"/>
              </a:rPr>
              <a:t>ra</a:t>
            </a:r>
            <a:r>
              <a:rPr lang="en-US" sz="3499" i="true">
                <a:solidFill>
                  <a:srgbClr val="FFFFFF"/>
                </a:solidFill>
                <a:latin typeface="Raleway Italics"/>
                <a:ea typeface="Raleway Italics"/>
                <a:cs typeface="Raleway Italics"/>
                <a:sym typeface="Raleway Italics"/>
              </a:rPr>
              <a:t>nsform the original state x in</a:t>
            </a:r>
            <a:r>
              <a:rPr lang="en-US" sz="3499" i="true">
                <a:solidFill>
                  <a:srgbClr val="FFFFFF"/>
                </a:solidFill>
                <a:latin typeface="Raleway Italics"/>
                <a:ea typeface="Raleway Italics"/>
                <a:cs typeface="Raleway Italics"/>
                <a:sym typeface="Raleway Italics"/>
              </a:rPr>
              <a:t>to a</a:t>
            </a:r>
            <a:r>
              <a:rPr lang="en-US" sz="3499" i="true">
                <a:solidFill>
                  <a:srgbClr val="FFFFFF"/>
                </a:solidFill>
                <a:latin typeface="Raleway Italics"/>
                <a:ea typeface="Raleway Italics"/>
                <a:cs typeface="Raleway Italics"/>
                <a:sym typeface="Raleway Italics"/>
              </a:rPr>
              <a:t>n embe</a:t>
            </a:r>
            <a:r>
              <a:rPr lang="en-US" sz="3499" i="true">
                <a:solidFill>
                  <a:srgbClr val="FFFFFF"/>
                </a:solidFill>
                <a:latin typeface="Raleway Italics"/>
                <a:ea typeface="Raleway Italics"/>
                <a:cs typeface="Raleway Italics"/>
                <a:sym typeface="Raleway Italics"/>
              </a:rPr>
              <a:t>d</a:t>
            </a:r>
            <a:r>
              <a:rPr lang="en-US" sz="3499" i="true">
                <a:solidFill>
                  <a:srgbClr val="FFFFFF"/>
                </a:solidFill>
                <a:latin typeface="Raleway Italics"/>
                <a:ea typeface="Raleway Italics"/>
                <a:cs typeface="Raleway Italics"/>
                <a:sym typeface="Raleway Italics"/>
              </a:rPr>
              <a:t>ding of </a:t>
            </a:r>
            <a:r>
              <a:rPr lang="en-US" sz="3499" i="true">
                <a:solidFill>
                  <a:srgbClr val="FFFFFF"/>
                </a:solidFill>
                <a:latin typeface="Raleway Italics"/>
                <a:ea typeface="Raleway Italics"/>
                <a:cs typeface="Raleway Italics"/>
                <a:sym typeface="Raleway Italics"/>
              </a:rPr>
              <a:t>observables </a:t>
            </a:r>
            <a:r>
              <a:rPr lang="en-US" b="true" sz="3499" i="true">
                <a:solidFill>
                  <a:srgbClr val="FFFFFF"/>
                </a:solidFill>
                <a:latin typeface="Raleway Bold Italics"/>
                <a:ea typeface="Raleway Bold Italics"/>
                <a:cs typeface="Raleway Bold Italics"/>
                <a:sym typeface="Raleway Bold Italics"/>
              </a:rPr>
              <a:t>yₙ = g(xₙ)</a:t>
            </a:r>
            <a:r>
              <a:rPr lang="en-US" sz="3499" i="true">
                <a:solidFill>
                  <a:srgbClr val="FFFFFF"/>
                </a:solidFill>
                <a:latin typeface="Raleway Italics"/>
                <a:ea typeface="Raleway Italics"/>
                <a:cs typeface="Raleway Italics"/>
                <a:sym typeface="Raleway Italics"/>
              </a:rPr>
              <a:t>.</a:t>
            </a:r>
          </a:p>
          <a:p>
            <a:pPr algn="l">
              <a:lnSpc>
                <a:spcPts val="4514"/>
              </a:lnSpc>
            </a:pPr>
          </a:p>
          <a:p>
            <a:pPr algn="l" marL="755647" indent="-377824" lvl="1">
              <a:lnSpc>
                <a:spcPts val="4514"/>
              </a:lnSpc>
              <a:buFont typeface="Arial"/>
              <a:buChar char="•"/>
            </a:pPr>
            <a:r>
              <a:rPr lang="en-US" sz="3499" i="true">
                <a:solidFill>
                  <a:srgbClr val="FFFFFF"/>
                </a:solidFill>
                <a:latin typeface="Raleway Italics"/>
                <a:ea typeface="Raleway Italics"/>
                <a:cs typeface="Raleway Italics"/>
                <a:sym typeface="Raleway Italics"/>
              </a:rPr>
              <a:t> To perform prediction with the model, a linear transformation of the augmented state yₙ with the approximated Koopman operator K is performed which results in yₙ₊₁ .</a:t>
            </a:r>
          </a:p>
          <a:p>
            <a:pPr algn="l">
              <a:lnSpc>
                <a:spcPts val="4514"/>
              </a:lnSpc>
            </a:pPr>
          </a:p>
          <a:p>
            <a:pPr algn="l" marL="755647" indent="-377824" lvl="1">
              <a:lnSpc>
                <a:spcPts val="4514"/>
              </a:lnSpc>
              <a:buFont typeface="Arial"/>
              <a:buChar char="•"/>
            </a:pPr>
            <a:r>
              <a:rPr lang="en-US" sz="3499" i="true">
                <a:solidFill>
                  <a:srgbClr val="FFFFFF"/>
                </a:solidFill>
                <a:latin typeface="Raleway Italics"/>
                <a:ea typeface="Raleway Italics"/>
                <a:cs typeface="Raleway Italics"/>
                <a:sym typeface="Raleway Italics"/>
              </a:rPr>
              <a:t> The decoder network learns to reconstruct the original state from this embedding as closely as possible by the inverse transformation </a:t>
            </a:r>
            <a:r>
              <a:rPr lang="en-US" b="true" sz="3499" i="true">
                <a:solidFill>
                  <a:srgbClr val="FFFFFF"/>
                </a:solidFill>
                <a:latin typeface="Raleway Bold Italics"/>
                <a:ea typeface="Raleway Bold Italics"/>
                <a:cs typeface="Raleway Bold Italics"/>
                <a:sym typeface="Raleway Bold Italics"/>
              </a:rPr>
              <a:t>x’ = g⁻¹(yₙ)</a:t>
            </a:r>
            <a:r>
              <a:rPr lang="en-US" sz="3499" i="true">
                <a:solidFill>
                  <a:srgbClr val="FFFFFF"/>
                </a:solidFill>
                <a:latin typeface="Raleway Italics"/>
                <a:ea typeface="Raleway Italics"/>
                <a:cs typeface="Raleway Italics"/>
                <a:sym typeface="Raleway Italics"/>
              </a:rPr>
              <a:t>.</a:t>
            </a:r>
          </a:p>
          <a:p>
            <a:pPr algn="l">
              <a:lnSpc>
                <a:spcPts val="4514"/>
              </a:lnSpc>
            </a:pPr>
          </a:p>
          <a:p>
            <a:pPr algn="l" marL="755647" indent="-377824" lvl="1">
              <a:lnSpc>
                <a:spcPts val="4514"/>
              </a:lnSpc>
              <a:buFont typeface="Arial"/>
              <a:buChar char="•"/>
            </a:pPr>
            <a:r>
              <a:rPr lang="en-US" sz="3499" i="true">
                <a:solidFill>
                  <a:srgbClr val="FFFFFF"/>
                </a:solidFill>
                <a:latin typeface="Raleway Italics"/>
                <a:ea typeface="Raleway Italics"/>
                <a:cs typeface="Raleway Italics"/>
                <a:sym typeface="Raleway Italics"/>
              </a:rPr>
              <a:t>To train the model, three different loss functions are used:</a:t>
            </a:r>
          </a:p>
          <a:p>
            <a:pPr algn="l">
              <a:lnSpc>
                <a:spcPts val="4514"/>
              </a:lnSpc>
            </a:pPr>
            <a:r>
              <a:rPr lang="en-US" sz="3499" i="true">
                <a:solidFill>
                  <a:srgbClr val="FFFFFF"/>
                </a:solidFill>
                <a:latin typeface="Raleway Italics"/>
                <a:ea typeface="Raleway Italics"/>
                <a:cs typeface="Raleway Italics"/>
                <a:sym typeface="Raleway Italics"/>
              </a:rPr>
              <a:t> </a:t>
            </a:r>
          </a:p>
          <a:p>
            <a:pPr algn="l" marL="755647" indent="-377824" lvl="1">
              <a:lnSpc>
                <a:spcPts val="4514"/>
              </a:lnSpc>
              <a:buAutoNum type="arabicPeriod" startAt="1"/>
            </a:pPr>
            <a:r>
              <a:rPr lang="en-US" sz="3499" i="true">
                <a:solidFill>
                  <a:srgbClr val="FFFFFF"/>
                </a:solidFill>
                <a:latin typeface="Raleway Italics"/>
                <a:ea typeface="Raleway Italics"/>
                <a:cs typeface="Raleway Italics"/>
                <a:sym typeface="Raleway Italics"/>
              </a:rPr>
              <a:t>R</a:t>
            </a:r>
            <a:r>
              <a:rPr lang="en-US" sz="3499" i="true">
                <a:solidFill>
                  <a:srgbClr val="FFFFFF"/>
                </a:solidFill>
                <a:latin typeface="Raleway Italics"/>
                <a:ea typeface="Raleway Italics"/>
                <a:cs typeface="Raleway Italics"/>
                <a:sym typeface="Raleway Italics"/>
              </a:rPr>
              <a:t>econstruction accuracy (Lrec)</a:t>
            </a:r>
          </a:p>
          <a:p>
            <a:pPr algn="l" marL="755647" indent="-377824" lvl="1">
              <a:lnSpc>
                <a:spcPts val="4514"/>
              </a:lnSpc>
              <a:buAutoNum type="arabicPeriod" startAt="1"/>
            </a:pPr>
            <a:r>
              <a:rPr lang="en-US" sz="3499" i="true">
                <a:solidFill>
                  <a:srgbClr val="FFFFFF"/>
                </a:solidFill>
                <a:latin typeface="Raleway Italics"/>
                <a:ea typeface="Raleway Italics"/>
                <a:cs typeface="Raleway Italics"/>
                <a:sym typeface="Raleway Italics"/>
              </a:rPr>
              <a:t>Prediction accuracy of the linear dynamics (Llin) </a:t>
            </a:r>
          </a:p>
          <a:p>
            <a:pPr algn="l" marL="755647" indent="-377824" lvl="1">
              <a:lnSpc>
                <a:spcPts val="4514"/>
              </a:lnSpc>
              <a:buAutoNum type="arabicPeriod" startAt="1"/>
            </a:pPr>
            <a:r>
              <a:rPr lang="en-US" sz="3499" i="true">
                <a:solidFill>
                  <a:srgbClr val="FFFFFF"/>
                </a:solidFill>
                <a:latin typeface="Raleway Italics"/>
                <a:ea typeface="Raleway Italics"/>
                <a:cs typeface="Raleway Italics"/>
                <a:sym typeface="Raleway Italics"/>
              </a:rPr>
              <a:t>Accuracy of future state prediction (Lpred)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5680419" y="6404287"/>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sp>
        <p:nvSpPr>
          <p:cNvPr name="Freeform 3" id="3"/>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TextBox 4" id="4"/>
          <p:cNvSpPr txBox="true"/>
          <p:nvPr/>
        </p:nvSpPr>
        <p:spPr>
          <a:xfrm rot="0">
            <a:off x="923427" y="543877"/>
            <a:ext cx="16335873" cy="8580120"/>
          </a:xfrm>
          <a:prstGeom prst="rect">
            <a:avLst/>
          </a:prstGeom>
        </p:spPr>
        <p:txBody>
          <a:bodyPr anchor="t" rtlCol="false" tIns="0" lIns="0" bIns="0" rIns="0">
            <a:spAutoFit/>
          </a:bodyPr>
          <a:lstStyle/>
          <a:p>
            <a:pPr algn="l">
              <a:lnSpc>
                <a:spcPts val="4514"/>
              </a:lnSpc>
            </a:pPr>
            <a:r>
              <a:rPr lang="en-US" sz="3499" i="true" b="true">
                <a:solidFill>
                  <a:srgbClr val="FFFFFF"/>
                </a:solidFill>
                <a:latin typeface="Raleway Bold Italics"/>
                <a:ea typeface="Raleway Bold Italics"/>
                <a:cs typeface="Raleway Bold Italics"/>
                <a:sym typeface="Raleway Bold Italics"/>
              </a:rPr>
              <a:t>Reconstruction accuracy</a:t>
            </a:r>
            <a:r>
              <a:rPr lang="en-US" sz="3499" i="true">
                <a:solidFill>
                  <a:srgbClr val="FFFFFF"/>
                </a:solidFill>
                <a:latin typeface="Raleway Italics"/>
                <a:ea typeface="Raleway Italics"/>
                <a:cs typeface="Raleway Italics"/>
                <a:sym typeface="Raleway Italics"/>
              </a:rPr>
              <a:t> is computed by finding the mean squared error (MSE) between the original input x and the output of the decoder g⁻¹(g(x)).</a:t>
            </a:r>
          </a:p>
          <a:p>
            <a:pPr algn="l">
              <a:lnSpc>
                <a:spcPts val="4514"/>
              </a:lnSpc>
            </a:pPr>
          </a:p>
          <a:p>
            <a:pPr algn="l">
              <a:lnSpc>
                <a:spcPts val="4514"/>
              </a:lnSpc>
            </a:pPr>
          </a:p>
          <a:p>
            <a:pPr algn="l">
              <a:lnSpc>
                <a:spcPts val="4514"/>
              </a:lnSpc>
            </a:pPr>
            <a:r>
              <a:rPr lang="en-US" sz="3499" i="true" b="true">
                <a:solidFill>
                  <a:srgbClr val="FFFFFF"/>
                </a:solidFill>
                <a:latin typeface="Raleway Bold Italics"/>
                <a:ea typeface="Raleway Bold Italics"/>
                <a:cs typeface="Raleway Bold Italics"/>
                <a:sym typeface="Raleway Bold Italics"/>
              </a:rPr>
              <a:t>Linear prediction loss</a:t>
            </a:r>
            <a:r>
              <a:rPr lang="en-US" sz="3499" i="true">
                <a:solidFill>
                  <a:srgbClr val="FFFFFF"/>
                </a:solidFill>
                <a:latin typeface="Raleway Italics"/>
                <a:ea typeface="Raleway Italics"/>
                <a:cs typeface="Raleway Italics"/>
                <a:sym typeface="Raleway Italics"/>
              </a:rPr>
              <a:t> is the average mean squared error over S future steps between the true lifted states g(xₖ₊ₛ) and the predicted lifted states obtained by applying the Koopman matrix K repeatedly to the encoded initial state g(xₖ)</a:t>
            </a:r>
          </a:p>
          <a:p>
            <a:pPr algn="l">
              <a:lnSpc>
                <a:spcPts val="4514"/>
              </a:lnSpc>
            </a:pPr>
          </a:p>
          <a:p>
            <a:pPr algn="l">
              <a:lnSpc>
                <a:spcPts val="4514"/>
              </a:lnSpc>
            </a:pPr>
          </a:p>
          <a:p>
            <a:pPr algn="l">
              <a:lnSpc>
                <a:spcPts val="4514"/>
              </a:lnSpc>
            </a:pPr>
          </a:p>
          <a:p>
            <a:pPr algn="l">
              <a:lnSpc>
                <a:spcPts val="4514"/>
              </a:lnSpc>
            </a:pPr>
            <a:r>
              <a:rPr lang="en-US" sz="3499" i="true" b="true">
                <a:solidFill>
                  <a:srgbClr val="FFFFFF"/>
                </a:solidFill>
                <a:latin typeface="Raleway Bold Italics"/>
                <a:ea typeface="Raleway Bold Italics"/>
                <a:cs typeface="Raleway Bold Italics"/>
                <a:sym typeface="Raleway Bold Italics"/>
              </a:rPr>
              <a:t>Prediction loss</a:t>
            </a:r>
            <a:r>
              <a:rPr lang="en-US" sz="3499" i="true">
                <a:solidFill>
                  <a:srgbClr val="FFFFFF"/>
                </a:solidFill>
                <a:latin typeface="Raleway Italics"/>
                <a:ea typeface="Raleway Italics"/>
                <a:cs typeface="Raleway Italics"/>
                <a:sym typeface="Raleway Italics"/>
              </a:rPr>
              <a:t> in the original state space is the average mean squared error over S steps between the true future states xₖ₊ₛ​ and the decoded predictions.</a:t>
            </a:r>
          </a:p>
          <a:p>
            <a:pPr algn="l">
              <a:lnSpc>
                <a:spcPts val="4514"/>
              </a:lnSpc>
            </a:pPr>
          </a:p>
          <a:p>
            <a:pPr algn="l">
              <a:lnSpc>
                <a:spcPts val="4514"/>
              </a:lnSpc>
            </a:pPr>
          </a:p>
          <a:p>
            <a:pPr algn="l">
              <a:lnSpc>
                <a:spcPts val="4514"/>
              </a:lnSpc>
            </a:pPr>
          </a:p>
        </p:txBody>
      </p:sp>
      <p:sp>
        <p:nvSpPr>
          <p:cNvPr name="Freeform 5" id="5"/>
          <p:cNvSpPr/>
          <p:nvPr/>
        </p:nvSpPr>
        <p:spPr>
          <a:xfrm flipH="false" flipV="false" rot="0">
            <a:off x="6620211" y="1908630"/>
            <a:ext cx="5047577" cy="815378"/>
          </a:xfrm>
          <a:custGeom>
            <a:avLst/>
            <a:gdLst/>
            <a:ahLst/>
            <a:cxnLst/>
            <a:rect r="r" b="b" t="t" l="l"/>
            <a:pathLst>
              <a:path h="815378" w="5047577">
                <a:moveTo>
                  <a:pt x="0" y="0"/>
                </a:moveTo>
                <a:lnTo>
                  <a:pt x="5047578" y="0"/>
                </a:lnTo>
                <a:lnTo>
                  <a:pt x="5047578" y="815378"/>
                </a:lnTo>
                <a:lnTo>
                  <a:pt x="0" y="815378"/>
                </a:lnTo>
                <a:lnTo>
                  <a:pt x="0" y="0"/>
                </a:lnTo>
                <a:close/>
              </a:path>
            </a:pathLst>
          </a:custGeom>
          <a:blipFill>
            <a:blip r:embed="rId3"/>
            <a:stretch>
              <a:fillRect l="0" t="0" r="0" b="0"/>
            </a:stretch>
          </a:blipFill>
        </p:spPr>
      </p:sp>
      <p:sp>
        <p:nvSpPr>
          <p:cNvPr name="Freeform 6" id="6"/>
          <p:cNvSpPr/>
          <p:nvPr/>
        </p:nvSpPr>
        <p:spPr>
          <a:xfrm flipH="false" flipV="false" rot="0">
            <a:off x="6255928" y="4857750"/>
            <a:ext cx="6124217" cy="1151562"/>
          </a:xfrm>
          <a:custGeom>
            <a:avLst/>
            <a:gdLst/>
            <a:ahLst/>
            <a:cxnLst/>
            <a:rect r="r" b="b" t="t" l="l"/>
            <a:pathLst>
              <a:path h="1151562" w="6124217">
                <a:moveTo>
                  <a:pt x="0" y="0"/>
                </a:moveTo>
                <a:lnTo>
                  <a:pt x="6124217" y="0"/>
                </a:lnTo>
                <a:lnTo>
                  <a:pt x="6124217" y="1151562"/>
                </a:lnTo>
                <a:lnTo>
                  <a:pt x="0" y="1151562"/>
                </a:lnTo>
                <a:lnTo>
                  <a:pt x="0" y="0"/>
                </a:lnTo>
                <a:close/>
              </a:path>
            </a:pathLst>
          </a:custGeom>
          <a:blipFill>
            <a:blip r:embed="rId4"/>
            <a:stretch>
              <a:fillRect l="0" t="0" r="0" b="0"/>
            </a:stretch>
          </a:blipFill>
        </p:spPr>
      </p:sp>
      <p:sp>
        <p:nvSpPr>
          <p:cNvPr name="Freeform 7" id="7"/>
          <p:cNvSpPr/>
          <p:nvPr/>
        </p:nvSpPr>
        <p:spPr>
          <a:xfrm flipH="false" flipV="false" rot="0">
            <a:off x="5897115" y="7715338"/>
            <a:ext cx="6841844" cy="1052591"/>
          </a:xfrm>
          <a:custGeom>
            <a:avLst/>
            <a:gdLst/>
            <a:ahLst/>
            <a:cxnLst/>
            <a:rect r="r" b="b" t="t" l="l"/>
            <a:pathLst>
              <a:path h="1052591" w="6841844">
                <a:moveTo>
                  <a:pt x="0" y="0"/>
                </a:moveTo>
                <a:lnTo>
                  <a:pt x="6841843" y="0"/>
                </a:lnTo>
                <a:lnTo>
                  <a:pt x="6841843" y="1052591"/>
                </a:lnTo>
                <a:lnTo>
                  <a:pt x="0" y="1052591"/>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DAGmMSVeckY</dc:identifier>
  <dcterms:modified xsi:type="dcterms:W3CDTF">2011-08-01T06:04:30Z</dcterms:modified>
  <cp:revision>1</cp:revision>
  <dc:title>Black Yellow Modern Minimalist Elegant Presentation</dc:title>
</cp:coreProperties>
</file>