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Alfa Slab One" panose="020B0604020202020204" charset="0"/>
      <p:regular r:id="rId23"/>
    </p:embeddedFont>
    <p:embeddedFont>
      <p:font typeface="Proxima Nov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ed262d2f2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ed262d2f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ed262d2f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ced262d2f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ced262d2f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ced262d2f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ed262d2f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ced262d2f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ced262d2f2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ced262d2f2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ced262d2f2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ced262d2f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cee80be6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cee80be6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cee80be68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ee80be68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ced262d2f2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ced262d2f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ced262d2f2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ced262d2f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ce75c1bd2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ce75c1bd2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ced262d2f2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ced262d2f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ce75c1bd2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ce75c1bd2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ce5d8b474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ce5d8b474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ed262d2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ed262d2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ed262d2f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ed262d2f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ced262d2f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ced262d2f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ced262d2f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ced262d2f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ced262d2f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ced262d2f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en.wikipedia.org/wiki/Markov_chai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58675" y="591850"/>
            <a:ext cx="8520600" cy="152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t>Investigating Temperature Distribution of Kathmandu City Using Markov Chain Monte Carlo (MCMC) Approach</a:t>
            </a:r>
            <a:endParaRPr sz="2800"/>
          </a:p>
        </p:txBody>
      </p:sp>
      <p:sp>
        <p:nvSpPr>
          <p:cNvPr id="57" name="Google Shape;57;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Ram Krishna Pudasaini (24)</a:t>
            </a:r>
            <a:endParaRPr/>
          </a:p>
        </p:txBody>
      </p:sp>
      <p:pic>
        <p:nvPicPr>
          <p:cNvPr id="58" name="Google Shape;58;p13"/>
          <p:cNvPicPr preferRelativeResize="0"/>
          <p:nvPr/>
        </p:nvPicPr>
        <p:blipFill>
          <a:blip r:embed="rId3">
            <a:alphaModFix/>
          </a:blip>
          <a:stretch>
            <a:fillRect/>
          </a:stretch>
        </p:blipFill>
        <p:spPr>
          <a:xfrm>
            <a:off x="4348725" y="3957450"/>
            <a:ext cx="714925" cy="832201"/>
          </a:xfrm>
          <a:prstGeom prst="rect">
            <a:avLst/>
          </a:prstGeom>
          <a:noFill/>
          <a:ln>
            <a:noFill/>
          </a:ln>
        </p:spPr>
      </p:pic>
      <p:sp>
        <p:nvSpPr>
          <p:cNvPr id="2" name="Slide Number Placeholder 1">
            <a:extLst>
              <a:ext uri="{FF2B5EF4-FFF2-40B4-BE49-F238E27FC236}">
                <a16:creationId xmlns:a16="http://schemas.microsoft.com/office/drawing/2014/main" id="{3CE0E08A-EA79-0502-ECC6-93F5332F6E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85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in Temperature</a:t>
            </a:r>
            <a:endParaRPr/>
          </a:p>
        </p:txBody>
      </p:sp>
      <p:pic>
        <p:nvPicPr>
          <p:cNvPr id="122" name="Google Shape;122;p22"/>
          <p:cNvPicPr preferRelativeResize="0"/>
          <p:nvPr/>
        </p:nvPicPr>
        <p:blipFill>
          <a:blip r:embed="rId3">
            <a:alphaModFix/>
          </a:blip>
          <a:stretch>
            <a:fillRect/>
          </a:stretch>
        </p:blipFill>
        <p:spPr>
          <a:xfrm>
            <a:off x="457200" y="810325"/>
            <a:ext cx="7806502" cy="4180775"/>
          </a:xfrm>
          <a:prstGeom prst="rect">
            <a:avLst/>
          </a:prstGeom>
          <a:noFill/>
          <a:ln>
            <a:noFill/>
          </a:ln>
        </p:spPr>
      </p:pic>
      <p:pic>
        <p:nvPicPr>
          <p:cNvPr id="123" name="Google Shape;123;p22"/>
          <p:cNvPicPr preferRelativeResize="0"/>
          <p:nvPr/>
        </p:nvPicPr>
        <p:blipFill>
          <a:blip r:embed="rId4">
            <a:alphaModFix/>
          </a:blip>
          <a:stretch>
            <a:fillRect/>
          </a:stretch>
        </p:blipFill>
        <p:spPr>
          <a:xfrm>
            <a:off x="8200475" y="129175"/>
            <a:ext cx="714925" cy="832201"/>
          </a:xfrm>
          <a:prstGeom prst="rect">
            <a:avLst/>
          </a:prstGeom>
          <a:noFill/>
          <a:ln>
            <a:noFill/>
          </a:ln>
        </p:spPr>
      </p:pic>
      <p:sp>
        <p:nvSpPr>
          <p:cNvPr id="2" name="Slide Number Placeholder 1">
            <a:extLst>
              <a:ext uri="{FF2B5EF4-FFF2-40B4-BE49-F238E27FC236}">
                <a16:creationId xmlns:a16="http://schemas.microsoft.com/office/drawing/2014/main" id="{895BF327-E3A8-D3EB-3BAF-197A30044D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85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Monthwise Distribution</a:t>
            </a:r>
            <a:endParaRPr/>
          </a:p>
        </p:txBody>
      </p:sp>
      <p:pic>
        <p:nvPicPr>
          <p:cNvPr id="129" name="Google Shape;129;p23"/>
          <p:cNvPicPr preferRelativeResize="0"/>
          <p:nvPr/>
        </p:nvPicPr>
        <p:blipFill>
          <a:blip r:embed="rId3">
            <a:alphaModFix/>
          </a:blip>
          <a:stretch>
            <a:fillRect/>
          </a:stretch>
        </p:blipFill>
        <p:spPr>
          <a:xfrm>
            <a:off x="152400" y="810325"/>
            <a:ext cx="4177966" cy="4180772"/>
          </a:xfrm>
          <a:prstGeom prst="rect">
            <a:avLst/>
          </a:prstGeom>
          <a:noFill/>
          <a:ln>
            <a:noFill/>
          </a:ln>
        </p:spPr>
      </p:pic>
      <p:pic>
        <p:nvPicPr>
          <p:cNvPr id="130" name="Google Shape;130;p23"/>
          <p:cNvPicPr preferRelativeResize="0"/>
          <p:nvPr/>
        </p:nvPicPr>
        <p:blipFill>
          <a:blip r:embed="rId4">
            <a:alphaModFix/>
          </a:blip>
          <a:stretch>
            <a:fillRect/>
          </a:stretch>
        </p:blipFill>
        <p:spPr>
          <a:xfrm>
            <a:off x="4482766" y="1191325"/>
            <a:ext cx="4508834" cy="2689800"/>
          </a:xfrm>
          <a:prstGeom prst="rect">
            <a:avLst/>
          </a:prstGeom>
          <a:noFill/>
          <a:ln>
            <a:noFill/>
          </a:ln>
        </p:spPr>
      </p:pic>
      <p:pic>
        <p:nvPicPr>
          <p:cNvPr id="131" name="Google Shape;131;p23"/>
          <p:cNvPicPr preferRelativeResize="0"/>
          <p:nvPr/>
        </p:nvPicPr>
        <p:blipFill>
          <a:blip r:embed="rId5">
            <a:alphaModFix/>
          </a:blip>
          <a:stretch>
            <a:fillRect/>
          </a:stretch>
        </p:blipFill>
        <p:spPr>
          <a:xfrm>
            <a:off x="8200475" y="129175"/>
            <a:ext cx="714925" cy="832201"/>
          </a:xfrm>
          <a:prstGeom prst="rect">
            <a:avLst/>
          </a:prstGeom>
          <a:noFill/>
          <a:ln>
            <a:noFill/>
          </a:ln>
        </p:spPr>
      </p:pic>
      <p:sp>
        <p:nvSpPr>
          <p:cNvPr id="2" name="Slide Number Placeholder 1">
            <a:extLst>
              <a:ext uri="{FF2B5EF4-FFF2-40B4-BE49-F238E27FC236}">
                <a16:creationId xmlns:a16="http://schemas.microsoft.com/office/drawing/2014/main" id="{BEF99E0C-E193-3473-5518-31318E553A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311700" y="85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Extreme Events</a:t>
            </a:r>
            <a:endParaRPr/>
          </a:p>
        </p:txBody>
      </p:sp>
      <p:pic>
        <p:nvPicPr>
          <p:cNvPr id="137" name="Google Shape;137;p24"/>
          <p:cNvPicPr preferRelativeResize="0"/>
          <p:nvPr/>
        </p:nvPicPr>
        <p:blipFill>
          <a:blip r:embed="rId3">
            <a:alphaModFix/>
          </a:blip>
          <a:stretch>
            <a:fillRect/>
          </a:stretch>
        </p:blipFill>
        <p:spPr>
          <a:xfrm>
            <a:off x="381000" y="810325"/>
            <a:ext cx="8428839" cy="4182525"/>
          </a:xfrm>
          <a:prstGeom prst="rect">
            <a:avLst/>
          </a:prstGeom>
          <a:noFill/>
          <a:ln>
            <a:noFill/>
          </a:ln>
        </p:spPr>
      </p:pic>
      <p:pic>
        <p:nvPicPr>
          <p:cNvPr id="138" name="Google Shape;138;p24"/>
          <p:cNvPicPr preferRelativeResize="0"/>
          <p:nvPr/>
        </p:nvPicPr>
        <p:blipFill>
          <a:blip r:embed="rId4">
            <a:alphaModFix/>
          </a:blip>
          <a:stretch>
            <a:fillRect/>
          </a:stretch>
        </p:blipFill>
        <p:spPr>
          <a:xfrm>
            <a:off x="8200475" y="129175"/>
            <a:ext cx="714925" cy="832201"/>
          </a:xfrm>
          <a:prstGeom prst="rect">
            <a:avLst/>
          </a:prstGeom>
          <a:noFill/>
          <a:ln>
            <a:noFill/>
          </a:ln>
        </p:spPr>
      </p:pic>
      <p:sp>
        <p:nvSpPr>
          <p:cNvPr id="2" name="Slide Number Placeholder 1">
            <a:extLst>
              <a:ext uri="{FF2B5EF4-FFF2-40B4-BE49-F238E27FC236}">
                <a16:creationId xmlns:a16="http://schemas.microsoft.com/office/drawing/2014/main" id="{84AD1DB2-1FF8-B154-D277-2B24EC6977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Forecasting Using Markov Chain</a:t>
            </a:r>
            <a:endParaRPr/>
          </a:p>
        </p:txBody>
      </p:sp>
      <p:pic>
        <p:nvPicPr>
          <p:cNvPr id="144" name="Google Shape;144;p25"/>
          <p:cNvPicPr preferRelativeResize="0"/>
          <p:nvPr/>
        </p:nvPicPr>
        <p:blipFill>
          <a:blip r:embed="rId3">
            <a:alphaModFix/>
          </a:blip>
          <a:stretch>
            <a:fillRect/>
          </a:stretch>
        </p:blipFill>
        <p:spPr>
          <a:xfrm>
            <a:off x="152400" y="1170125"/>
            <a:ext cx="3525159" cy="3820976"/>
          </a:xfrm>
          <a:prstGeom prst="rect">
            <a:avLst/>
          </a:prstGeom>
          <a:noFill/>
          <a:ln>
            <a:noFill/>
          </a:ln>
        </p:spPr>
      </p:pic>
      <p:sp>
        <p:nvSpPr>
          <p:cNvPr id="145" name="Google Shape;145;p25"/>
          <p:cNvSpPr txBox="1"/>
          <p:nvPr/>
        </p:nvSpPr>
        <p:spPr>
          <a:xfrm>
            <a:off x="4100700" y="1249475"/>
            <a:ext cx="4731600" cy="36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Proxima Nova"/>
                <a:ea typeface="Proxima Nova"/>
                <a:cs typeface="Proxima Nova"/>
                <a:sym typeface="Proxima Nova"/>
              </a:rPr>
              <a:t>In this study Markov Chain model is used to forecast the temperature of Kathmandu city. The dataset is splitted into training and testing dataset with training data consisting data from 1982 to 2020 and testing data consisting data from 2021 to 2023. </a:t>
            </a:r>
            <a:endParaRPr sz="1800">
              <a:solidFill>
                <a:schemeClr val="dk2"/>
              </a:solidFill>
              <a:latin typeface="Proxima Nova"/>
              <a:ea typeface="Proxima Nova"/>
              <a:cs typeface="Proxima Nova"/>
              <a:sym typeface="Proxima Nova"/>
            </a:endParaRPr>
          </a:p>
          <a:p>
            <a:pPr marL="0" lvl="0" indent="0" algn="l" rtl="0">
              <a:spcBef>
                <a:spcPts val="0"/>
              </a:spcBef>
              <a:spcAft>
                <a:spcPts val="0"/>
              </a:spcAft>
              <a:buNone/>
            </a:pPr>
            <a:endParaRPr sz="1800">
              <a:solidFill>
                <a:schemeClr val="dk2"/>
              </a:solidFill>
              <a:latin typeface="Proxima Nova"/>
              <a:ea typeface="Proxima Nova"/>
              <a:cs typeface="Proxima Nova"/>
              <a:sym typeface="Proxima Nova"/>
            </a:endParaRPr>
          </a:p>
          <a:p>
            <a:pPr marL="0" lvl="0" indent="0" algn="l" rtl="0">
              <a:spcBef>
                <a:spcPts val="0"/>
              </a:spcBef>
              <a:spcAft>
                <a:spcPts val="0"/>
              </a:spcAft>
              <a:buNone/>
            </a:pPr>
            <a:r>
              <a:rPr lang="en" sz="1800" i="1">
                <a:solidFill>
                  <a:schemeClr val="dk2"/>
                </a:solidFill>
                <a:latin typeface="Proxima Nova"/>
                <a:ea typeface="Proxima Nova"/>
                <a:cs typeface="Proxima Nova"/>
                <a:sym typeface="Proxima Nova"/>
              </a:rPr>
              <a:t>Training data shape: (14245, 19) </a:t>
            </a:r>
            <a:endParaRPr sz="1800" i="1">
              <a:solidFill>
                <a:schemeClr val="dk2"/>
              </a:solidFill>
              <a:latin typeface="Proxima Nova"/>
              <a:ea typeface="Proxima Nova"/>
              <a:cs typeface="Proxima Nova"/>
              <a:sym typeface="Proxima Nova"/>
            </a:endParaRPr>
          </a:p>
          <a:p>
            <a:pPr marL="0" lvl="0" indent="0" algn="l" rtl="0">
              <a:spcBef>
                <a:spcPts val="0"/>
              </a:spcBef>
              <a:spcAft>
                <a:spcPts val="0"/>
              </a:spcAft>
              <a:buNone/>
            </a:pPr>
            <a:r>
              <a:rPr lang="en" sz="1800" i="1">
                <a:solidFill>
                  <a:schemeClr val="dk2"/>
                </a:solidFill>
                <a:latin typeface="Proxima Nova"/>
                <a:ea typeface="Proxima Nova"/>
                <a:cs typeface="Proxima Nova"/>
                <a:sym typeface="Proxima Nova"/>
              </a:rPr>
              <a:t>Testing data shape: (1095, 19)</a:t>
            </a:r>
            <a:endParaRPr sz="1800" i="1">
              <a:solidFill>
                <a:schemeClr val="dk2"/>
              </a:solidFill>
              <a:latin typeface="Proxima Nova"/>
              <a:ea typeface="Proxima Nova"/>
              <a:cs typeface="Proxima Nova"/>
              <a:sym typeface="Proxima Nova"/>
            </a:endParaRPr>
          </a:p>
        </p:txBody>
      </p:sp>
      <p:pic>
        <p:nvPicPr>
          <p:cNvPr id="146" name="Google Shape;146;p25"/>
          <p:cNvPicPr preferRelativeResize="0"/>
          <p:nvPr/>
        </p:nvPicPr>
        <p:blipFill>
          <a:blip r:embed="rId4">
            <a:alphaModFix/>
          </a:blip>
          <a:stretch>
            <a:fillRect/>
          </a:stretch>
        </p:blipFill>
        <p:spPr>
          <a:xfrm>
            <a:off x="8200475" y="129175"/>
            <a:ext cx="714925" cy="832201"/>
          </a:xfrm>
          <a:prstGeom prst="rect">
            <a:avLst/>
          </a:prstGeom>
          <a:noFill/>
          <a:ln>
            <a:noFill/>
          </a:ln>
        </p:spPr>
      </p:pic>
      <p:sp>
        <p:nvSpPr>
          <p:cNvPr id="2" name="Slide Number Placeholder 1">
            <a:extLst>
              <a:ext uri="{FF2B5EF4-FFF2-40B4-BE49-F238E27FC236}">
                <a16:creationId xmlns:a16="http://schemas.microsoft.com/office/drawing/2014/main" id="{0C4F4390-56B0-7F77-9200-27FBD2B6B1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6"/>
          <p:cNvPicPr preferRelativeResize="0"/>
          <p:nvPr/>
        </p:nvPicPr>
        <p:blipFill>
          <a:blip r:embed="rId3">
            <a:alphaModFix/>
          </a:blip>
          <a:stretch>
            <a:fillRect/>
          </a:stretch>
        </p:blipFill>
        <p:spPr>
          <a:xfrm>
            <a:off x="152400" y="204300"/>
            <a:ext cx="8716026" cy="4786800"/>
          </a:xfrm>
          <a:prstGeom prst="rect">
            <a:avLst/>
          </a:prstGeom>
          <a:noFill/>
          <a:ln>
            <a:noFill/>
          </a:ln>
        </p:spPr>
      </p:pic>
      <p:sp>
        <p:nvSpPr>
          <p:cNvPr id="2" name="Slide Number Placeholder 1">
            <a:extLst>
              <a:ext uri="{FF2B5EF4-FFF2-40B4-BE49-F238E27FC236}">
                <a16:creationId xmlns:a16="http://schemas.microsoft.com/office/drawing/2014/main" id="{C1DC1849-595A-56A4-6112-D16C0BFEEA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7"/>
          <p:cNvPicPr preferRelativeResize="0"/>
          <p:nvPr/>
        </p:nvPicPr>
        <p:blipFill>
          <a:blip r:embed="rId3">
            <a:alphaModFix/>
          </a:blip>
          <a:stretch>
            <a:fillRect/>
          </a:stretch>
        </p:blipFill>
        <p:spPr>
          <a:xfrm>
            <a:off x="152400" y="152400"/>
            <a:ext cx="8810504" cy="4838700"/>
          </a:xfrm>
          <a:prstGeom prst="rect">
            <a:avLst/>
          </a:prstGeom>
          <a:noFill/>
          <a:ln>
            <a:noFill/>
          </a:ln>
        </p:spPr>
      </p:pic>
      <p:sp>
        <p:nvSpPr>
          <p:cNvPr id="2" name="Slide Number Placeholder 1">
            <a:extLst>
              <a:ext uri="{FF2B5EF4-FFF2-40B4-BE49-F238E27FC236}">
                <a16:creationId xmlns:a16="http://schemas.microsoft.com/office/drawing/2014/main" id="{F050AF8D-9116-C34B-3D56-E2721F2AEB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Accuracy</a:t>
            </a:r>
            <a:endParaRPr/>
          </a:p>
        </p:txBody>
      </p:sp>
      <p:pic>
        <p:nvPicPr>
          <p:cNvPr id="162" name="Google Shape;162;p28"/>
          <p:cNvPicPr preferRelativeResize="0"/>
          <p:nvPr/>
        </p:nvPicPr>
        <p:blipFill>
          <a:blip r:embed="rId3">
            <a:alphaModFix/>
          </a:blip>
          <a:stretch>
            <a:fillRect/>
          </a:stretch>
        </p:blipFill>
        <p:spPr>
          <a:xfrm>
            <a:off x="152400" y="1170125"/>
            <a:ext cx="8029575" cy="3162300"/>
          </a:xfrm>
          <a:prstGeom prst="rect">
            <a:avLst/>
          </a:prstGeom>
          <a:noFill/>
          <a:ln>
            <a:noFill/>
          </a:ln>
        </p:spPr>
      </p:pic>
      <p:sp>
        <p:nvSpPr>
          <p:cNvPr id="2" name="Slide Number Placeholder 1">
            <a:extLst>
              <a:ext uri="{FF2B5EF4-FFF2-40B4-BE49-F238E27FC236}">
                <a16:creationId xmlns:a16="http://schemas.microsoft.com/office/drawing/2014/main" id="{68BCECA7-002C-A1D8-6DB5-AC0736F6E1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Errors</a:t>
            </a:r>
            <a:endParaRPr/>
          </a:p>
        </p:txBody>
      </p:sp>
      <p:pic>
        <p:nvPicPr>
          <p:cNvPr id="168" name="Google Shape;168;p29"/>
          <p:cNvPicPr preferRelativeResize="0"/>
          <p:nvPr/>
        </p:nvPicPr>
        <p:blipFill>
          <a:blip r:embed="rId3">
            <a:alphaModFix/>
          </a:blip>
          <a:stretch>
            <a:fillRect/>
          </a:stretch>
        </p:blipFill>
        <p:spPr>
          <a:xfrm>
            <a:off x="152400" y="1170125"/>
            <a:ext cx="7410450" cy="3057525"/>
          </a:xfrm>
          <a:prstGeom prst="rect">
            <a:avLst/>
          </a:prstGeom>
          <a:noFill/>
          <a:ln>
            <a:noFill/>
          </a:ln>
        </p:spPr>
      </p:pic>
      <p:sp>
        <p:nvSpPr>
          <p:cNvPr id="2" name="Slide Number Placeholder 1">
            <a:extLst>
              <a:ext uri="{FF2B5EF4-FFF2-40B4-BE49-F238E27FC236}">
                <a16:creationId xmlns:a16="http://schemas.microsoft.com/office/drawing/2014/main" id="{5DDB937E-41E0-12E8-4CA5-D0A7D57078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Conclusions </a:t>
            </a:r>
            <a:endParaRPr dirty="0"/>
          </a:p>
        </p:txBody>
      </p:sp>
      <p:sp>
        <p:nvSpPr>
          <p:cNvPr id="174" name="Google Shape;174;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Concluded that Markov Chain can also be used to study the time series phenomenon where we can analyze the historical past data and predict the future trend. </a:t>
            </a:r>
            <a:endParaRPr/>
          </a:p>
          <a:p>
            <a:pPr marL="0" lvl="0" indent="0" algn="l" rtl="0">
              <a:spcBef>
                <a:spcPts val="1200"/>
              </a:spcBef>
              <a:spcAft>
                <a:spcPts val="0"/>
              </a:spcAft>
              <a:buNone/>
            </a:pPr>
            <a:r>
              <a:rPr lang="en"/>
              <a:t>Here we have studied the temperature at 2 meter surface range. </a:t>
            </a:r>
            <a:endParaRPr/>
          </a:p>
          <a:p>
            <a:pPr marL="0" lvl="0" indent="0" algn="l" rtl="0">
              <a:spcBef>
                <a:spcPts val="1200"/>
              </a:spcBef>
              <a:spcAft>
                <a:spcPts val="0"/>
              </a:spcAft>
              <a:buNone/>
            </a:pPr>
            <a:r>
              <a:rPr lang="en"/>
              <a:t>Further work can be proceeded to study the trend of other variables like rainfall, humidity that are included in this dataset. </a:t>
            </a:r>
            <a:endParaRPr/>
          </a:p>
          <a:p>
            <a:pPr marL="0" lvl="0" indent="0" algn="l" rtl="0">
              <a:spcBef>
                <a:spcPts val="1200"/>
              </a:spcBef>
              <a:spcAft>
                <a:spcPts val="1200"/>
              </a:spcAft>
              <a:buNone/>
            </a:pPr>
            <a:r>
              <a:rPr lang="en"/>
              <a:t>One can also apply a different approach like Bayesian approach or LSTM for the prediction of such time series data. </a:t>
            </a:r>
            <a:endParaRPr/>
          </a:p>
        </p:txBody>
      </p:sp>
      <p:pic>
        <p:nvPicPr>
          <p:cNvPr id="175" name="Google Shape;175;p30"/>
          <p:cNvPicPr preferRelativeResize="0"/>
          <p:nvPr/>
        </p:nvPicPr>
        <p:blipFill>
          <a:blip r:embed="rId3">
            <a:alphaModFix/>
          </a:blip>
          <a:stretch>
            <a:fillRect/>
          </a:stretch>
        </p:blipFill>
        <p:spPr>
          <a:xfrm>
            <a:off x="8200475" y="129175"/>
            <a:ext cx="714925" cy="832201"/>
          </a:xfrm>
          <a:prstGeom prst="rect">
            <a:avLst/>
          </a:prstGeom>
          <a:noFill/>
          <a:ln>
            <a:noFill/>
          </a:ln>
        </p:spPr>
      </p:pic>
      <p:sp>
        <p:nvSpPr>
          <p:cNvPr id="2" name="Slide Number Placeholder 1">
            <a:extLst>
              <a:ext uri="{FF2B5EF4-FFF2-40B4-BE49-F238E27FC236}">
                <a16:creationId xmlns:a16="http://schemas.microsoft.com/office/drawing/2014/main" id="{F627DEB7-EC05-2A09-DEAA-1FB669744C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a:t>
            </a:r>
            <a:endParaRPr/>
          </a:p>
        </p:txBody>
      </p:sp>
      <p:sp>
        <p:nvSpPr>
          <p:cNvPr id="181" name="Google Shape;18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[1]:https://www.researchgate.net/profile/Chhabi-Chidi /publication/350133573_Urban_Heat_Island/links/60 52faaf92851cd8ce4b75f3/Urban-Heat-Island.pdf </a:t>
            </a:r>
            <a:endParaRPr/>
          </a:p>
          <a:p>
            <a:pPr marL="0" lvl="0" indent="0" algn="l" rtl="0">
              <a:spcBef>
                <a:spcPts val="1200"/>
              </a:spcBef>
              <a:spcAft>
                <a:spcPts val="0"/>
              </a:spcAft>
              <a:buNone/>
            </a:pPr>
            <a:r>
              <a:rPr lang="en"/>
              <a:t>[2]:https://portal.tu.edu.np/publications/122/Grid_Ba sed_Temperature_and_Rel_2023_09_12_10_17_35.p d</a:t>
            </a:r>
            <a:endParaRPr/>
          </a:p>
          <a:p>
            <a:pPr marL="0" lvl="0" indent="0" algn="l" rtl="0">
              <a:spcBef>
                <a:spcPts val="1200"/>
              </a:spcBef>
              <a:spcAft>
                <a:spcPts val="0"/>
              </a:spcAft>
              <a:buNone/>
            </a:pPr>
            <a:r>
              <a:rPr lang="en"/>
              <a:t>[3]:https://en.wikipedia.org/wiki/Markov_chain</a:t>
            </a:r>
            <a:endParaRPr/>
          </a:p>
          <a:p>
            <a:pPr marL="0" lvl="0" indent="0" algn="l" rtl="0">
              <a:spcBef>
                <a:spcPts val="1200"/>
              </a:spcBef>
              <a:spcAft>
                <a:spcPts val="1200"/>
              </a:spcAft>
              <a:buNone/>
            </a:pPr>
            <a:endParaRPr/>
          </a:p>
        </p:txBody>
      </p:sp>
      <p:pic>
        <p:nvPicPr>
          <p:cNvPr id="182" name="Google Shape;182;p31"/>
          <p:cNvPicPr preferRelativeResize="0"/>
          <p:nvPr/>
        </p:nvPicPr>
        <p:blipFill>
          <a:blip r:embed="rId3">
            <a:alphaModFix/>
          </a:blip>
          <a:stretch>
            <a:fillRect/>
          </a:stretch>
        </p:blipFill>
        <p:spPr>
          <a:xfrm>
            <a:off x="8200475" y="129175"/>
            <a:ext cx="714925" cy="832201"/>
          </a:xfrm>
          <a:prstGeom prst="rect">
            <a:avLst/>
          </a:prstGeom>
          <a:noFill/>
          <a:ln>
            <a:noFill/>
          </a:ln>
        </p:spPr>
      </p:pic>
      <p:sp>
        <p:nvSpPr>
          <p:cNvPr id="2" name="Slide Number Placeholder 1">
            <a:extLst>
              <a:ext uri="{FF2B5EF4-FFF2-40B4-BE49-F238E27FC236}">
                <a16:creationId xmlns:a16="http://schemas.microsoft.com/office/drawing/2014/main" id="{7E26EE78-663E-657D-4D43-41B45AC951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Introduction </a:t>
            </a:r>
            <a:endParaRPr dirty="0"/>
          </a:p>
          <a:p>
            <a:pPr marL="457200" lvl="0" indent="-342900" algn="l" rtl="0">
              <a:spcBef>
                <a:spcPts val="0"/>
              </a:spcBef>
              <a:spcAft>
                <a:spcPts val="0"/>
              </a:spcAft>
              <a:buSzPts val="1800"/>
              <a:buChar char="●"/>
            </a:pPr>
            <a:r>
              <a:rPr lang="en" dirty="0"/>
              <a:t>Objectives</a:t>
            </a:r>
            <a:endParaRPr dirty="0"/>
          </a:p>
          <a:p>
            <a:pPr marL="457200" lvl="0" indent="-342900" algn="l" rtl="0">
              <a:spcBef>
                <a:spcPts val="0"/>
              </a:spcBef>
              <a:spcAft>
                <a:spcPts val="0"/>
              </a:spcAft>
              <a:buSzPts val="1800"/>
              <a:buChar char="●"/>
            </a:pPr>
            <a:r>
              <a:rPr lang="en" dirty="0"/>
              <a:t>Data Source</a:t>
            </a:r>
            <a:endParaRPr dirty="0"/>
          </a:p>
          <a:p>
            <a:pPr marL="457200" lvl="0" indent="-342900" algn="l" rtl="0">
              <a:spcBef>
                <a:spcPts val="0"/>
              </a:spcBef>
              <a:spcAft>
                <a:spcPts val="0"/>
              </a:spcAft>
              <a:buSzPts val="1800"/>
              <a:buChar char="●"/>
            </a:pPr>
            <a:r>
              <a:rPr lang="en" dirty="0"/>
              <a:t>Literature Review</a:t>
            </a:r>
            <a:endParaRPr dirty="0"/>
          </a:p>
          <a:p>
            <a:pPr marL="457200" lvl="0" indent="-342900" algn="l" rtl="0">
              <a:spcBef>
                <a:spcPts val="0"/>
              </a:spcBef>
              <a:spcAft>
                <a:spcPts val="0"/>
              </a:spcAft>
              <a:buSzPts val="1800"/>
              <a:buChar char="●"/>
            </a:pPr>
            <a:r>
              <a:rPr lang="en" dirty="0"/>
              <a:t>Methodology </a:t>
            </a:r>
            <a:endParaRPr dirty="0"/>
          </a:p>
          <a:p>
            <a:pPr marL="457200" lvl="0" indent="-342900" algn="l" rtl="0">
              <a:spcBef>
                <a:spcPts val="0"/>
              </a:spcBef>
              <a:spcAft>
                <a:spcPts val="0"/>
              </a:spcAft>
              <a:buSzPts val="1800"/>
              <a:buChar char="●"/>
            </a:pPr>
            <a:r>
              <a:rPr lang="en" dirty="0"/>
              <a:t>Results and Discussions</a:t>
            </a:r>
            <a:endParaRPr dirty="0"/>
          </a:p>
          <a:p>
            <a:pPr marL="457200" lvl="0" indent="-342900" algn="l" rtl="0">
              <a:spcBef>
                <a:spcPts val="0"/>
              </a:spcBef>
              <a:spcAft>
                <a:spcPts val="0"/>
              </a:spcAft>
              <a:buSzPts val="1800"/>
              <a:buChar char="●"/>
            </a:pPr>
            <a:r>
              <a:rPr lang="en" dirty="0"/>
              <a:t>Conclusions and Future Works</a:t>
            </a:r>
            <a:endParaRPr dirty="0"/>
          </a:p>
          <a:p>
            <a:pPr marL="457200" lvl="0" indent="-342900" algn="l" rtl="0">
              <a:spcBef>
                <a:spcPts val="0"/>
              </a:spcBef>
              <a:spcAft>
                <a:spcPts val="0"/>
              </a:spcAft>
              <a:buSzPts val="1800"/>
              <a:buChar char="●"/>
            </a:pPr>
            <a:r>
              <a:rPr lang="en" dirty="0"/>
              <a:t>Reference </a:t>
            </a:r>
            <a:endParaRPr dirty="0"/>
          </a:p>
          <a:p>
            <a:pPr marL="0" lvl="0" indent="0" algn="l" rtl="0">
              <a:spcBef>
                <a:spcPts val="1200"/>
              </a:spcBef>
              <a:spcAft>
                <a:spcPts val="1200"/>
              </a:spcAft>
              <a:buNone/>
            </a:pPr>
            <a:endParaRPr dirty="0"/>
          </a:p>
        </p:txBody>
      </p:sp>
      <p:pic>
        <p:nvPicPr>
          <p:cNvPr id="65" name="Google Shape;65;p14"/>
          <p:cNvPicPr preferRelativeResize="0"/>
          <p:nvPr/>
        </p:nvPicPr>
        <p:blipFill>
          <a:blip r:embed="rId3">
            <a:alphaModFix/>
          </a:blip>
          <a:stretch>
            <a:fillRect/>
          </a:stretch>
        </p:blipFill>
        <p:spPr>
          <a:xfrm>
            <a:off x="8200475" y="129175"/>
            <a:ext cx="714925" cy="832201"/>
          </a:xfrm>
          <a:prstGeom prst="rect">
            <a:avLst/>
          </a:prstGeom>
          <a:noFill/>
          <a:ln>
            <a:noFill/>
          </a:ln>
        </p:spPr>
      </p:pic>
      <p:sp>
        <p:nvSpPr>
          <p:cNvPr id="3" name="Slide Number Placeholder 2">
            <a:extLst>
              <a:ext uri="{FF2B5EF4-FFF2-40B4-BE49-F238E27FC236}">
                <a16:creationId xmlns:a16="http://schemas.microsoft.com/office/drawing/2014/main" id="{875FF7ED-922F-2CC8-4A96-CB599C7DB4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310850" y="3475975"/>
            <a:ext cx="2751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THANK YOU </a:t>
            </a:r>
            <a:endParaRPr dirty="0"/>
          </a:p>
        </p:txBody>
      </p:sp>
      <p:pic>
        <p:nvPicPr>
          <p:cNvPr id="188" name="Google Shape;188;p32"/>
          <p:cNvPicPr preferRelativeResize="0"/>
          <p:nvPr/>
        </p:nvPicPr>
        <p:blipFill>
          <a:blip r:embed="rId3">
            <a:alphaModFix/>
          </a:blip>
          <a:stretch>
            <a:fillRect/>
          </a:stretch>
        </p:blipFill>
        <p:spPr>
          <a:xfrm>
            <a:off x="3325420" y="418474"/>
            <a:ext cx="2493150" cy="2902101"/>
          </a:xfrm>
          <a:prstGeom prst="rect">
            <a:avLst/>
          </a:prstGeom>
          <a:noFill/>
          <a:ln>
            <a:noFill/>
          </a:ln>
        </p:spPr>
      </p:pic>
      <p:sp>
        <p:nvSpPr>
          <p:cNvPr id="2" name="Slide Number Placeholder 1">
            <a:extLst>
              <a:ext uri="{FF2B5EF4-FFF2-40B4-BE49-F238E27FC236}">
                <a16:creationId xmlns:a16="http://schemas.microsoft.com/office/drawing/2014/main" id="{6145611E-B949-5CD7-CBEC-7967E592A3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Background of Kathmandu City</a:t>
            </a:r>
            <a:endParaRPr b="1"/>
          </a:p>
          <a:p>
            <a:pPr marL="914400" lvl="0" indent="-342900" algn="l" rtl="0">
              <a:spcBef>
                <a:spcPts val="0"/>
              </a:spcBef>
              <a:spcAft>
                <a:spcPts val="0"/>
              </a:spcAft>
              <a:buSzPts val="1800"/>
              <a:buAutoNum type="arabicPeriod"/>
            </a:pPr>
            <a:r>
              <a:rPr lang="en"/>
              <a:t>Elevation of approximately 1400 meters</a:t>
            </a:r>
            <a:endParaRPr/>
          </a:p>
          <a:p>
            <a:pPr marL="914400" lvl="0" indent="-342900" algn="l" rtl="0">
              <a:spcBef>
                <a:spcPts val="0"/>
              </a:spcBef>
              <a:spcAft>
                <a:spcPts val="0"/>
              </a:spcAft>
              <a:buSzPts val="1800"/>
              <a:buAutoNum type="arabicPeriod"/>
            </a:pPr>
            <a:r>
              <a:rPr lang="en"/>
              <a:t>latitude 27.700769 and  longitude 85.300140</a:t>
            </a:r>
            <a:endParaRPr/>
          </a:p>
          <a:p>
            <a:pPr marL="914400" lvl="0" indent="-342900" algn="l" rtl="0">
              <a:spcBef>
                <a:spcPts val="0"/>
              </a:spcBef>
              <a:spcAft>
                <a:spcPts val="0"/>
              </a:spcAft>
              <a:buSzPts val="1800"/>
              <a:buAutoNum type="arabicPeriod"/>
            </a:pPr>
            <a:r>
              <a:rPr lang="en"/>
              <a:t>Kathmandu faces various environmental challenges, including air pollution, rapid population growth, and climate change impacts</a:t>
            </a:r>
            <a:endParaRPr/>
          </a:p>
          <a:p>
            <a:pPr marL="457200" lvl="0" indent="-342900" algn="l" rtl="0">
              <a:spcBef>
                <a:spcPts val="0"/>
              </a:spcBef>
              <a:spcAft>
                <a:spcPts val="0"/>
              </a:spcAft>
              <a:buSzPts val="1800"/>
              <a:buChar char="●"/>
            </a:pPr>
            <a:r>
              <a:rPr lang="en" b="1"/>
              <a:t>Importance of Studying Temperature Distribution</a:t>
            </a:r>
            <a:endParaRPr b="1"/>
          </a:p>
          <a:p>
            <a:pPr marL="914400" lvl="0" indent="-342900" algn="l" rtl="0">
              <a:spcBef>
                <a:spcPts val="0"/>
              </a:spcBef>
              <a:spcAft>
                <a:spcPts val="0"/>
              </a:spcAft>
              <a:buSzPts val="1800"/>
              <a:buAutoNum type="arabicPeriod"/>
            </a:pPr>
            <a:r>
              <a:rPr lang="en"/>
              <a:t>Temperature is a key climatic variable</a:t>
            </a:r>
            <a:endParaRPr/>
          </a:p>
          <a:p>
            <a:pPr marL="914400" lvl="0" indent="-342900" algn="l" rtl="0">
              <a:spcBef>
                <a:spcPts val="0"/>
              </a:spcBef>
              <a:spcAft>
                <a:spcPts val="0"/>
              </a:spcAft>
              <a:buSzPts val="1800"/>
              <a:buAutoNum type="arabicPeriod"/>
            </a:pPr>
            <a:r>
              <a:rPr lang="en"/>
              <a:t>Influences various aspects of urban life, including public health, energy consumption, agriculture, and infrastructure planning.</a:t>
            </a:r>
            <a:endParaRPr/>
          </a:p>
          <a:p>
            <a:pPr marL="914400" lvl="0" indent="-342900" algn="l" rtl="0">
              <a:spcBef>
                <a:spcPts val="0"/>
              </a:spcBef>
              <a:spcAft>
                <a:spcPts val="0"/>
              </a:spcAft>
              <a:buSzPts val="1800"/>
              <a:buAutoNum type="arabicPeriod"/>
            </a:pPr>
            <a:r>
              <a:rPr lang="en"/>
              <a:t>Adaptation of climate strategies plans in advance</a:t>
            </a:r>
            <a:endParaRPr/>
          </a:p>
        </p:txBody>
      </p:sp>
      <p:pic>
        <p:nvPicPr>
          <p:cNvPr id="72" name="Google Shape;72;p15"/>
          <p:cNvPicPr preferRelativeResize="0"/>
          <p:nvPr/>
        </p:nvPicPr>
        <p:blipFill>
          <a:blip r:embed="rId3">
            <a:alphaModFix/>
          </a:blip>
          <a:stretch>
            <a:fillRect/>
          </a:stretch>
        </p:blipFill>
        <p:spPr>
          <a:xfrm>
            <a:off x="8200475" y="129175"/>
            <a:ext cx="714925" cy="832201"/>
          </a:xfrm>
          <a:prstGeom prst="rect">
            <a:avLst/>
          </a:prstGeom>
          <a:noFill/>
          <a:ln>
            <a:noFill/>
          </a:ln>
        </p:spPr>
      </p:pic>
      <p:sp>
        <p:nvSpPr>
          <p:cNvPr id="4" name="Slide Number Placeholder 3">
            <a:extLst>
              <a:ext uri="{FF2B5EF4-FFF2-40B4-BE49-F238E27FC236}">
                <a16:creationId xmlns:a16="http://schemas.microsoft.com/office/drawing/2014/main" id="{6EB92042-5AD5-1578-5466-2003660AFD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 </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 ● To analyze distribution of temperature within Kathmandu City based on available time series data from 1982 to 2023. </a:t>
            </a:r>
            <a:endParaRPr/>
          </a:p>
          <a:p>
            <a:pPr marL="0" lvl="0" indent="0" algn="l" rtl="0">
              <a:spcBef>
                <a:spcPts val="1200"/>
              </a:spcBef>
              <a:spcAft>
                <a:spcPts val="0"/>
              </a:spcAft>
              <a:buNone/>
            </a:pPr>
            <a:r>
              <a:rPr lang="en"/>
              <a:t>● To perform the statistical analysis of the temperature variable. </a:t>
            </a:r>
            <a:endParaRPr/>
          </a:p>
          <a:p>
            <a:pPr marL="0" lvl="0" indent="0" algn="l" rtl="0">
              <a:spcBef>
                <a:spcPts val="1200"/>
              </a:spcBef>
              <a:spcAft>
                <a:spcPts val="0"/>
              </a:spcAft>
              <a:buNone/>
            </a:pPr>
            <a:r>
              <a:rPr lang="en"/>
              <a:t>● To understand the correlations of temperature with other variables </a:t>
            </a:r>
            <a:endParaRPr/>
          </a:p>
          <a:p>
            <a:pPr marL="0" lvl="0" indent="0" algn="l" rtl="0">
              <a:spcBef>
                <a:spcPts val="1200"/>
              </a:spcBef>
              <a:spcAft>
                <a:spcPts val="0"/>
              </a:spcAft>
              <a:buNone/>
            </a:pPr>
            <a:r>
              <a:rPr lang="en"/>
              <a:t>● To understand the monthly average temperature distribution of Kathmandu city. </a:t>
            </a:r>
            <a:endParaRPr/>
          </a:p>
          <a:p>
            <a:pPr marL="0" lvl="0" indent="0" algn="l" rtl="0">
              <a:spcBef>
                <a:spcPts val="1200"/>
              </a:spcBef>
              <a:spcAft>
                <a:spcPts val="0"/>
              </a:spcAft>
              <a:buNone/>
            </a:pPr>
            <a:r>
              <a:rPr lang="en"/>
              <a:t>● To identify the extreme temperature points of Kathmandu city by analyzing the historical data and extreme temperature threshold. </a:t>
            </a:r>
            <a:endParaRPr/>
          </a:p>
          <a:p>
            <a:pPr marL="0" lvl="0" indent="0" algn="l" rtl="0">
              <a:spcBef>
                <a:spcPts val="1200"/>
              </a:spcBef>
              <a:spcAft>
                <a:spcPts val="1200"/>
              </a:spcAft>
              <a:buNone/>
            </a:pPr>
            <a:r>
              <a:rPr lang="en"/>
              <a:t>● To investigate and forecast the long-term temperature trends in Kathmandu City using Markov Chain Monte Carlo (MCMC) methods. </a:t>
            </a:r>
            <a:endParaRPr/>
          </a:p>
        </p:txBody>
      </p:sp>
      <p:pic>
        <p:nvPicPr>
          <p:cNvPr id="79" name="Google Shape;79;p16"/>
          <p:cNvPicPr preferRelativeResize="0"/>
          <p:nvPr/>
        </p:nvPicPr>
        <p:blipFill>
          <a:blip r:embed="rId3">
            <a:alphaModFix/>
          </a:blip>
          <a:stretch>
            <a:fillRect/>
          </a:stretch>
        </p:blipFill>
        <p:spPr>
          <a:xfrm>
            <a:off x="8200475" y="129175"/>
            <a:ext cx="714925" cy="832201"/>
          </a:xfrm>
          <a:prstGeom prst="rect">
            <a:avLst/>
          </a:prstGeom>
          <a:noFill/>
          <a:ln>
            <a:noFill/>
          </a:ln>
        </p:spPr>
      </p:pic>
      <p:sp>
        <p:nvSpPr>
          <p:cNvPr id="3" name="Slide Number Placeholder 2">
            <a:extLst>
              <a:ext uri="{FF2B5EF4-FFF2-40B4-BE49-F238E27FC236}">
                <a16:creationId xmlns:a16="http://schemas.microsoft.com/office/drawing/2014/main" id="{E910A400-35BF-388E-035A-17E6B56009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Source</a:t>
            </a:r>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Project:</a:t>
            </a:r>
            <a:r>
              <a:rPr lang="en"/>
              <a:t> NASA Langley Research Center (LaRC) POWER Project </a:t>
            </a:r>
            <a:endParaRPr/>
          </a:p>
          <a:p>
            <a:pPr marL="0" lvl="0" indent="0" algn="l" rtl="0">
              <a:spcBef>
                <a:spcPts val="1200"/>
              </a:spcBef>
              <a:spcAft>
                <a:spcPts val="0"/>
              </a:spcAft>
              <a:buNone/>
            </a:pPr>
            <a:r>
              <a:rPr lang="en" b="1"/>
              <a:t>Data Set: </a:t>
            </a:r>
            <a:r>
              <a:rPr lang="en"/>
              <a:t>NASA/POWER CERES/MERRA2 Native Resolution Daily Data</a:t>
            </a:r>
            <a:endParaRPr/>
          </a:p>
          <a:p>
            <a:pPr marL="0" lvl="0" indent="0" algn="l" rtl="0">
              <a:spcBef>
                <a:spcPts val="1200"/>
              </a:spcBef>
              <a:spcAft>
                <a:spcPts val="1200"/>
              </a:spcAft>
              <a:buNone/>
            </a:pPr>
            <a:r>
              <a:rPr lang="en" b="1"/>
              <a:t>Data Access Viewer API: </a:t>
            </a:r>
            <a:r>
              <a:rPr lang="en"/>
              <a:t>The Data Access Viewer API allows for programmatically accessing and retrieving climate data based on specified geographic coordinates.</a:t>
            </a:r>
            <a:endParaRPr/>
          </a:p>
        </p:txBody>
      </p:sp>
      <p:pic>
        <p:nvPicPr>
          <p:cNvPr id="86" name="Google Shape;86;p17"/>
          <p:cNvPicPr preferRelativeResize="0"/>
          <p:nvPr/>
        </p:nvPicPr>
        <p:blipFill>
          <a:blip r:embed="rId3">
            <a:alphaModFix/>
          </a:blip>
          <a:stretch>
            <a:fillRect/>
          </a:stretch>
        </p:blipFill>
        <p:spPr>
          <a:xfrm>
            <a:off x="8200475" y="129175"/>
            <a:ext cx="714925" cy="832201"/>
          </a:xfrm>
          <a:prstGeom prst="rect">
            <a:avLst/>
          </a:prstGeom>
          <a:noFill/>
          <a:ln>
            <a:noFill/>
          </a:ln>
        </p:spPr>
      </p:pic>
      <p:pic>
        <p:nvPicPr>
          <p:cNvPr id="87" name="Google Shape;87;p17"/>
          <p:cNvPicPr preferRelativeResize="0"/>
          <p:nvPr/>
        </p:nvPicPr>
        <p:blipFill>
          <a:blip r:embed="rId4">
            <a:alphaModFix/>
          </a:blip>
          <a:stretch>
            <a:fillRect/>
          </a:stretch>
        </p:blipFill>
        <p:spPr>
          <a:xfrm>
            <a:off x="93950" y="3022675"/>
            <a:ext cx="9050049" cy="1739825"/>
          </a:xfrm>
          <a:prstGeom prst="rect">
            <a:avLst/>
          </a:prstGeom>
          <a:noFill/>
          <a:ln>
            <a:noFill/>
          </a:ln>
        </p:spPr>
      </p:pic>
      <p:sp>
        <p:nvSpPr>
          <p:cNvPr id="3" name="Slide Number Placeholder 2">
            <a:extLst>
              <a:ext uri="{FF2B5EF4-FFF2-40B4-BE49-F238E27FC236}">
                <a16:creationId xmlns:a16="http://schemas.microsoft.com/office/drawing/2014/main" id="{EC2F1CD1-33F1-F514-D32B-80B94444B3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4574813" y="129175"/>
            <a:ext cx="4162425" cy="4762500"/>
          </a:xfrm>
          <a:prstGeom prst="rect">
            <a:avLst/>
          </a:prstGeom>
          <a:noFill/>
          <a:ln>
            <a:noFill/>
          </a:ln>
        </p:spPr>
      </p:pic>
      <p:sp>
        <p:nvSpPr>
          <p:cNvPr id="93" name="Google Shape;93;p18"/>
          <p:cNvSpPr txBox="1">
            <a:spLocks noGrp="1"/>
          </p:cNvSpPr>
          <p:nvPr>
            <p:ph type="title"/>
          </p:nvPr>
        </p:nvSpPr>
        <p:spPr>
          <a:xfrm>
            <a:off x="311700" y="216425"/>
            <a:ext cx="4857600" cy="945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 - Markov</a:t>
            </a:r>
            <a:endParaRPr/>
          </a:p>
          <a:p>
            <a:pPr marL="0" lvl="0" indent="0" algn="l" rtl="0">
              <a:spcBef>
                <a:spcPts val="0"/>
              </a:spcBef>
              <a:spcAft>
                <a:spcPts val="0"/>
              </a:spcAft>
              <a:buNone/>
            </a:pPr>
            <a:r>
              <a:rPr lang="en"/>
              <a:t>Chain</a:t>
            </a:r>
            <a:endParaRPr/>
          </a:p>
        </p:txBody>
      </p:sp>
      <p:sp>
        <p:nvSpPr>
          <p:cNvPr id="94" name="Google Shape;94;p18"/>
          <p:cNvSpPr txBox="1">
            <a:spLocks noGrp="1"/>
          </p:cNvSpPr>
          <p:nvPr>
            <p:ph type="body" idx="1"/>
          </p:nvPr>
        </p:nvSpPr>
        <p:spPr>
          <a:xfrm>
            <a:off x="311700" y="1152475"/>
            <a:ext cx="4528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accent5"/>
                </a:solidFill>
                <a:highlight>
                  <a:srgbClr val="FFFFFF"/>
                </a:highlight>
                <a:uFill>
                  <a:noFill/>
                </a:uFill>
                <a:hlinkClick r:id="rId4">
                  <a:extLst>
                    <a:ext uri="{A12FA001-AC4F-418D-AE19-62706E023703}">
                      <ahyp:hlinkClr xmlns:ahyp="http://schemas.microsoft.com/office/drawing/2018/hyperlinkcolor" val="tx"/>
                    </a:ext>
                  </a:extLst>
                </a:hlinkClick>
              </a:rPr>
              <a:t>Wikipedia</a:t>
            </a:r>
            <a:r>
              <a:rPr lang="en" b="1"/>
              <a:t> Definition</a:t>
            </a:r>
            <a:endParaRPr b="1"/>
          </a:p>
          <a:p>
            <a:pPr marL="0" lvl="0" indent="0" algn="l" rtl="0">
              <a:spcBef>
                <a:spcPts val="1200"/>
              </a:spcBef>
              <a:spcAft>
                <a:spcPts val="1200"/>
              </a:spcAft>
              <a:buNone/>
            </a:pPr>
            <a:r>
              <a:rPr lang="en">
                <a:solidFill>
                  <a:srgbClr val="4D5156"/>
                </a:solidFill>
                <a:highlight>
                  <a:srgbClr val="FFFFFF"/>
                </a:highlight>
              </a:rPr>
              <a:t>A Markov chain or Markov process is a stochastic model describing a sequence of possible events in which the probability of each event depends only on the state attained in the previous event. Informally, this may be thought of as, "What happens next depends only on the state of affairs now.</a:t>
            </a:r>
            <a:endParaRPr/>
          </a:p>
        </p:txBody>
      </p:sp>
      <p:pic>
        <p:nvPicPr>
          <p:cNvPr id="95" name="Google Shape;95;p18"/>
          <p:cNvPicPr preferRelativeResize="0"/>
          <p:nvPr/>
        </p:nvPicPr>
        <p:blipFill>
          <a:blip r:embed="rId5">
            <a:alphaModFix/>
          </a:blip>
          <a:stretch>
            <a:fillRect/>
          </a:stretch>
        </p:blipFill>
        <p:spPr>
          <a:xfrm>
            <a:off x="8200475" y="129175"/>
            <a:ext cx="714925" cy="832201"/>
          </a:xfrm>
          <a:prstGeom prst="rect">
            <a:avLst/>
          </a:prstGeom>
          <a:noFill/>
          <a:ln>
            <a:noFill/>
          </a:ln>
        </p:spPr>
      </p:pic>
      <p:sp>
        <p:nvSpPr>
          <p:cNvPr id="2" name="Slide Number Placeholder 1">
            <a:extLst>
              <a:ext uri="{FF2B5EF4-FFF2-40B4-BE49-F238E27FC236}">
                <a16:creationId xmlns:a16="http://schemas.microsoft.com/office/drawing/2014/main" id="{9DA32436-C829-554F-72CA-D08AF067C6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85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Findings </a:t>
            </a:r>
            <a:endParaRPr/>
          </a:p>
        </p:txBody>
      </p:sp>
      <p:pic>
        <p:nvPicPr>
          <p:cNvPr id="101" name="Google Shape;101;p19"/>
          <p:cNvPicPr preferRelativeResize="0"/>
          <p:nvPr/>
        </p:nvPicPr>
        <p:blipFill>
          <a:blip r:embed="rId3">
            <a:alphaModFix/>
          </a:blip>
          <a:stretch>
            <a:fillRect/>
          </a:stretch>
        </p:blipFill>
        <p:spPr>
          <a:xfrm>
            <a:off x="1051550" y="657925"/>
            <a:ext cx="7040875" cy="4485575"/>
          </a:xfrm>
          <a:prstGeom prst="rect">
            <a:avLst/>
          </a:prstGeom>
          <a:noFill/>
          <a:ln>
            <a:noFill/>
          </a:ln>
        </p:spPr>
      </p:pic>
      <p:pic>
        <p:nvPicPr>
          <p:cNvPr id="102" name="Google Shape;102;p19"/>
          <p:cNvPicPr preferRelativeResize="0"/>
          <p:nvPr/>
        </p:nvPicPr>
        <p:blipFill>
          <a:blip r:embed="rId4">
            <a:alphaModFix/>
          </a:blip>
          <a:stretch>
            <a:fillRect/>
          </a:stretch>
        </p:blipFill>
        <p:spPr>
          <a:xfrm>
            <a:off x="8200475" y="129175"/>
            <a:ext cx="714925" cy="832201"/>
          </a:xfrm>
          <a:prstGeom prst="rect">
            <a:avLst/>
          </a:prstGeom>
          <a:noFill/>
          <a:ln>
            <a:noFill/>
          </a:ln>
        </p:spPr>
      </p:pic>
      <p:sp>
        <p:nvSpPr>
          <p:cNvPr id="2" name="Slide Number Placeholder 1">
            <a:extLst>
              <a:ext uri="{FF2B5EF4-FFF2-40B4-BE49-F238E27FC236}">
                <a16:creationId xmlns:a16="http://schemas.microsoft.com/office/drawing/2014/main" id="{56A57CF0-F223-847C-FD3F-897B7338B7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85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Distribution</a:t>
            </a:r>
            <a:endParaRPr/>
          </a:p>
        </p:txBody>
      </p:sp>
      <p:pic>
        <p:nvPicPr>
          <p:cNvPr id="108" name="Google Shape;108;p20"/>
          <p:cNvPicPr preferRelativeResize="0"/>
          <p:nvPr/>
        </p:nvPicPr>
        <p:blipFill>
          <a:blip r:embed="rId3">
            <a:alphaModFix/>
          </a:blip>
          <a:stretch>
            <a:fillRect/>
          </a:stretch>
        </p:blipFill>
        <p:spPr>
          <a:xfrm>
            <a:off x="152400" y="810325"/>
            <a:ext cx="6565421" cy="4180774"/>
          </a:xfrm>
          <a:prstGeom prst="rect">
            <a:avLst/>
          </a:prstGeom>
          <a:noFill/>
          <a:ln>
            <a:noFill/>
          </a:ln>
        </p:spPr>
      </p:pic>
      <p:pic>
        <p:nvPicPr>
          <p:cNvPr id="109" name="Google Shape;109;p20"/>
          <p:cNvPicPr preferRelativeResize="0"/>
          <p:nvPr/>
        </p:nvPicPr>
        <p:blipFill>
          <a:blip r:embed="rId4">
            <a:alphaModFix/>
          </a:blip>
          <a:stretch>
            <a:fillRect/>
          </a:stretch>
        </p:blipFill>
        <p:spPr>
          <a:xfrm>
            <a:off x="8200475" y="129175"/>
            <a:ext cx="714925" cy="832201"/>
          </a:xfrm>
          <a:prstGeom prst="rect">
            <a:avLst/>
          </a:prstGeom>
          <a:noFill/>
          <a:ln>
            <a:noFill/>
          </a:ln>
        </p:spPr>
      </p:pic>
      <p:sp>
        <p:nvSpPr>
          <p:cNvPr id="2" name="Slide Number Placeholder 1">
            <a:extLst>
              <a:ext uri="{FF2B5EF4-FFF2-40B4-BE49-F238E27FC236}">
                <a16:creationId xmlns:a16="http://schemas.microsoft.com/office/drawing/2014/main" id="{6E1C7D4F-D70C-D6BE-6771-13BBF2E16D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85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Average Mean Temperature</a:t>
            </a:r>
            <a:endParaRPr/>
          </a:p>
        </p:txBody>
      </p:sp>
      <p:pic>
        <p:nvPicPr>
          <p:cNvPr id="115" name="Google Shape;115;p21"/>
          <p:cNvPicPr preferRelativeResize="0"/>
          <p:nvPr/>
        </p:nvPicPr>
        <p:blipFill>
          <a:blip r:embed="rId3">
            <a:alphaModFix/>
          </a:blip>
          <a:stretch>
            <a:fillRect/>
          </a:stretch>
        </p:blipFill>
        <p:spPr>
          <a:xfrm>
            <a:off x="152400" y="810325"/>
            <a:ext cx="7015199" cy="4180775"/>
          </a:xfrm>
          <a:prstGeom prst="rect">
            <a:avLst/>
          </a:prstGeom>
          <a:noFill/>
          <a:ln>
            <a:noFill/>
          </a:ln>
        </p:spPr>
      </p:pic>
      <p:pic>
        <p:nvPicPr>
          <p:cNvPr id="116" name="Google Shape;116;p21"/>
          <p:cNvPicPr preferRelativeResize="0"/>
          <p:nvPr/>
        </p:nvPicPr>
        <p:blipFill>
          <a:blip r:embed="rId4">
            <a:alphaModFix/>
          </a:blip>
          <a:stretch>
            <a:fillRect/>
          </a:stretch>
        </p:blipFill>
        <p:spPr>
          <a:xfrm>
            <a:off x="8200475" y="129175"/>
            <a:ext cx="714925" cy="832201"/>
          </a:xfrm>
          <a:prstGeom prst="rect">
            <a:avLst/>
          </a:prstGeom>
          <a:noFill/>
          <a:ln>
            <a:noFill/>
          </a:ln>
        </p:spPr>
      </p:pic>
      <p:sp>
        <p:nvSpPr>
          <p:cNvPr id="2" name="Slide Number Placeholder 1">
            <a:extLst>
              <a:ext uri="{FF2B5EF4-FFF2-40B4-BE49-F238E27FC236}">
                <a16:creationId xmlns:a16="http://schemas.microsoft.com/office/drawing/2014/main" id="{CD59D928-21B9-F8AB-F38E-7A133964E8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587</Words>
  <Application>Microsoft Office PowerPoint</Application>
  <PresentationFormat>On-screen Show (16:9)</PresentationFormat>
  <Paragraphs>78</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Proxima Nova</vt:lpstr>
      <vt:lpstr>Arial</vt:lpstr>
      <vt:lpstr>Alfa Slab One</vt:lpstr>
      <vt:lpstr>Gameday</vt:lpstr>
      <vt:lpstr>Investigating Temperature Distribution of Kathmandu City Using Markov Chain Monte Carlo (MCMC) Approach</vt:lpstr>
      <vt:lpstr>Outline</vt:lpstr>
      <vt:lpstr>Introduction</vt:lpstr>
      <vt:lpstr>Objectives </vt:lpstr>
      <vt:lpstr>Data Source</vt:lpstr>
      <vt:lpstr>Methodology - Markov Chain</vt:lpstr>
      <vt:lpstr>Key Findings </vt:lpstr>
      <vt:lpstr>Distribution</vt:lpstr>
      <vt:lpstr>Average Mean Temperature</vt:lpstr>
      <vt:lpstr>Change in Temperature</vt:lpstr>
      <vt:lpstr>Monthwise Distribution</vt:lpstr>
      <vt:lpstr>Extreme Events</vt:lpstr>
      <vt:lpstr>Forecasting Using Markov Chain</vt:lpstr>
      <vt:lpstr>PowerPoint Presentation</vt:lpstr>
      <vt:lpstr>PowerPoint Presentation</vt:lpstr>
      <vt:lpstr>Accuracy</vt:lpstr>
      <vt:lpstr>Errors</vt:lpstr>
      <vt:lpstr>Conclusions </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Temperature Distribution of Kathmandu City Using Markov Chain Monte Carlo (MCMC) Approach</dc:title>
  <cp:lastModifiedBy>Ram Krishna Pudasaini</cp:lastModifiedBy>
  <cp:revision>1</cp:revision>
  <dcterms:modified xsi:type="dcterms:W3CDTF">2024-04-24T02:32:25Z</dcterms:modified>
</cp:coreProperties>
</file>