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23c195db3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623c195db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623c195db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623c195db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1664d3e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1664d3e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ec7cd5dc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ec7cd5dc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23c195db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23c195d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23c195db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23c195db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23c195db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23c195db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623c195db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623c195db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23c195db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23c195d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23c195db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23c195db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3c195db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3c195db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5975" y="277000"/>
            <a:ext cx="8520600" cy="2134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t>Text Summarizer Using NLP (Natural Language Processing)</a:t>
            </a:r>
            <a:endParaRPr b="1"/>
          </a:p>
        </p:txBody>
      </p:sp>
      <p:sp>
        <p:nvSpPr>
          <p:cNvPr id="55" name="Google Shape;55;p13"/>
          <p:cNvSpPr txBox="1">
            <a:spLocks noGrp="1"/>
          </p:cNvSpPr>
          <p:nvPr>
            <p:ph type="subTitle" idx="1"/>
          </p:nvPr>
        </p:nvSpPr>
        <p:spPr>
          <a:xfrm>
            <a:off x="311700" y="24112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770"/>
              <a:buNone/>
            </a:pPr>
            <a:r>
              <a:rPr lang="en" sz="1560" i="1">
                <a:solidFill>
                  <a:srgbClr val="FF0000"/>
                </a:solidFill>
              </a:rPr>
              <a:t>AAKASH SRIVASTAVA , KAMAL CHAUHAN , HIMANSHU DAHARWAL , NIKHIL MUKATI , PRANOTI SHRIKANT KAVIMANDAN</a:t>
            </a:r>
            <a:endParaRPr sz="1560" i="1">
              <a:solidFill>
                <a:srgbClr val="FF0000"/>
              </a:solidFill>
            </a:endParaRPr>
          </a:p>
        </p:txBody>
      </p:sp>
      <p:sp>
        <p:nvSpPr>
          <p:cNvPr id="56" name="Google Shape;56;p13"/>
          <p:cNvSpPr txBox="1">
            <a:spLocks noGrp="1"/>
          </p:cNvSpPr>
          <p:nvPr>
            <p:ph type="subTitle" idx="1"/>
          </p:nvPr>
        </p:nvSpPr>
        <p:spPr>
          <a:xfrm>
            <a:off x="418375" y="4300950"/>
            <a:ext cx="8520600" cy="401400"/>
          </a:xfrm>
          <a:prstGeom prst="rect">
            <a:avLst/>
          </a:prstGeom>
        </p:spPr>
        <p:txBody>
          <a:bodyPr spcFirstLastPara="1" wrap="square" lIns="91425" tIns="91425" rIns="91425" bIns="91425" anchor="t" anchorCtr="0">
            <a:normAutofit lnSpcReduction="10000"/>
          </a:bodyPr>
          <a:lstStyle/>
          <a:p>
            <a:pPr marL="4572000" lvl="0" indent="457200" algn="ctr" rtl="0">
              <a:spcBef>
                <a:spcPts val="0"/>
              </a:spcBef>
              <a:spcAft>
                <a:spcPts val="0"/>
              </a:spcAft>
              <a:buSzPts val="770"/>
              <a:buNone/>
            </a:pPr>
            <a:r>
              <a:rPr lang="en" sz="1560" i="1">
                <a:solidFill>
                  <a:srgbClr val="FF0000"/>
                </a:solidFill>
              </a:rPr>
              <a:t>Presenter: Ram Krishna Pudasaini</a:t>
            </a:r>
            <a:endParaRPr sz="1560" i="1">
              <a:solidFill>
                <a:srgbClr val="FF0000"/>
              </a:solidFill>
            </a:endParaRPr>
          </a:p>
        </p:txBody>
      </p:sp>
      <p:sp>
        <p:nvSpPr>
          <p:cNvPr id="57" name="Google Shape;57;p13"/>
          <p:cNvSpPr txBox="1"/>
          <p:nvPr/>
        </p:nvSpPr>
        <p:spPr>
          <a:xfrm>
            <a:off x="1324350" y="3203800"/>
            <a:ext cx="6583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JUL 2022 | IRE Journals | Volume 6 Issue 1 | ISSN: 2456-8880</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ctrTitle"/>
          </p:nvPr>
        </p:nvSpPr>
        <p:spPr>
          <a:xfrm>
            <a:off x="243125" y="347475"/>
            <a:ext cx="40341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Steps Involved</a:t>
            </a:r>
            <a:endParaRPr sz="3200"/>
          </a:p>
        </p:txBody>
      </p:sp>
      <p:pic>
        <p:nvPicPr>
          <p:cNvPr id="122" name="Google Shape;122;p24"/>
          <p:cNvPicPr preferRelativeResize="0"/>
          <p:nvPr/>
        </p:nvPicPr>
        <p:blipFill>
          <a:blip r:embed="rId3">
            <a:alphaModFix/>
          </a:blip>
          <a:stretch>
            <a:fillRect/>
          </a:stretch>
        </p:blipFill>
        <p:spPr>
          <a:xfrm>
            <a:off x="628488" y="1109225"/>
            <a:ext cx="3246429" cy="3790425"/>
          </a:xfrm>
          <a:prstGeom prst="rect">
            <a:avLst/>
          </a:prstGeom>
          <a:noFill/>
          <a:ln>
            <a:noFill/>
          </a:ln>
        </p:spPr>
      </p:pic>
      <p:pic>
        <p:nvPicPr>
          <p:cNvPr id="123" name="Google Shape;123;p24"/>
          <p:cNvPicPr preferRelativeResize="0"/>
          <p:nvPr/>
        </p:nvPicPr>
        <p:blipFill>
          <a:blip r:embed="rId4">
            <a:alphaModFix/>
          </a:blip>
          <a:stretch>
            <a:fillRect/>
          </a:stretch>
        </p:blipFill>
        <p:spPr>
          <a:xfrm>
            <a:off x="4621525" y="1166375"/>
            <a:ext cx="3027717" cy="3790425"/>
          </a:xfrm>
          <a:prstGeom prst="rect">
            <a:avLst/>
          </a:prstGeom>
          <a:noFill/>
          <a:ln>
            <a:noFill/>
          </a:ln>
        </p:spPr>
      </p:pic>
      <p:sp>
        <p:nvSpPr>
          <p:cNvPr id="124" name="Google Shape;124;p24"/>
          <p:cNvSpPr txBox="1">
            <a:spLocks noGrp="1"/>
          </p:cNvSpPr>
          <p:nvPr>
            <p:ph type="ctrTitle"/>
          </p:nvPr>
        </p:nvSpPr>
        <p:spPr>
          <a:xfrm>
            <a:off x="3874925" y="347475"/>
            <a:ext cx="40341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Test Cases</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994400" y="1268750"/>
            <a:ext cx="7351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273239"/>
                </a:solidFill>
                <a:highlight>
                  <a:srgbClr val="FFFFFF"/>
                </a:highlight>
              </a:rPr>
              <a:t>TF-IDF is a weighting system that assigns a weight to each word in a document based on its term frequency (tf) and the reciprocal document frequency (tf) (idf). The words with higher scores of weight are deemed to be more significant.</a:t>
            </a:r>
            <a:endParaRPr sz="1900"/>
          </a:p>
        </p:txBody>
      </p:sp>
      <p:sp>
        <p:nvSpPr>
          <p:cNvPr id="130" name="Google Shape;130;p25"/>
          <p:cNvSpPr txBox="1">
            <a:spLocks noGrp="1"/>
          </p:cNvSpPr>
          <p:nvPr>
            <p:ph type="ctrTitle"/>
          </p:nvPr>
        </p:nvSpPr>
        <p:spPr>
          <a:xfrm>
            <a:off x="243125" y="347475"/>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Conclusion</a:t>
            </a:r>
            <a:endParaRPr sz="3200"/>
          </a:p>
        </p:txBody>
      </p:sp>
      <p:sp>
        <p:nvSpPr>
          <p:cNvPr id="131" name="Google Shape;131;p25"/>
          <p:cNvSpPr txBox="1">
            <a:spLocks noGrp="1"/>
          </p:cNvSpPr>
          <p:nvPr>
            <p:ph type="ctrTitle"/>
          </p:nvPr>
        </p:nvSpPr>
        <p:spPr>
          <a:xfrm>
            <a:off x="311700" y="2785875"/>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Applications</a:t>
            </a:r>
            <a:endParaRPr sz="3200"/>
          </a:p>
        </p:txBody>
      </p:sp>
      <p:sp>
        <p:nvSpPr>
          <p:cNvPr id="132" name="Google Shape;132;p25"/>
          <p:cNvSpPr txBox="1"/>
          <p:nvPr/>
        </p:nvSpPr>
        <p:spPr>
          <a:xfrm>
            <a:off x="3003425" y="3685675"/>
            <a:ext cx="3000000" cy="985500"/>
          </a:xfrm>
          <a:prstGeom prst="rect">
            <a:avLst/>
          </a:prstGeom>
          <a:noFill/>
          <a:ln>
            <a:noFill/>
          </a:ln>
        </p:spPr>
        <p:txBody>
          <a:bodyPr spcFirstLastPara="1" wrap="square" lIns="91425" tIns="91425" rIns="91425" bIns="91425" anchor="t" anchorCtr="0">
            <a:spAutoFit/>
          </a:bodyPr>
          <a:lstStyle/>
          <a:p>
            <a:pPr marL="457200" lvl="0" indent="-342900" algn="l" rtl="0">
              <a:lnSpc>
                <a:spcPct val="189000"/>
              </a:lnSpc>
              <a:spcBef>
                <a:spcPts val="0"/>
              </a:spcBef>
              <a:spcAft>
                <a:spcPts val="0"/>
              </a:spcAft>
              <a:buClr>
                <a:srgbClr val="2B3E51"/>
              </a:buClr>
              <a:buSzPts val="1800"/>
              <a:buFont typeface="Arial"/>
              <a:buChar char="●"/>
            </a:pPr>
            <a:r>
              <a:rPr lang="en" sz="1800" b="1">
                <a:solidFill>
                  <a:srgbClr val="2B3E51"/>
                </a:solidFill>
              </a:rPr>
              <a:t>Information retrieval</a:t>
            </a:r>
            <a:endParaRPr sz="1800" b="1">
              <a:solidFill>
                <a:srgbClr val="2B3E51"/>
              </a:solidFill>
            </a:endParaRPr>
          </a:p>
          <a:p>
            <a:pPr marL="457200" lvl="0" indent="-342900" algn="l" rtl="0">
              <a:lnSpc>
                <a:spcPct val="189000"/>
              </a:lnSpc>
              <a:spcBef>
                <a:spcPts val="0"/>
              </a:spcBef>
              <a:spcAft>
                <a:spcPts val="0"/>
              </a:spcAft>
              <a:buClr>
                <a:srgbClr val="2B3E51"/>
              </a:buClr>
              <a:buSzPts val="1800"/>
              <a:buFont typeface="Arial"/>
              <a:buChar char="●"/>
            </a:pPr>
            <a:r>
              <a:rPr lang="en" sz="1800" b="1">
                <a:solidFill>
                  <a:srgbClr val="2B3E51"/>
                </a:solidFill>
              </a:rPr>
              <a:t>Keyword Extraction </a:t>
            </a:r>
            <a:endParaRPr sz="1800" b="1">
              <a:solidFill>
                <a:srgbClr val="2B3E5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ctrTitle"/>
          </p:nvPr>
        </p:nvSpPr>
        <p:spPr>
          <a:xfrm>
            <a:off x="311700" y="2313450"/>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0" y="324600"/>
            <a:ext cx="8520600" cy="72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Table of Content</a:t>
            </a:r>
            <a:endParaRPr sz="2400"/>
          </a:p>
        </p:txBody>
      </p:sp>
      <p:sp>
        <p:nvSpPr>
          <p:cNvPr id="63" name="Google Shape;63;p14"/>
          <p:cNvSpPr txBox="1"/>
          <p:nvPr/>
        </p:nvSpPr>
        <p:spPr>
          <a:xfrm>
            <a:off x="1152900" y="1306450"/>
            <a:ext cx="65838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Introduction </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Methods of Summarizing Text</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Frequency Based Approach - (TF-IDF)</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Terminologies </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Steps Involved </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Test Cases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Conclusion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243125" y="347475"/>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Introduction </a:t>
            </a:r>
            <a:endParaRPr sz="2400"/>
          </a:p>
        </p:txBody>
      </p:sp>
      <p:sp>
        <p:nvSpPr>
          <p:cNvPr id="69" name="Google Shape;69;p15"/>
          <p:cNvSpPr txBox="1">
            <a:spLocks noGrp="1"/>
          </p:cNvSpPr>
          <p:nvPr>
            <p:ph type="subTitle" idx="1"/>
          </p:nvPr>
        </p:nvSpPr>
        <p:spPr>
          <a:xfrm>
            <a:off x="243125" y="1325350"/>
            <a:ext cx="8520600" cy="15483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50"/>
              <a:buNone/>
            </a:pPr>
            <a:r>
              <a:rPr lang="en" sz="1800">
                <a:solidFill>
                  <a:srgbClr val="13343B"/>
                </a:solidFill>
              </a:rPr>
              <a:t>Enormous amounts of information are available online on the World Wide Web.</a:t>
            </a:r>
            <a:endParaRPr sz="1800">
              <a:solidFill>
                <a:srgbClr val="13343B"/>
              </a:solidFill>
            </a:endParaRPr>
          </a:p>
          <a:p>
            <a:pPr marL="0" lvl="0" indent="0" algn="ctr" rtl="0">
              <a:lnSpc>
                <a:spcPct val="100000"/>
              </a:lnSpc>
              <a:spcBef>
                <a:spcPts val="0"/>
              </a:spcBef>
              <a:spcAft>
                <a:spcPts val="0"/>
              </a:spcAft>
              <a:buSzPts val="250"/>
              <a:buNone/>
            </a:pPr>
            <a:endParaRPr sz="1800">
              <a:solidFill>
                <a:srgbClr val="13343B"/>
              </a:solidFill>
            </a:endParaRPr>
          </a:p>
          <a:p>
            <a:pPr marL="0" lvl="0" indent="0" algn="ctr" rtl="0">
              <a:lnSpc>
                <a:spcPct val="100000"/>
              </a:lnSpc>
              <a:spcBef>
                <a:spcPts val="0"/>
              </a:spcBef>
              <a:spcAft>
                <a:spcPts val="0"/>
              </a:spcAft>
              <a:buSzPts val="250"/>
              <a:buNone/>
            </a:pPr>
            <a:endParaRPr sz="1800">
              <a:solidFill>
                <a:srgbClr val="13343B"/>
              </a:solidFill>
            </a:endParaRPr>
          </a:p>
          <a:p>
            <a:pPr marL="0" lvl="0" indent="0" algn="ctr" rtl="0">
              <a:lnSpc>
                <a:spcPct val="100000"/>
              </a:lnSpc>
              <a:spcBef>
                <a:spcPts val="0"/>
              </a:spcBef>
              <a:spcAft>
                <a:spcPts val="0"/>
              </a:spcAft>
              <a:buSzPts val="250"/>
              <a:buNone/>
            </a:pPr>
            <a:r>
              <a:rPr lang="en" sz="1800">
                <a:solidFill>
                  <a:srgbClr val="13343B"/>
                </a:solidFill>
              </a:rPr>
              <a:t>Text summarization is a fast-growing field in natural language processing, and it has the potential to revolutionize the way we consume and process information.</a:t>
            </a:r>
            <a:endParaRPr sz="1800">
              <a:solidFill>
                <a:srgbClr val="13343B"/>
              </a:solidFill>
            </a:endParaRPr>
          </a:p>
          <a:p>
            <a:pPr marL="0" lvl="0" indent="0" algn="l" rtl="0">
              <a:lnSpc>
                <a:spcPct val="95000"/>
              </a:lnSpc>
              <a:spcBef>
                <a:spcPts val="600"/>
              </a:spcBef>
              <a:spcAft>
                <a:spcPts val="0"/>
              </a:spcAft>
              <a:buNone/>
            </a:pPr>
            <a:endParaRPr sz="1390">
              <a:solidFill>
                <a:srgbClr val="13343B"/>
              </a:solidFill>
              <a:highlight>
                <a:srgbClr val="FCFCF9"/>
              </a:highlight>
              <a:latin typeface="Roboto"/>
              <a:ea typeface="Roboto"/>
              <a:cs typeface="Roboto"/>
              <a:sym typeface="Roboto"/>
            </a:endParaRPr>
          </a:p>
          <a:p>
            <a:pPr marL="0" lvl="0" indent="0" algn="ctr" rtl="0">
              <a:lnSpc>
                <a:spcPct val="80000"/>
              </a:lnSpc>
              <a:spcBef>
                <a:spcPts val="600"/>
              </a:spcBef>
              <a:spcAft>
                <a:spcPts val="0"/>
              </a:spcAft>
              <a:buSzPts val="250"/>
              <a:buNone/>
            </a:pPr>
            <a:endParaRPr sz="1390">
              <a:solidFill>
                <a:srgbClr val="13343B"/>
              </a:solidFill>
              <a:highlight>
                <a:srgbClr val="FCFCF9"/>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243125" y="347475"/>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Methods for Summarizing the Text Document</a:t>
            </a:r>
            <a:endParaRPr sz="2400"/>
          </a:p>
        </p:txBody>
      </p:sp>
      <p:sp>
        <p:nvSpPr>
          <p:cNvPr id="75" name="Google Shape;75;p16"/>
          <p:cNvSpPr txBox="1">
            <a:spLocks noGrp="1"/>
          </p:cNvSpPr>
          <p:nvPr>
            <p:ph type="subTitle" idx="1"/>
          </p:nvPr>
        </p:nvSpPr>
        <p:spPr>
          <a:xfrm>
            <a:off x="311700" y="1622525"/>
            <a:ext cx="8520600" cy="125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
              <a:buNone/>
            </a:pPr>
            <a:r>
              <a:rPr lang="en" sz="1800" b="1">
                <a:solidFill>
                  <a:srgbClr val="FF0000"/>
                </a:solidFill>
              </a:rPr>
              <a:t>Extractive summarization</a:t>
            </a:r>
            <a:r>
              <a:rPr lang="en" sz="1800"/>
              <a:t> involves selecting and extracting the most important information, typically sentences or phrases, from the source text to create a summary. The key idea is to identify and pull out the existing sentences that are deemed most relevant to the main ideas of the document.</a:t>
            </a:r>
            <a:endParaRPr sz="1800"/>
          </a:p>
        </p:txBody>
      </p:sp>
      <p:sp>
        <p:nvSpPr>
          <p:cNvPr id="76" name="Google Shape;76;p16"/>
          <p:cNvSpPr txBox="1"/>
          <p:nvPr/>
        </p:nvSpPr>
        <p:spPr>
          <a:xfrm>
            <a:off x="311700" y="3296425"/>
            <a:ext cx="8041500" cy="14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rPr>
              <a:t>Abstractive summarization</a:t>
            </a:r>
            <a:r>
              <a:rPr lang="en" sz="1800">
                <a:solidFill>
                  <a:schemeClr val="dk2"/>
                </a:solidFill>
                <a:highlight>
                  <a:srgbClr val="FFFFFF"/>
                </a:highlight>
              </a:rPr>
              <a:t> simply doesn’t pick out the important sentences, rather, it analyses the input text and generates new phrases or sentences that capture the essence of the original text and convey the same meaning as the original text but more concisely and coherently.</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243125" y="347475"/>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Methods for Summarizing the Text Document</a:t>
            </a:r>
            <a:endParaRPr sz="2400"/>
          </a:p>
        </p:txBody>
      </p:sp>
      <p:sp>
        <p:nvSpPr>
          <p:cNvPr id="82" name="Google Shape;82;p17"/>
          <p:cNvSpPr txBox="1">
            <a:spLocks noGrp="1"/>
          </p:cNvSpPr>
          <p:nvPr>
            <p:ph type="subTitle" idx="1"/>
          </p:nvPr>
        </p:nvSpPr>
        <p:spPr>
          <a:xfrm>
            <a:off x="311700" y="1393925"/>
            <a:ext cx="8520600" cy="2691000"/>
          </a:xfrm>
          <a:prstGeom prst="rect">
            <a:avLst/>
          </a:prstGeom>
        </p:spPr>
        <p:txBody>
          <a:bodyPr spcFirstLastPara="1" wrap="square" lIns="91425" tIns="91425" rIns="91425" bIns="91425" anchor="t" anchorCtr="0">
            <a:noAutofit/>
          </a:bodyPr>
          <a:lstStyle/>
          <a:p>
            <a:pPr marL="0" lvl="0" indent="0" algn="just" rtl="0">
              <a:lnSpc>
                <a:spcPct val="80000"/>
              </a:lnSpc>
              <a:spcBef>
                <a:spcPts val="0"/>
              </a:spcBef>
              <a:spcAft>
                <a:spcPts val="0"/>
              </a:spcAft>
              <a:buSzPts val="250"/>
              <a:buNone/>
            </a:pPr>
            <a:r>
              <a:rPr lang="en" sz="1800">
                <a:solidFill>
                  <a:srgbClr val="0F0F0F"/>
                </a:solidFill>
              </a:rPr>
              <a:t>Both extractive and abstractive summarization have their advantages and challenges. </a:t>
            </a:r>
            <a:endParaRPr sz="1800">
              <a:solidFill>
                <a:srgbClr val="0F0F0F"/>
              </a:solidFill>
            </a:endParaRPr>
          </a:p>
          <a:p>
            <a:pPr marL="0" lvl="0" indent="0" algn="just" rtl="0">
              <a:lnSpc>
                <a:spcPct val="80000"/>
              </a:lnSpc>
              <a:spcBef>
                <a:spcPts val="0"/>
              </a:spcBef>
              <a:spcAft>
                <a:spcPts val="0"/>
              </a:spcAft>
              <a:buSzPts val="250"/>
              <a:buNone/>
            </a:pPr>
            <a:endParaRPr sz="1800">
              <a:solidFill>
                <a:srgbClr val="0F0F0F"/>
              </a:solidFill>
            </a:endParaRPr>
          </a:p>
          <a:p>
            <a:pPr marL="0" lvl="0" indent="0" algn="just" rtl="0">
              <a:lnSpc>
                <a:spcPct val="80000"/>
              </a:lnSpc>
              <a:spcBef>
                <a:spcPts val="0"/>
              </a:spcBef>
              <a:spcAft>
                <a:spcPts val="0"/>
              </a:spcAft>
              <a:buSzPts val="250"/>
              <a:buNone/>
            </a:pPr>
            <a:r>
              <a:rPr lang="en" sz="1800">
                <a:solidFill>
                  <a:srgbClr val="0F0F0F"/>
                </a:solidFill>
              </a:rPr>
              <a:t>Extractive methods are generally considered more straightforward and can preserve the coherence of the original text, but they may lack creativity. </a:t>
            </a:r>
            <a:endParaRPr sz="1800">
              <a:solidFill>
                <a:srgbClr val="0F0F0F"/>
              </a:solidFill>
            </a:endParaRPr>
          </a:p>
          <a:p>
            <a:pPr marL="0" lvl="0" indent="0" algn="just" rtl="0">
              <a:lnSpc>
                <a:spcPct val="80000"/>
              </a:lnSpc>
              <a:spcBef>
                <a:spcPts val="0"/>
              </a:spcBef>
              <a:spcAft>
                <a:spcPts val="0"/>
              </a:spcAft>
              <a:buSzPts val="250"/>
              <a:buNone/>
            </a:pPr>
            <a:endParaRPr sz="1800">
              <a:solidFill>
                <a:srgbClr val="0F0F0F"/>
              </a:solidFill>
            </a:endParaRPr>
          </a:p>
          <a:p>
            <a:pPr marL="0" lvl="0" indent="0" algn="just" rtl="0">
              <a:lnSpc>
                <a:spcPct val="80000"/>
              </a:lnSpc>
              <a:spcBef>
                <a:spcPts val="0"/>
              </a:spcBef>
              <a:spcAft>
                <a:spcPts val="0"/>
              </a:spcAft>
              <a:buSzPts val="250"/>
              <a:buNone/>
            </a:pPr>
            <a:r>
              <a:rPr lang="en" sz="1800">
                <a:solidFill>
                  <a:srgbClr val="0F0F0F"/>
                </a:solidFill>
              </a:rPr>
              <a:t>Abstractive methods, on the other hand, have the potential to generate more human-like summaries but can be challenging to train and may introduce factual inaccuracies. </a:t>
            </a:r>
            <a:endParaRPr sz="1800">
              <a:solidFill>
                <a:srgbClr val="0F0F0F"/>
              </a:solidFill>
            </a:endParaRPr>
          </a:p>
          <a:p>
            <a:pPr marL="0" lvl="0" indent="0" algn="just" rtl="0">
              <a:lnSpc>
                <a:spcPct val="80000"/>
              </a:lnSpc>
              <a:spcBef>
                <a:spcPts val="0"/>
              </a:spcBef>
              <a:spcAft>
                <a:spcPts val="0"/>
              </a:spcAft>
              <a:buSzPts val="250"/>
              <a:buNone/>
            </a:pPr>
            <a:endParaRPr sz="1800">
              <a:solidFill>
                <a:srgbClr val="0F0F0F"/>
              </a:solidFill>
            </a:endParaRPr>
          </a:p>
          <a:p>
            <a:pPr marL="0" lvl="0" indent="0" algn="just" rtl="0">
              <a:lnSpc>
                <a:spcPct val="80000"/>
              </a:lnSpc>
              <a:spcBef>
                <a:spcPts val="0"/>
              </a:spcBef>
              <a:spcAft>
                <a:spcPts val="0"/>
              </a:spcAft>
              <a:buSzPts val="250"/>
              <a:buNone/>
            </a:pPr>
            <a:r>
              <a:rPr lang="en" sz="1800">
                <a:solidFill>
                  <a:srgbClr val="0F0F0F"/>
                </a:solidFill>
              </a:rPr>
              <a:t>The choice between the two depends on the specific requirements of the summarization task.</a:t>
            </a:r>
            <a:endParaRPr sz="2400">
              <a:highlight>
                <a:srgbClr val="FCFCF9"/>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ctrTitle"/>
          </p:nvPr>
        </p:nvSpPr>
        <p:spPr>
          <a:xfrm>
            <a:off x="243125" y="347475"/>
            <a:ext cx="8520600" cy="700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a:t>Frequency Based Approach </a:t>
            </a:r>
            <a:endParaRPr sz="2400"/>
          </a:p>
        </p:txBody>
      </p:sp>
      <p:sp>
        <p:nvSpPr>
          <p:cNvPr id="88" name="Google Shape;88;p18"/>
          <p:cNvSpPr txBox="1"/>
          <p:nvPr/>
        </p:nvSpPr>
        <p:spPr>
          <a:xfrm>
            <a:off x="470925" y="1353300"/>
            <a:ext cx="8595300" cy="1371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F0F0F"/>
                </a:solidFill>
              </a:rPr>
              <a:t>A frequency-based approach in machine learning typically involves analyzing the </a:t>
            </a:r>
            <a:r>
              <a:rPr lang="en" sz="1800">
                <a:solidFill>
                  <a:srgbClr val="FF0000"/>
                </a:solidFill>
              </a:rPr>
              <a:t>frequency of occurrence </a:t>
            </a:r>
            <a:r>
              <a:rPr lang="en" sz="1800">
                <a:solidFill>
                  <a:srgbClr val="0F0F0F"/>
                </a:solidFill>
              </a:rPr>
              <a:t>of various elements, such as </a:t>
            </a:r>
            <a:r>
              <a:rPr lang="en" sz="1800">
                <a:solidFill>
                  <a:srgbClr val="FF0000"/>
                </a:solidFill>
              </a:rPr>
              <a:t>words, features, or patterns, </a:t>
            </a:r>
            <a:r>
              <a:rPr lang="en" sz="1800">
                <a:solidFill>
                  <a:srgbClr val="0F0F0F"/>
                </a:solidFill>
              </a:rPr>
              <a:t>within a dataset. This approach is widely used in tasks like text analysis, feature engineering, and preprocessing.</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ctrTitle"/>
          </p:nvPr>
        </p:nvSpPr>
        <p:spPr>
          <a:xfrm>
            <a:off x="243125" y="347475"/>
            <a:ext cx="8520600" cy="100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a:t>Term Frequency-Inverse Document Frequency (TF-IDF)</a:t>
            </a:r>
            <a:endParaRPr sz="3200" b="1"/>
          </a:p>
        </p:txBody>
      </p:sp>
      <p:sp>
        <p:nvSpPr>
          <p:cNvPr id="94" name="Google Shape;94;p19"/>
          <p:cNvSpPr txBox="1"/>
          <p:nvPr/>
        </p:nvSpPr>
        <p:spPr>
          <a:xfrm>
            <a:off x="470925" y="1353300"/>
            <a:ext cx="8595300" cy="3737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F0F0F"/>
                </a:solidFill>
              </a:rPr>
              <a:t>A frequency-based approach in machine learning typically involves analyzing the frequency of occurrence of various elements, such as words, features, or patterns, within a dataset. </a:t>
            </a:r>
            <a:endParaRPr sz="1800">
              <a:solidFill>
                <a:srgbClr val="0F0F0F"/>
              </a:solidFill>
            </a:endParaRPr>
          </a:p>
          <a:p>
            <a:pPr marL="0" lvl="0" indent="0" algn="just" rtl="0">
              <a:spcBef>
                <a:spcPts val="0"/>
              </a:spcBef>
              <a:spcAft>
                <a:spcPts val="0"/>
              </a:spcAft>
              <a:buNone/>
            </a:pPr>
            <a:endParaRPr sz="1800">
              <a:solidFill>
                <a:srgbClr val="0F0F0F"/>
              </a:solidFill>
            </a:endParaRPr>
          </a:p>
          <a:p>
            <a:pPr marL="0" lvl="0" indent="0" algn="just" rtl="0">
              <a:spcBef>
                <a:spcPts val="0"/>
              </a:spcBef>
              <a:spcAft>
                <a:spcPts val="0"/>
              </a:spcAft>
              <a:buNone/>
            </a:pPr>
            <a:r>
              <a:rPr lang="en" sz="1800">
                <a:solidFill>
                  <a:srgbClr val="0F0F0F"/>
                </a:solidFill>
              </a:rPr>
              <a:t>The TF-IDF approach is a popular and simple method for extractive summarization. It identifies important sentences based on the importance of individual words within the document and their uniqueness across the document collection. While effective, it has some limitations, such as not capturing semantic relationships between words or considering the order of words in sentences.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90500" y="1268725"/>
            <a:ext cx="8210550" cy="1685925"/>
          </a:xfrm>
          <a:prstGeom prst="rect">
            <a:avLst/>
          </a:prstGeom>
          <a:noFill/>
          <a:ln>
            <a:noFill/>
          </a:ln>
        </p:spPr>
      </p:pic>
      <p:pic>
        <p:nvPicPr>
          <p:cNvPr id="110" name="Google Shape;110;p22"/>
          <p:cNvPicPr preferRelativeResize="0"/>
          <p:nvPr/>
        </p:nvPicPr>
        <p:blipFill>
          <a:blip r:embed="rId4">
            <a:alphaModFix/>
          </a:blip>
          <a:stretch>
            <a:fillRect/>
          </a:stretch>
        </p:blipFill>
        <p:spPr>
          <a:xfrm>
            <a:off x="152400" y="123525"/>
            <a:ext cx="8286750" cy="981075"/>
          </a:xfrm>
          <a:prstGeom prst="rect">
            <a:avLst/>
          </a:prstGeom>
          <a:noFill/>
          <a:ln>
            <a:noFill/>
          </a:ln>
        </p:spPr>
      </p:pic>
      <p:pic>
        <p:nvPicPr>
          <p:cNvPr id="111" name="Google Shape;111;p22"/>
          <p:cNvPicPr preferRelativeResize="0"/>
          <p:nvPr/>
        </p:nvPicPr>
        <p:blipFill>
          <a:blip r:embed="rId5">
            <a:alphaModFix/>
          </a:blip>
          <a:stretch>
            <a:fillRect/>
          </a:stretch>
        </p:blipFill>
        <p:spPr>
          <a:xfrm>
            <a:off x="190500" y="3118775"/>
            <a:ext cx="7466741" cy="188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52400"/>
            <a:ext cx="7798123" cy="483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Simple Light</vt:lpstr>
      <vt:lpstr>Text Summarizer Using NLP (Natural Language Processing)</vt:lpstr>
      <vt:lpstr>Table of Content</vt:lpstr>
      <vt:lpstr>Introduction </vt:lpstr>
      <vt:lpstr>Methods for Summarizing the Text Document</vt:lpstr>
      <vt:lpstr>Methods for Summarizing the Text Document</vt:lpstr>
      <vt:lpstr>Frequency Based Approach </vt:lpstr>
      <vt:lpstr>Term Frequency-Inverse Document Frequency (TF-IDF)</vt:lpstr>
      <vt:lpstr>PowerPoint Presentation</vt:lpstr>
      <vt:lpstr>PowerPoint Presentation</vt:lpstr>
      <vt:lpstr>Steps Involved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 Using NLP (Natural Language Processing)</dc:title>
  <cp:lastModifiedBy>Ram Krishna Pudasaini</cp:lastModifiedBy>
  <cp:revision>1</cp:revision>
  <dcterms:modified xsi:type="dcterms:W3CDTF">2023-12-02T02:10:57Z</dcterms:modified>
</cp:coreProperties>
</file>