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9926ed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9926ed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9926edb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9926edb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41c9279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41c9279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41c92798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41c92798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41c9279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41c9279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41c92798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41c92798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3708ded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3708ded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3708ded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3708ded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Limited Plant Information,supplier Management Challenges,Poor Customer Service,Inefficient Data Management.The existing manual processes and scattered data make it difficult to keep track of plant varieties, customer preferences, stock levels, and purchase history.This results in inefficiencies, inaccuracies, and a lack of real-time insights for decision-making.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The nursery requires a robust and user-friendly database system that can handle the complexity of plant management, customer records, and sales tracking. The system should enable easy data entry, retrieval, and updating of information, while providing accurate and up-to-date reports and analytics. Additionally, it should support functionalities like plant categorization, tracking plant growth stages, managing supplier information, and generating invoices and receipts.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3708ded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3708ded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41c9279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41c9279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41c92798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41c92798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41c9279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41c9279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3708ded1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3708ded1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3708de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3708de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phpmyadmin/url.php?url=https://dev.mysql.com/doc/refman/8.0/en/create-procedure.html" TargetMode="External"/><Relationship Id="rId4" Type="http://schemas.openxmlformats.org/officeDocument/2006/relationships/hyperlink" Target="http://localhost/phpmyadmin/url.php?url=https://dev.mysql.com/doc/refman/8.0/en/create-procedure.html" TargetMode="External"/><Relationship Id="rId5" Type="http://schemas.openxmlformats.org/officeDocument/2006/relationships/hyperlink" Target="http://localhost/phpmyadmin/url.php?url=https://dev.mysql.com/doc/refman/8.0/en/comparison-operators.html%23function_in" TargetMode="External"/><Relationship Id="rId6" Type="http://schemas.openxmlformats.org/officeDocument/2006/relationships/hyperlink" Target="http://localhost/phpmyadmin/url.php?url=https://dev.mysql.com/doc/refman/8.0/en/select.html" TargetMode="External"/><Relationship Id="rId7" Type="http://schemas.openxmlformats.org/officeDocument/2006/relationships/hyperlink" Target="http://localhost/phpmyadmin/url.php?url=https://dev.mysql.com/doc/refman/8.0/en/aggregate-functions.html%23function_su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localhost/phpmyadmin/url.php?url=https://dev.mysql.com/doc/refman/8.0/en/select.html"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66275" y="233075"/>
            <a:ext cx="8520600" cy="31203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15000"/>
              </a:lnSpc>
              <a:spcBef>
                <a:spcPts val="0"/>
              </a:spcBef>
              <a:spcAft>
                <a:spcPts val="0"/>
              </a:spcAft>
              <a:buClr>
                <a:schemeClr val="dk1"/>
              </a:buClr>
              <a:buSzPts val="688"/>
              <a:buFont typeface="Arial"/>
              <a:buNone/>
            </a:pPr>
            <a:r>
              <a:rPr b="1" i="1" lang="en" sz="5900">
                <a:solidFill>
                  <a:srgbClr val="242424"/>
                </a:solidFill>
                <a:highlight>
                  <a:srgbClr val="FFFFFF"/>
                </a:highlight>
                <a:latin typeface="Roboto"/>
                <a:ea typeface="Roboto"/>
                <a:cs typeface="Roboto"/>
                <a:sym typeface="Roboto"/>
              </a:rPr>
              <a:t>A </a:t>
            </a:r>
            <a:endParaRPr b="1" i="1" sz="5900">
              <a:solidFill>
                <a:srgbClr val="242424"/>
              </a:solidFill>
              <a:highlight>
                <a:srgbClr val="FFFFFF"/>
              </a:highlight>
              <a:latin typeface="Roboto"/>
              <a:ea typeface="Roboto"/>
              <a:cs typeface="Roboto"/>
              <a:sym typeface="Roboto"/>
            </a:endParaRPr>
          </a:p>
          <a:p>
            <a:pPr indent="0" lvl="0" marL="0" rtl="0" algn="ctr">
              <a:lnSpc>
                <a:spcPct val="115000"/>
              </a:lnSpc>
              <a:spcBef>
                <a:spcPts val="300"/>
              </a:spcBef>
              <a:spcAft>
                <a:spcPts val="0"/>
              </a:spcAft>
              <a:buNone/>
            </a:pPr>
            <a:r>
              <a:rPr b="1" i="1" lang="en" sz="6150">
                <a:solidFill>
                  <a:srgbClr val="242424"/>
                </a:solidFill>
                <a:highlight>
                  <a:srgbClr val="FFFFFF"/>
                </a:highlight>
                <a:latin typeface="Roboto"/>
                <a:ea typeface="Roboto"/>
                <a:cs typeface="Roboto"/>
                <a:sym typeface="Roboto"/>
              </a:rPr>
              <a:t>Project Report on </a:t>
            </a:r>
            <a:endParaRPr b="1" i="1" sz="6150">
              <a:solidFill>
                <a:srgbClr val="242424"/>
              </a:solidFill>
              <a:highlight>
                <a:srgbClr val="FFFFFF"/>
              </a:highlight>
              <a:latin typeface="Roboto"/>
              <a:ea typeface="Roboto"/>
              <a:cs typeface="Roboto"/>
              <a:sym typeface="Roboto"/>
            </a:endParaRPr>
          </a:p>
          <a:p>
            <a:pPr indent="0" lvl="0" marL="0" rtl="0" algn="ctr">
              <a:lnSpc>
                <a:spcPct val="115000"/>
              </a:lnSpc>
              <a:spcBef>
                <a:spcPts val="300"/>
              </a:spcBef>
              <a:spcAft>
                <a:spcPts val="0"/>
              </a:spcAft>
              <a:buClr>
                <a:schemeClr val="dk1"/>
              </a:buClr>
              <a:buSzPts val="688"/>
              <a:buFont typeface="Arial"/>
              <a:buNone/>
            </a:pPr>
            <a:r>
              <a:rPr b="1" i="1" lang="en" sz="6150">
                <a:solidFill>
                  <a:srgbClr val="242424"/>
                </a:solidFill>
                <a:highlight>
                  <a:srgbClr val="FFFFFF"/>
                </a:highlight>
                <a:latin typeface="Roboto"/>
                <a:ea typeface="Roboto"/>
                <a:cs typeface="Roboto"/>
                <a:sym typeface="Roboto"/>
              </a:rPr>
              <a:t>Analysis, Design and Implementation </a:t>
            </a:r>
            <a:endParaRPr b="1" i="1" sz="6150">
              <a:solidFill>
                <a:srgbClr val="242424"/>
              </a:solidFill>
              <a:highlight>
                <a:srgbClr val="FFFFFF"/>
              </a:highlight>
              <a:latin typeface="Roboto"/>
              <a:ea typeface="Roboto"/>
              <a:cs typeface="Roboto"/>
              <a:sym typeface="Roboto"/>
            </a:endParaRPr>
          </a:p>
          <a:p>
            <a:pPr indent="0" lvl="0" marL="0" rtl="0" algn="ctr">
              <a:lnSpc>
                <a:spcPct val="115000"/>
              </a:lnSpc>
              <a:spcBef>
                <a:spcPts val="300"/>
              </a:spcBef>
              <a:spcAft>
                <a:spcPts val="0"/>
              </a:spcAft>
              <a:buClr>
                <a:schemeClr val="dk1"/>
              </a:buClr>
              <a:buSzPts val="688"/>
              <a:buFont typeface="Arial"/>
              <a:buNone/>
            </a:pPr>
            <a:r>
              <a:rPr b="1" i="1" lang="en" sz="6150">
                <a:solidFill>
                  <a:srgbClr val="242424"/>
                </a:solidFill>
                <a:highlight>
                  <a:srgbClr val="FFFFFF"/>
                </a:highlight>
                <a:latin typeface="Roboto"/>
                <a:ea typeface="Roboto"/>
                <a:cs typeface="Roboto"/>
                <a:sym typeface="Roboto"/>
              </a:rPr>
              <a:t>Of</a:t>
            </a:r>
            <a:endParaRPr b="1" i="1" sz="6150">
              <a:solidFill>
                <a:srgbClr val="242424"/>
              </a:solidFill>
              <a:highlight>
                <a:srgbClr val="FFFFFF"/>
              </a:highlight>
              <a:latin typeface="Roboto"/>
              <a:ea typeface="Roboto"/>
              <a:cs typeface="Roboto"/>
              <a:sym typeface="Roboto"/>
            </a:endParaRPr>
          </a:p>
          <a:p>
            <a:pPr indent="0" lvl="0" marL="0" rtl="0" algn="ctr">
              <a:lnSpc>
                <a:spcPct val="115000"/>
              </a:lnSpc>
              <a:spcBef>
                <a:spcPts val="300"/>
              </a:spcBef>
              <a:spcAft>
                <a:spcPts val="300"/>
              </a:spcAft>
              <a:buClr>
                <a:schemeClr val="dk1"/>
              </a:buClr>
              <a:buSzPts val="688"/>
              <a:buFont typeface="Arial"/>
              <a:buNone/>
            </a:pPr>
            <a:r>
              <a:rPr b="1" i="1" lang="en" sz="6150">
                <a:solidFill>
                  <a:srgbClr val="242424"/>
                </a:solidFill>
                <a:highlight>
                  <a:srgbClr val="FFFFFF"/>
                </a:highlight>
                <a:latin typeface="Roboto"/>
                <a:ea typeface="Roboto"/>
                <a:cs typeface="Roboto"/>
                <a:sym typeface="Roboto"/>
              </a:rPr>
              <a:t> Database for Nursery Store </a:t>
            </a:r>
            <a:endParaRPr/>
          </a:p>
        </p:txBody>
      </p:sp>
      <p:sp>
        <p:nvSpPr>
          <p:cNvPr id="55" name="Google Shape;55;p13"/>
          <p:cNvSpPr txBox="1"/>
          <p:nvPr>
            <p:ph idx="1" type="subTitle"/>
          </p:nvPr>
        </p:nvSpPr>
        <p:spPr>
          <a:xfrm>
            <a:off x="5628900" y="3353375"/>
            <a:ext cx="2870700" cy="1863000"/>
          </a:xfrm>
          <a:prstGeom prst="rect">
            <a:avLst/>
          </a:prstGeom>
        </p:spPr>
        <p:txBody>
          <a:bodyPr anchorCtr="0" anchor="t" bIns="91425" lIns="91425" spcFirstLastPara="1" rIns="91425" wrap="square" tIns="91425">
            <a:normAutofit fontScale="25000"/>
          </a:bodyPr>
          <a:lstStyle/>
          <a:p>
            <a:pPr indent="0" lvl="0" marL="0" rtl="0" algn="r">
              <a:lnSpc>
                <a:spcPct val="115000"/>
              </a:lnSpc>
              <a:spcBef>
                <a:spcPts val="0"/>
              </a:spcBef>
              <a:spcAft>
                <a:spcPts val="0"/>
              </a:spcAft>
              <a:buNone/>
            </a:pPr>
            <a:r>
              <a:rPr b="1" lang="en" sz="4976" u="sng">
                <a:solidFill>
                  <a:srgbClr val="242424"/>
                </a:solidFill>
                <a:highlight>
                  <a:schemeClr val="lt1"/>
                </a:highlight>
                <a:latin typeface="Roboto"/>
                <a:ea typeface="Roboto"/>
                <a:cs typeface="Roboto"/>
                <a:sym typeface="Roboto"/>
              </a:rPr>
              <a:t>Presenters:</a:t>
            </a:r>
            <a:endParaRPr b="1" sz="4976" u="sng">
              <a:solidFill>
                <a:srgbClr val="242424"/>
              </a:solidFill>
              <a:highlight>
                <a:schemeClr val="lt1"/>
              </a:highlight>
              <a:latin typeface="Roboto"/>
              <a:ea typeface="Roboto"/>
              <a:cs typeface="Roboto"/>
              <a:sym typeface="Roboto"/>
            </a:endParaRPr>
          </a:p>
          <a:p>
            <a:pPr indent="0" lvl="0" marL="0" rtl="0" algn="r">
              <a:lnSpc>
                <a:spcPct val="115000"/>
              </a:lnSpc>
              <a:spcBef>
                <a:spcPts val="300"/>
              </a:spcBef>
              <a:spcAft>
                <a:spcPts val="0"/>
              </a:spcAft>
              <a:buNone/>
            </a:pPr>
            <a:r>
              <a:t/>
            </a:r>
            <a:endParaRPr b="1" sz="5900" u="sng">
              <a:solidFill>
                <a:srgbClr val="242424"/>
              </a:solidFill>
              <a:highlight>
                <a:schemeClr val="lt1"/>
              </a:highlight>
              <a:latin typeface="Roboto"/>
              <a:ea typeface="Roboto"/>
              <a:cs typeface="Roboto"/>
              <a:sym typeface="Roboto"/>
            </a:endParaRPr>
          </a:p>
          <a:p>
            <a:pPr indent="-311577" lvl="0" marL="457200" rtl="0" algn="r">
              <a:lnSpc>
                <a:spcPct val="115000"/>
              </a:lnSpc>
              <a:spcBef>
                <a:spcPts val="300"/>
              </a:spcBef>
              <a:spcAft>
                <a:spcPts val="0"/>
              </a:spcAft>
              <a:buClr>
                <a:srgbClr val="242424"/>
              </a:buClr>
              <a:buSzPct val="100000"/>
              <a:buFont typeface="Roboto"/>
              <a:buChar char="-"/>
            </a:pPr>
            <a:r>
              <a:rPr b="1" i="1" lang="en" sz="5226">
                <a:solidFill>
                  <a:srgbClr val="242424"/>
                </a:solidFill>
                <a:highlight>
                  <a:schemeClr val="lt1"/>
                </a:highlight>
                <a:latin typeface="Roboto"/>
                <a:ea typeface="Roboto"/>
                <a:cs typeface="Roboto"/>
                <a:sym typeface="Roboto"/>
              </a:rPr>
              <a:t>Rabin Khadka (23)</a:t>
            </a:r>
            <a:endParaRPr b="1" i="1" sz="4976">
              <a:solidFill>
                <a:srgbClr val="242424"/>
              </a:solidFill>
              <a:highlight>
                <a:schemeClr val="lt1"/>
              </a:highlight>
              <a:latin typeface="Roboto"/>
              <a:ea typeface="Roboto"/>
              <a:cs typeface="Roboto"/>
              <a:sym typeface="Roboto"/>
            </a:endParaRPr>
          </a:p>
          <a:p>
            <a:pPr indent="-311577" lvl="0" marL="457200" rtl="0" algn="r">
              <a:lnSpc>
                <a:spcPct val="115000"/>
              </a:lnSpc>
              <a:spcBef>
                <a:spcPts val="0"/>
              </a:spcBef>
              <a:spcAft>
                <a:spcPts val="0"/>
              </a:spcAft>
              <a:buClr>
                <a:srgbClr val="242424"/>
              </a:buClr>
              <a:buSzPct val="100000"/>
              <a:buFont typeface="Roboto"/>
              <a:buChar char="-"/>
            </a:pPr>
            <a:r>
              <a:rPr b="1" i="1" lang="en" sz="5226">
                <a:solidFill>
                  <a:srgbClr val="242424"/>
                </a:solidFill>
                <a:highlight>
                  <a:schemeClr val="lt1"/>
                </a:highlight>
                <a:latin typeface="Roboto"/>
                <a:ea typeface="Roboto"/>
                <a:cs typeface="Roboto"/>
                <a:sym typeface="Roboto"/>
              </a:rPr>
              <a:t>Rachit Basnet (24)</a:t>
            </a:r>
            <a:endParaRPr b="1" i="1" sz="5226">
              <a:solidFill>
                <a:srgbClr val="242424"/>
              </a:solidFill>
              <a:highlight>
                <a:schemeClr val="lt1"/>
              </a:highlight>
              <a:latin typeface="Roboto"/>
              <a:ea typeface="Roboto"/>
              <a:cs typeface="Roboto"/>
              <a:sym typeface="Roboto"/>
            </a:endParaRPr>
          </a:p>
          <a:p>
            <a:pPr indent="-311577" lvl="0" marL="457200" rtl="0" algn="r">
              <a:lnSpc>
                <a:spcPct val="115000"/>
              </a:lnSpc>
              <a:spcBef>
                <a:spcPts val="0"/>
              </a:spcBef>
              <a:spcAft>
                <a:spcPts val="0"/>
              </a:spcAft>
              <a:buClr>
                <a:srgbClr val="242424"/>
              </a:buClr>
              <a:buSzPct val="100000"/>
              <a:buFont typeface="Roboto"/>
              <a:buChar char="-"/>
            </a:pPr>
            <a:r>
              <a:rPr b="1" i="1" lang="en" sz="5226">
                <a:solidFill>
                  <a:srgbClr val="242424"/>
                </a:solidFill>
                <a:highlight>
                  <a:schemeClr val="lt1"/>
                </a:highlight>
                <a:latin typeface="Roboto"/>
                <a:ea typeface="Roboto"/>
                <a:cs typeface="Roboto"/>
                <a:sym typeface="Roboto"/>
              </a:rPr>
              <a:t>Rajendra Karki (25)</a:t>
            </a:r>
            <a:endParaRPr b="1" i="1" sz="5226">
              <a:solidFill>
                <a:srgbClr val="242424"/>
              </a:solidFill>
              <a:highlight>
                <a:schemeClr val="lt1"/>
              </a:highlight>
              <a:latin typeface="Roboto"/>
              <a:ea typeface="Roboto"/>
              <a:cs typeface="Roboto"/>
              <a:sym typeface="Roboto"/>
            </a:endParaRPr>
          </a:p>
          <a:p>
            <a:pPr indent="-311577" lvl="0" marL="457200" rtl="0" algn="r">
              <a:lnSpc>
                <a:spcPct val="115000"/>
              </a:lnSpc>
              <a:spcBef>
                <a:spcPts val="0"/>
              </a:spcBef>
              <a:spcAft>
                <a:spcPts val="0"/>
              </a:spcAft>
              <a:buClr>
                <a:srgbClr val="242424"/>
              </a:buClr>
              <a:buSzPct val="100000"/>
              <a:buFont typeface="Roboto"/>
              <a:buChar char="-"/>
            </a:pPr>
            <a:r>
              <a:rPr b="1" i="1" lang="en" sz="5226">
                <a:solidFill>
                  <a:srgbClr val="242424"/>
                </a:solidFill>
                <a:highlight>
                  <a:schemeClr val="lt1"/>
                </a:highlight>
                <a:latin typeface="Roboto"/>
                <a:ea typeface="Roboto"/>
                <a:cs typeface="Roboto"/>
                <a:sym typeface="Roboto"/>
              </a:rPr>
              <a:t>Ram Krishna Pudasaini (26)</a:t>
            </a:r>
            <a:endParaRPr b="1" sz="4976" u="sng">
              <a:solidFill>
                <a:srgbClr val="242424"/>
              </a:solidFill>
              <a:highlight>
                <a:srgbClr val="FFFFFF"/>
              </a:highlight>
              <a:latin typeface="Roboto"/>
              <a:ea typeface="Roboto"/>
              <a:cs typeface="Roboto"/>
              <a:sym typeface="Roboto"/>
            </a:endParaRPr>
          </a:p>
          <a:p>
            <a:pPr indent="0" lvl="0" marL="0" rtl="0" algn="ctr">
              <a:spcBef>
                <a:spcPts val="3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6188225" y="2307125"/>
            <a:ext cx="2325600" cy="1339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DML </a:t>
            </a:r>
            <a:endParaRPr b="1" sz="2500">
              <a:solidFill>
                <a:srgbClr val="FF0000"/>
              </a:solidFill>
            </a:endParaRPr>
          </a:p>
          <a:p>
            <a:pPr indent="0" lvl="0" marL="0" rtl="0" algn="ctr">
              <a:spcBef>
                <a:spcPts val="0"/>
              </a:spcBef>
              <a:spcAft>
                <a:spcPts val="0"/>
              </a:spcAft>
              <a:buNone/>
            </a:pPr>
            <a:r>
              <a:rPr b="1" lang="en" sz="2500">
                <a:solidFill>
                  <a:srgbClr val="FF0000"/>
                </a:solidFill>
              </a:rPr>
              <a:t>STATEMENT</a:t>
            </a:r>
            <a:endParaRPr b="1" sz="2500">
              <a:solidFill>
                <a:srgbClr val="FF0000"/>
              </a:solidFill>
            </a:endParaRPr>
          </a:p>
          <a:p>
            <a:pPr indent="0" lvl="0" marL="0" rtl="0" algn="ctr">
              <a:spcBef>
                <a:spcPts val="0"/>
              </a:spcBef>
              <a:spcAft>
                <a:spcPts val="0"/>
              </a:spcAft>
              <a:buNone/>
            </a:pPr>
            <a:r>
              <a:rPr b="1" lang="en" sz="2500">
                <a:solidFill>
                  <a:srgbClr val="FF0000"/>
                </a:solidFill>
              </a:rPr>
              <a:t>Insert</a:t>
            </a:r>
            <a:endParaRPr b="1" sz="2500">
              <a:solidFill>
                <a:srgbClr val="FF0000"/>
              </a:solidFill>
            </a:endParaRPr>
          </a:p>
        </p:txBody>
      </p:sp>
      <p:pic>
        <p:nvPicPr>
          <p:cNvPr id="109" name="Google Shape;109;p22"/>
          <p:cNvPicPr preferRelativeResize="0"/>
          <p:nvPr/>
        </p:nvPicPr>
        <p:blipFill>
          <a:blip r:embed="rId3">
            <a:alphaModFix/>
          </a:blip>
          <a:stretch>
            <a:fillRect/>
          </a:stretch>
        </p:blipFill>
        <p:spPr>
          <a:xfrm>
            <a:off x="152400" y="152400"/>
            <a:ext cx="456107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6188225" y="2307125"/>
            <a:ext cx="2325600" cy="9543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Store Procedure </a:t>
            </a:r>
            <a:endParaRPr b="1" sz="2500">
              <a:solidFill>
                <a:srgbClr val="FF0000"/>
              </a:solidFill>
            </a:endParaRPr>
          </a:p>
        </p:txBody>
      </p:sp>
      <p:sp>
        <p:nvSpPr>
          <p:cNvPr id="115" name="Google Shape;115;p23"/>
          <p:cNvSpPr txBox="1"/>
          <p:nvPr/>
        </p:nvSpPr>
        <p:spPr>
          <a:xfrm>
            <a:off x="445275" y="199925"/>
            <a:ext cx="5307000" cy="42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DELIMITER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CREATE PROCEDURE CalculateTotalOrderAmount(IN orderDate DATE, OUT totalAmount DECIMAL(10,2))</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BEGIN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SELECT SUM(total_amount) INTO totalAmount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FROM orders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WHERE order_date &gt;= orderDate;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END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DELIMITER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1155CC"/>
                </a:solidFill>
                <a:highlight>
                  <a:srgbClr val="E5E5E5"/>
                </a:highlight>
                <a:uFill>
                  <a:noFill/>
                </a:uFill>
                <a:latin typeface="Courier New"/>
                <a:ea typeface="Courier New"/>
                <a:cs typeface="Courier New"/>
                <a:sym typeface="Courier New"/>
                <a:hlinkClick r:id="rId3">
                  <a:extLst>
                    <a:ext uri="{A12FA001-AC4F-418D-AE19-62706E023703}">
                      <ahyp:hlinkClr val="tx"/>
                    </a:ext>
                  </a:extLst>
                </a:hlinkClick>
              </a:rPr>
              <a:t>CREATE</a:t>
            </a:r>
            <a:r>
              <a:rPr lang="en" sz="1000">
                <a:solidFill>
                  <a:srgbClr val="444444"/>
                </a:solidFill>
                <a:highlight>
                  <a:srgbClr val="E5E5E5"/>
                </a:highlight>
                <a:latin typeface="Courier New"/>
                <a:ea typeface="Courier New"/>
                <a:cs typeface="Courier New"/>
                <a:sym typeface="Courier New"/>
              </a:rPr>
              <a:t> </a:t>
            </a:r>
            <a:r>
              <a:rPr lang="en" sz="1000">
                <a:solidFill>
                  <a:srgbClr val="1155CC"/>
                </a:solidFill>
                <a:highlight>
                  <a:srgbClr val="E5E5E5"/>
                </a:highlight>
                <a:uFill>
                  <a:noFill/>
                </a:uFill>
                <a:latin typeface="Courier New"/>
                <a:ea typeface="Courier New"/>
                <a:cs typeface="Courier New"/>
                <a:sym typeface="Courier New"/>
                <a:hlinkClick r:id="rId4">
                  <a:extLst>
                    <a:ext uri="{A12FA001-AC4F-418D-AE19-62706E023703}">
                      <ahyp:hlinkClr val="tx"/>
                    </a:ext>
                  </a:extLst>
                </a:hlinkClick>
              </a:rPr>
              <a:t>PROCEDURE</a:t>
            </a:r>
            <a:r>
              <a:rPr lang="en" sz="1000">
                <a:solidFill>
                  <a:srgbClr val="444444"/>
                </a:solidFill>
                <a:highlight>
                  <a:srgbClr val="E5E5E5"/>
                </a:highlight>
                <a:latin typeface="Courier New"/>
                <a:ea typeface="Courier New"/>
                <a:cs typeface="Courier New"/>
                <a:sym typeface="Courier New"/>
              </a:rPr>
              <a:t> CalculateTotalOrderAmount</a:t>
            </a:r>
            <a:r>
              <a:rPr lang="en" sz="1000">
                <a:solidFill>
                  <a:srgbClr val="999977"/>
                </a:solidFill>
                <a:highlight>
                  <a:srgbClr val="E5E5E5"/>
                </a:highlight>
                <a:latin typeface="Courier New"/>
                <a:ea typeface="Courier New"/>
                <a:cs typeface="Courier New"/>
                <a:sym typeface="Courier New"/>
              </a:rPr>
              <a:t>(</a:t>
            </a:r>
            <a:r>
              <a:rPr lang="en" sz="1000">
                <a:solidFill>
                  <a:srgbClr val="1155CC"/>
                </a:solidFill>
                <a:highlight>
                  <a:srgbClr val="E5E5E5"/>
                </a:highlight>
                <a:uFill>
                  <a:noFill/>
                </a:uFill>
                <a:latin typeface="Courier New"/>
                <a:ea typeface="Courier New"/>
                <a:cs typeface="Courier New"/>
                <a:sym typeface="Courier New"/>
                <a:hlinkClick r:id="rId5">
                  <a:extLst>
                    <a:ext uri="{A12FA001-AC4F-418D-AE19-62706E023703}">
                      <ahyp:hlinkClr val="tx"/>
                    </a:ext>
                  </a:extLst>
                </a:hlinkClick>
              </a:rPr>
              <a:t>IN</a:t>
            </a:r>
            <a:r>
              <a:rPr lang="en" sz="1000">
                <a:solidFill>
                  <a:srgbClr val="444444"/>
                </a:solidFill>
                <a:highlight>
                  <a:srgbClr val="E5E5E5"/>
                </a:highlight>
                <a:latin typeface="Courier New"/>
                <a:ea typeface="Courier New"/>
                <a:cs typeface="Courier New"/>
                <a:sym typeface="Courier New"/>
              </a:rPr>
              <a:t> orderDate </a:t>
            </a:r>
            <a:r>
              <a:rPr lang="en" sz="1000">
                <a:solidFill>
                  <a:srgbClr val="008855"/>
                </a:solidFill>
                <a:highlight>
                  <a:srgbClr val="E5E5E5"/>
                </a:highlight>
                <a:latin typeface="Courier New"/>
                <a:ea typeface="Courier New"/>
                <a:cs typeface="Courier New"/>
                <a:sym typeface="Courier New"/>
              </a:rPr>
              <a:t>DATE</a:t>
            </a:r>
            <a:r>
              <a:rPr lang="en" sz="1000">
                <a:solidFill>
                  <a:srgbClr val="444444"/>
                </a:solidFill>
                <a:highlight>
                  <a:srgbClr val="E5E5E5"/>
                </a:highlight>
                <a:latin typeface="Courier New"/>
                <a:ea typeface="Courier New"/>
                <a:cs typeface="Courier New"/>
                <a:sym typeface="Courier New"/>
              </a:rPr>
              <a:t>, </a:t>
            </a:r>
            <a:r>
              <a:rPr lang="en" sz="1000">
                <a:solidFill>
                  <a:srgbClr val="770088"/>
                </a:solidFill>
                <a:highlight>
                  <a:srgbClr val="E5E5E5"/>
                </a:highlight>
                <a:latin typeface="Courier New"/>
                <a:ea typeface="Courier New"/>
                <a:cs typeface="Courier New"/>
                <a:sym typeface="Courier New"/>
              </a:rPr>
              <a:t>OUT</a:t>
            </a:r>
            <a:r>
              <a:rPr lang="en" sz="1000">
                <a:solidFill>
                  <a:srgbClr val="444444"/>
                </a:solidFill>
                <a:highlight>
                  <a:srgbClr val="E5E5E5"/>
                </a:highlight>
                <a:latin typeface="Courier New"/>
                <a:ea typeface="Courier New"/>
                <a:cs typeface="Courier New"/>
                <a:sym typeface="Courier New"/>
              </a:rPr>
              <a:t> totalAmount </a:t>
            </a:r>
            <a:r>
              <a:rPr lang="en" sz="1000">
                <a:solidFill>
                  <a:srgbClr val="008855"/>
                </a:solidFill>
                <a:highlight>
                  <a:srgbClr val="E5E5E5"/>
                </a:highlight>
                <a:latin typeface="Courier New"/>
                <a:ea typeface="Courier New"/>
                <a:cs typeface="Courier New"/>
                <a:sym typeface="Courier New"/>
              </a:rPr>
              <a:t>DECIMAL</a:t>
            </a:r>
            <a:r>
              <a:rPr lang="en" sz="1000">
                <a:solidFill>
                  <a:srgbClr val="999977"/>
                </a:solidFill>
                <a:highlight>
                  <a:srgbClr val="E5E5E5"/>
                </a:highlight>
                <a:latin typeface="Courier New"/>
                <a:ea typeface="Courier New"/>
                <a:cs typeface="Courier New"/>
                <a:sym typeface="Courier New"/>
              </a:rPr>
              <a:t>(</a:t>
            </a:r>
            <a:r>
              <a:rPr lang="en" sz="1000">
                <a:solidFill>
                  <a:srgbClr val="116644"/>
                </a:solidFill>
                <a:highlight>
                  <a:srgbClr val="E5E5E5"/>
                </a:highlight>
                <a:latin typeface="Courier New"/>
                <a:ea typeface="Courier New"/>
                <a:cs typeface="Courier New"/>
                <a:sym typeface="Courier New"/>
              </a:rPr>
              <a:t>10</a:t>
            </a:r>
            <a:r>
              <a:rPr lang="en" sz="1000">
                <a:solidFill>
                  <a:srgbClr val="444444"/>
                </a:solidFill>
                <a:highlight>
                  <a:srgbClr val="E5E5E5"/>
                </a:highlight>
                <a:latin typeface="Courier New"/>
                <a:ea typeface="Courier New"/>
                <a:cs typeface="Courier New"/>
                <a:sym typeface="Courier New"/>
              </a:rPr>
              <a:t>,</a:t>
            </a:r>
            <a:r>
              <a:rPr lang="en" sz="1000">
                <a:solidFill>
                  <a:srgbClr val="116644"/>
                </a:solidFill>
                <a:highlight>
                  <a:srgbClr val="E5E5E5"/>
                </a:highlight>
                <a:latin typeface="Courier New"/>
                <a:ea typeface="Courier New"/>
                <a:cs typeface="Courier New"/>
                <a:sym typeface="Courier New"/>
              </a:rPr>
              <a:t>2</a:t>
            </a:r>
            <a:r>
              <a:rPr lang="en" sz="1000">
                <a:solidFill>
                  <a:srgbClr val="999977"/>
                </a:solidFill>
                <a:highlight>
                  <a:srgbClr val="E5E5E5"/>
                </a:highlight>
                <a:latin typeface="Courier New"/>
                <a:ea typeface="Courier New"/>
                <a:cs typeface="Courier New"/>
                <a:sym typeface="Courier New"/>
              </a:rPr>
              <a:t>))</a:t>
            </a:r>
            <a:r>
              <a:rPr lang="en" sz="1000">
                <a:solidFill>
                  <a:srgbClr val="444444"/>
                </a:solidFill>
                <a:highlight>
                  <a:srgbClr val="E5E5E5"/>
                </a:highlight>
                <a:latin typeface="Courier New"/>
                <a:ea typeface="Courier New"/>
                <a:cs typeface="Courier New"/>
                <a:sym typeface="Courier New"/>
              </a:rPr>
              <a:t> </a:t>
            </a:r>
            <a:r>
              <a:rPr lang="en" sz="1000">
                <a:solidFill>
                  <a:srgbClr val="770088"/>
                </a:solidFill>
                <a:highlight>
                  <a:srgbClr val="E5E5E5"/>
                </a:highlight>
                <a:latin typeface="Courier New"/>
                <a:ea typeface="Courier New"/>
                <a:cs typeface="Courier New"/>
                <a:sym typeface="Courier New"/>
              </a:rPr>
              <a:t>BEGIN</a:t>
            </a:r>
            <a:r>
              <a:rPr lang="en" sz="1000">
                <a:solidFill>
                  <a:srgbClr val="444444"/>
                </a:solidFill>
                <a:highlight>
                  <a:srgbClr val="E5E5E5"/>
                </a:highlight>
                <a:latin typeface="Courier New"/>
                <a:ea typeface="Courier New"/>
                <a:cs typeface="Courier New"/>
                <a:sym typeface="Courier New"/>
              </a:rPr>
              <a:t> </a:t>
            </a:r>
            <a:r>
              <a:rPr lang="en" sz="1000">
                <a:solidFill>
                  <a:srgbClr val="1155CC"/>
                </a:solidFill>
                <a:highlight>
                  <a:srgbClr val="E5E5E5"/>
                </a:highlight>
                <a:uFill>
                  <a:noFill/>
                </a:uFill>
                <a:latin typeface="Courier New"/>
                <a:ea typeface="Courier New"/>
                <a:cs typeface="Courier New"/>
                <a:sym typeface="Courier New"/>
                <a:hlinkClick r:id="rId6">
                  <a:extLst>
                    <a:ext uri="{A12FA001-AC4F-418D-AE19-62706E023703}">
                      <ahyp:hlinkClr val="tx"/>
                    </a:ext>
                  </a:extLst>
                </a:hlinkClick>
              </a:rPr>
              <a:t>SELECT</a:t>
            </a:r>
            <a:r>
              <a:rPr lang="en" sz="1000">
                <a:solidFill>
                  <a:srgbClr val="444444"/>
                </a:solidFill>
                <a:highlight>
                  <a:srgbClr val="E5E5E5"/>
                </a:highlight>
                <a:latin typeface="Courier New"/>
                <a:ea typeface="Courier New"/>
                <a:cs typeface="Courier New"/>
                <a:sym typeface="Courier New"/>
              </a:rPr>
              <a:t> </a:t>
            </a:r>
            <a:r>
              <a:rPr lang="en" sz="1000">
                <a:solidFill>
                  <a:srgbClr val="1155CC"/>
                </a:solidFill>
                <a:highlight>
                  <a:srgbClr val="E5E5E5"/>
                </a:highlight>
                <a:uFill>
                  <a:noFill/>
                </a:uFill>
                <a:latin typeface="Courier New"/>
                <a:ea typeface="Courier New"/>
                <a:cs typeface="Courier New"/>
                <a:sym typeface="Courier New"/>
                <a:hlinkClick r:id="rId7">
                  <a:extLst>
                    <a:ext uri="{A12FA001-AC4F-418D-AE19-62706E023703}">
                      <ahyp:hlinkClr val="tx"/>
                    </a:ext>
                  </a:extLst>
                </a:hlinkClick>
              </a:rPr>
              <a:t>SUM</a:t>
            </a:r>
            <a:r>
              <a:rPr lang="en" sz="1000">
                <a:solidFill>
                  <a:srgbClr val="999977"/>
                </a:solidFill>
                <a:highlight>
                  <a:srgbClr val="E5E5E5"/>
                </a:highlight>
                <a:latin typeface="Courier New"/>
                <a:ea typeface="Courier New"/>
                <a:cs typeface="Courier New"/>
                <a:sym typeface="Courier New"/>
              </a:rPr>
              <a:t>(</a:t>
            </a:r>
            <a:r>
              <a:rPr lang="en" sz="1000">
                <a:solidFill>
                  <a:srgbClr val="444444"/>
                </a:solidFill>
                <a:highlight>
                  <a:srgbClr val="E5E5E5"/>
                </a:highlight>
                <a:latin typeface="Courier New"/>
                <a:ea typeface="Courier New"/>
                <a:cs typeface="Courier New"/>
                <a:sym typeface="Courier New"/>
              </a:rPr>
              <a:t>total_amount</a:t>
            </a:r>
            <a:r>
              <a:rPr lang="en" sz="1000">
                <a:solidFill>
                  <a:srgbClr val="999977"/>
                </a:solidFill>
                <a:highlight>
                  <a:srgbClr val="E5E5E5"/>
                </a:highlight>
                <a:latin typeface="Courier New"/>
                <a:ea typeface="Courier New"/>
                <a:cs typeface="Courier New"/>
                <a:sym typeface="Courier New"/>
              </a:rPr>
              <a:t>)</a:t>
            </a:r>
            <a:r>
              <a:rPr lang="en" sz="1000">
                <a:solidFill>
                  <a:srgbClr val="444444"/>
                </a:solidFill>
                <a:highlight>
                  <a:srgbClr val="E5E5E5"/>
                </a:highlight>
                <a:latin typeface="Courier New"/>
                <a:ea typeface="Courier New"/>
                <a:cs typeface="Courier New"/>
                <a:sym typeface="Courier New"/>
              </a:rPr>
              <a:t> </a:t>
            </a:r>
            <a:r>
              <a:rPr lang="en" sz="1000">
                <a:solidFill>
                  <a:srgbClr val="770088"/>
                </a:solidFill>
                <a:highlight>
                  <a:srgbClr val="E5E5E5"/>
                </a:highlight>
                <a:latin typeface="Courier New"/>
                <a:ea typeface="Courier New"/>
                <a:cs typeface="Courier New"/>
                <a:sym typeface="Courier New"/>
              </a:rPr>
              <a:t>INTO</a:t>
            </a:r>
            <a:r>
              <a:rPr lang="en" sz="1000">
                <a:solidFill>
                  <a:srgbClr val="444444"/>
                </a:solidFill>
                <a:highlight>
                  <a:srgbClr val="E5E5E5"/>
                </a:highlight>
                <a:latin typeface="Courier New"/>
                <a:ea typeface="Courier New"/>
                <a:cs typeface="Courier New"/>
                <a:sym typeface="Courier New"/>
              </a:rPr>
              <a:t> totalAmount </a:t>
            </a:r>
            <a:r>
              <a:rPr lang="en" sz="1000">
                <a:solidFill>
                  <a:srgbClr val="770088"/>
                </a:solidFill>
                <a:highlight>
                  <a:srgbClr val="E5E5E5"/>
                </a:highlight>
                <a:latin typeface="Courier New"/>
                <a:ea typeface="Courier New"/>
                <a:cs typeface="Courier New"/>
                <a:sym typeface="Courier New"/>
              </a:rPr>
              <a:t>FROM</a:t>
            </a:r>
            <a:r>
              <a:rPr lang="en" sz="1000">
                <a:solidFill>
                  <a:srgbClr val="444444"/>
                </a:solidFill>
                <a:highlight>
                  <a:srgbClr val="E5E5E5"/>
                </a:highlight>
                <a:latin typeface="Courier New"/>
                <a:ea typeface="Courier New"/>
                <a:cs typeface="Courier New"/>
                <a:sym typeface="Courier New"/>
              </a:rPr>
              <a:t> orders </a:t>
            </a:r>
            <a:r>
              <a:rPr lang="en" sz="1000">
                <a:solidFill>
                  <a:srgbClr val="770088"/>
                </a:solidFill>
                <a:highlight>
                  <a:srgbClr val="E5E5E5"/>
                </a:highlight>
                <a:latin typeface="Courier New"/>
                <a:ea typeface="Courier New"/>
                <a:cs typeface="Courier New"/>
                <a:sym typeface="Courier New"/>
              </a:rPr>
              <a:t>WHERE</a:t>
            </a:r>
            <a:r>
              <a:rPr lang="en" sz="1000">
                <a:solidFill>
                  <a:srgbClr val="444444"/>
                </a:solidFill>
                <a:highlight>
                  <a:srgbClr val="E5E5E5"/>
                </a:highlight>
                <a:latin typeface="Courier New"/>
                <a:ea typeface="Courier New"/>
                <a:cs typeface="Courier New"/>
                <a:sym typeface="Courier New"/>
              </a:rPr>
              <a:t> order_date </a:t>
            </a:r>
            <a:r>
              <a:rPr lang="en" sz="1000">
                <a:solidFill>
                  <a:srgbClr val="FF00FF"/>
                </a:solidFill>
                <a:highlight>
                  <a:srgbClr val="E5E5E5"/>
                </a:highlight>
                <a:latin typeface="Courier New"/>
                <a:ea typeface="Courier New"/>
                <a:cs typeface="Courier New"/>
                <a:sym typeface="Courier New"/>
              </a:rPr>
              <a:t>&gt;=</a:t>
            </a:r>
            <a:r>
              <a:rPr lang="en" sz="1000">
                <a:solidFill>
                  <a:srgbClr val="444444"/>
                </a:solidFill>
                <a:highlight>
                  <a:srgbClr val="E5E5E5"/>
                </a:highlight>
                <a:latin typeface="Courier New"/>
                <a:ea typeface="Courier New"/>
                <a:cs typeface="Courier New"/>
                <a:sym typeface="Courier New"/>
              </a:rPr>
              <a:t> orderDate; </a:t>
            </a:r>
            <a:r>
              <a:rPr lang="en" sz="1000">
                <a:solidFill>
                  <a:srgbClr val="770088"/>
                </a:solidFill>
                <a:highlight>
                  <a:srgbClr val="E5E5E5"/>
                </a:highlight>
                <a:latin typeface="Courier New"/>
                <a:ea typeface="Courier New"/>
                <a:cs typeface="Courier New"/>
                <a:sym typeface="Courier New"/>
              </a:rPr>
              <a:t>END</a:t>
            </a:r>
            <a:r>
              <a:rPr lang="en" sz="1000">
                <a:solidFill>
                  <a:srgbClr val="444444"/>
                </a:solidFill>
                <a:highlight>
                  <a:srgbClr val="E5E5E5"/>
                </a:highlight>
                <a:latin typeface="Courier New"/>
                <a:ea typeface="Courier New"/>
                <a:cs typeface="Courier New"/>
                <a:sym typeface="Courier New"/>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Call the Stored Procedure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CALL CalculateTotalOrderAmount('2023-06-01', @total);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SELECT @total AS total_amount;</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370500" y="788525"/>
            <a:ext cx="5943600" cy="3695700"/>
          </a:xfrm>
          <a:prstGeom prst="rect">
            <a:avLst/>
          </a:prstGeom>
          <a:noFill/>
          <a:ln>
            <a:noFill/>
          </a:ln>
        </p:spPr>
      </p:pic>
      <p:sp>
        <p:nvSpPr>
          <p:cNvPr id="121" name="Google Shape;121;p24"/>
          <p:cNvSpPr txBox="1"/>
          <p:nvPr/>
        </p:nvSpPr>
        <p:spPr>
          <a:xfrm>
            <a:off x="6660775" y="1970875"/>
            <a:ext cx="2325600" cy="9543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Store Procedure </a:t>
            </a:r>
            <a:endParaRPr b="1" sz="25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6260925" y="771325"/>
            <a:ext cx="2325600" cy="569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TRIGGERS</a:t>
            </a:r>
            <a:endParaRPr b="1" sz="2500">
              <a:solidFill>
                <a:srgbClr val="FF0000"/>
              </a:solidFill>
            </a:endParaRPr>
          </a:p>
        </p:txBody>
      </p:sp>
      <p:sp>
        <p:nvSpPr>
          <p:cNvPr id="127" name="Google Shape;127;p25"/>
          <p:cNvSpPr txBox="1"/>
          <p:nvPr/>
        </p:nvSpPr>
        <p:spPr>
          <a:xfrm>
            <a:off x="218100" y="136300"/>
            <a:ext cx="5307000" cy="210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DELIMITER //</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CREATE TRIGGER prevent_zero_qty</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BEFORE INSERT ON plants</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FOR EACH ROW</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BEGIN</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    IF NEW.quantity = 0 THEN</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        SIGNAL SQLSTATE '45000'</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        SET MESSAGE_TEXT = 'Quantity cannot be set to zero.';</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    END IF;</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END //</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DELIMITER ;</a:t>
            </a:r>
            <a:endParaRPr sz="1100">
              <a:solidFill>
                <a:schemeClr val="dk1"/>
              </a:solidFill>
            </a:endParaRPr>
          </a:p>
        </p:txBody>
      </p:sp>
      <p:pic>
        <p:nvPicPr>
          <p:cNvPr id="128" name="Google Shape;128;p25"/>
          <p:cNvPicPr preferRelativeResize="0"/>
          <p:nvPr/>
        </p:nvPicPr>
        <p:blipFill>
          <a:blip r:embed="rId3">
            <a:alphaModFix/>
          </a:blip>
          <a:stretch>
            <a:fillRect/>
          </a:stretch>
        </p:blipFill>
        <p:spPr>
          <a:xfrm>
            <a:off x="1860850" y="1685176"/>
            <a:ext cx="5100150" cy="344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6260925" y="771325"/>
            <a:ext cx="2325600" cy="569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Views</a:t>
            </a:r>
            <a:endParaRPr b="1" sz="2500">
              <a:solidFill>
                <a:srgbClr val="FF0000"/>
              </a:solidFill>
            </a:endParaRPr>
          </a:p>
        </p:txBody>
      </p:sp>
      <p:sp>
        <p:nvSpPr>
          <p:cNvPr id="134" name="Google Shape;134;p26"/>
          <p:cNvSpPr txBox="1"/>
          <p:nvPr/>
        </p:nvSpPr>
        <p:spPr>
          <a:xfrm>
            <a:off x="152275" y="364600"/>
            <a:ext cx="5307000" cy="19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CREATE VIEW CustomerPlantOrderView AS</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Select c.first_name,oi.quantity, p.name FROM Customers AS c</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JOIN Orders AS o ON o.customer_id = c.customer_id</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JOIN order_items as oi ON o.order_id = oi.order_id</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JOIN plants as p ON p.plant_id = oi.plant_id;</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rgbClr val="444444"/>
                </a:solidFill>
                <a:highlight>
                  <a:srgbClr val="E5E5E5"/>
                </a:highlight>
                <a:latin typeface="Courier New"/>
                <a:ea typeface="Courier New"/>
                <a:cs typeface="Courier New"/>
                <a:sym typeface="Courier New"/>
              </a:rPr>
              <a:t># Using View</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hlink"/>
                </a:solidFill>
                <a:highlight>
                  <a:srgbClr val="E5E5E5"/>
                </a:highlight>
                <a:uFill>
                  <a:noFill/>
                </a:uFill>
                <a:latin typeface="Courier New"/>
                <a:ea typeface="Courier New"/>
                <a:cs typeface="Courier New"/>
                <a:sym typeface="Courier New"/>
                <a:hlinkClick r:id="rId3"/>
              </a:rPr>
              <a:t>SELECT</a:t>
            </a:r>
            <a:r>
              <a:rPr lang="en" sz="1000">
                <a:solidFill>
                  <a:srgbClr val="444444"/>
                </a:solidFill>
                <a:highlight>
                  <a:srgbClr val="E5E5E5"/>
                </a:highlight>
                <a:latin typeface="Courier New"/>
                <a:ea typeface="Courier New"/>
                <a:cs typeface="Courier New"/>
                <a:sym typeface="Courier New"/>
              </a:rPr>
              <a:t> </a:t>
            </a:r>
            <a:r>
              <a:rPr lang="en" sz="1000">
                <a:solidFill>
                  <a:srgbClr val="FF00FF"/>
                </a:solidFill>
                <a:highlight>
                  <a:srgbClr val="E5E5E5"/>
                </a:highlight>
                <a:latin typeface="Courier New"/>
                <a:ea typeface="Courier New"/>
                <a:cs typeface="Courier New"/>
                <a:sym typeface="Courier New"/>
              </a:rPr>
              <a:t>*</a:t>
            </a:r>
            <a:r>
              <a:rPr lang="en" sz="1000">
                <a:solidFill>
                  <a:srgbClr val="444444"/>
                </a:solidFill>
                <a:highlight>
                  <a:srgbClr val="E5E5E5"/>
                </a:highlight>
                <a:latin typeface="Courier New"/>
                <a:ea typeface="Courier New"/>
                <a:cs typeface="Courier New"/>
                <a:sym typeface="Courier New"/>
              </a:rPr>
              <a:t> </a:t>
            </a:r>
            <a:r>
              <a:rPr lang="en" sz="1000">
                <a:solidFill>
                  <a:srgbClr val="770088"/>
                </a:solidFill>
                <a:highlight>
                  <a:srgbClr val="E5E5E5"/>
                </a:highlight>
                <a:latin typeface="Courier New"/>
                <a:ea typeface="Courier New"/>
                <a:cs typeface="Courier New"/>
                <a:sym typeface="Courier New"/>
              </a:rPr>
              <a:t>from</a:t>
            </a:r>
            <a:r>
              <a:rPr lang="en" sz="1000">
                <a:solidFill>
                  <a:srgbClr val="444444"/>
                </a:solidFill>
                <a:highlight>
                  <a:srgbClr val="E5E5E5"/>
                </a:highlight>
                <a:latin typeface="Courier New"/>
                <a:ea typeface="Courier New"/>
                <a:cs typeface="Courier New"/>
                <a:sym typeface="Courier New"/>
              </a:rPr>
              <a:t> CustomerPlantOrderView;</a:t>
            </a:r>
            <a:endParaRPr sz="1000">
              <a:solidFill>
                <a:srgbClr val="444444"/>
              </a:solidFill>
              <a:highlight>
                <a:srgbClr val="E5E5E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rgbClr val="444444"/>
              </a:solidFill>
              <a:highlight>
                <a:srgbClr val="E5E5E5"/>
              </a:highlight>
              <a:latin typeface="Courier New"/>
              <a:ea typeface="Courier New"/>
              <a:cs typeface="Courier New"/>
              <a:sym typeface="Courier New"/>
            </a:endParaRPr>
          </a:p>
        </p:txBody>
      </p:sp>
      <p:pic>
        <p:nvPicPr>
          <p:cNvPr id="135" name="Google Shape;135;p26"/>
          <p:cNvPicPr preferRelativeResize="0"/>
          <p:nvPr/>
        </p:nvPicPr>
        <p:blipFill>
          <a:blip r:embed="rId4">
            <a:alphaModFix/>
          </a:blip>
          <a:stretch>
            <a:fillRect/>
          </a:stretch>
        </p:blipFill>
        <p:spPr>
          <a:xfrm>
            <a:off x="3277000" y="1575425"/>
            <a:ext cx="5270199" cy="314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41" name="Google Shape;141;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We have successfully implemented Nursery Management using </a:t>
            </a:r>
            <a:r>
              <a:rPr lang="en"/>
              <a:t>nursery</a:t>
            </a:r>
            <a:r>
              <a:rPr lang="en"/>
              <a:t> data store.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02600" y="305750"/>
            <a:ext cx="8211600" cy="9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1800">
                <a:solidFill>
                  <a:srgbClr val="242424"/>
                </a:solidFill>
                <a:highlight>
                  <a:srgbClr val="FFFFFF"/>
                </a:highlight>
                <a:latin typeface="Roboto"/>
                <a:ea typeface="Roboto"/>
                <a:cs typeface="Roboto"/>
                <a:sym typeface="Roboto"/>
              </a:rPr>
              <a:t>INTRODUCTION</a:t>
            </a:r>
            <a:endParaRPr sz="1800"/>
          </a:p>
        </p:txBody>
      </p:sp>
      <p:sp>
        <p:nvSpPr>
          <p:cNvPr id="61" name="Google Shape;61;p14"/>
          <p:cNvSpPr txBox="1"/>
          <p:nvPr/>
        </p:nvSpPr>
        <p:spPr>
          <a:xfrm>
            <a:off x="616025" y="1590900"/>
            <a:ext cx="77847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A nursery database is a structured collection of  information related to  nursery and its operation and management. . It is useful  tool for organizing, storing, and </a:t>
            </a:r>
            <a:r>
              <a:rPr lang="en" sz="1800">
                <a:solidFill>
                  <a:schemeClr val="dk1"/>
                </a:solidFill>
              </a:rPr>
              <a:t>retrieving</a:t>
            </a:r>
            <a:r>
              <a:rPr lang="en" sz="1800">
                <a:solidFill>
                  <a:schemeClr val="dk1"/>
                </a:solidFill>
              </a:rPr>
              <a:t> value related to nursery.A nursery database is a powerful tool that supports the efficient management of a plant nursery.</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A nursery database consist of  dataset related plant,order id ,order,,order item,plant,plant categories,customers and categories.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311700" y="447550"/>
            <a:ext cx="8520600" cy="52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1800">
                <a:solidFill>
                  <a:srgbClr val="242424"/>
                </a:solidFill>
                <a:highlight>
                  <a:srgbClr val="FFFFFF"/>
                </a:highlight>
                <a:latin typeface="Roboto"/>
                <a:ea typeface="Roboto"/>
                <a:cs typeface="Roboto"/>
                <a:sym typeface="Roboto"/>
              </a:rPr>
              <a:t>PROBLEM STATEMENT</a:t>
            </a:r>
            <a:endParaRPr b="1" i="1" sz="1800">
              <a:solidFill>
                <a:srgbClr val="242424"/>
              </a:solidFill>
              <a:highlight>
                <a:srgbClr val="FFFFFF"/>
              </a:highlight>
              <a:latin typeface="Roboto"/>
              <a:ea typeface="Roboto"/>
              <a:cs typeface="Roboto"/>
              <a:sym typeface="Roboto"/>
            </a:endParaRPr>
          </a:p>
        </p:txBody>
      </p:sp>
      <p:sp>
        <p:nvSpPr>
          <p:cNvPr id="67" name="Google Shape;67;p15"/>
          <p:cNvSpPr txBox="1"/>
          <p:nvPr/>
        </p:nvSpPr>
        <p:spPr>
          <a:xfrm>
            <a:off x="881475" y="1351425"/>
            <a:ext cx="75342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Despite of many benefits of Nursery dataset, it has many challenges in order to prepare dataset.</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The following problem statement highlights some common concerns.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Limited Plant Information</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S</a:t>
            </a:r>
            <a:r>
              <a:rPr b="1" lang="en" sz="1600">
                <a:solidFill>
                  <a:schemeClr val="dk1"/>
                </a:solidFill>
              </a:rPr>
              <a:t>upplier Management Challenges</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Poor Customer Service</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Inefficient Data Management</a:t>
            </a:r>
            <a:endParaRPr b="1"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nursery requires a robust and user-friendly database system that can handle the complexity of plant management, customer records, and sales tracking.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311700" y="767900"/>
            <a:ext cx="8520600" cy="42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i="1" lang="en" sz="1800">
                <a:solidFill>
                  <a:srgbClr val="242424"/>
                </a:solidFill>
                <a:highlight>
                  <a:srgbClr val="FFFFFF"/>
                </a:highlight>
                <a:latin typeface="Roboto"/>
                <a:ea typeface="Roboto"/>
                <a:cs typeface="Roboto"/>
                <a:sym typeface="Roboto"/>
              </a:rPr>
              <a:t>OBJECTIVES</a:t>
            </a:r>
            <a:endParaRPr b="1" i="1" sz="1800">
              <a:solidFill>
                <a:srgbClr val="242424"/>
              </a:solidFill>
              <a:highlight>
                <a:srgbClr val="FFFFFF"/>
              </a:highlight>
              <a:latin typeface="Roboto"/>
              <a:ea typeface="Roboto"/>
              <a:cs typeface="Roboto"/>
              <a:sym typeface="Roboto"/>
            </a:endParaRPr>
          </a:p>
        </p:txBody>
      </p:sp>
      <p:sp>
        <p:nvSpPr>
          <p:cNvPr id="73" name="Google Shape;73;p16"/>
          <p:cNvSpPr txBox="1"/>
          <p:nvPr/>
        </p:nvSpPr>
        <p:spPr>
          <a:xfrm>
            <a:off x="605500" y="1193600"/>
            <a:ext cx="80823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Data Organization: </a:t>
            </a:r>
            <a:r>
              <a:rPr lang="en">
                <a:solidFill>
                  <a:schemeClr val="dk1"/>
                </a:solidFill>
                <a:latin typeface="Times New Roman"/>
                <a:ea typeface="Times New Roman"/>
                <a:cs typeface="Times New Roman"/>
                <a:sym typeface="Times New Roman"/>
              </a:rPr>
              <a:t>The nursery dataset aims to organize and maintain a comprehensive collection of information related to plants, customers, inventory, and sales in a structured and easily accessible manner.</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Efficient Inventory Management:</a:t>
            </a:r>
            <a:r>
              <a:rPr lang="en">
                <a:solidFill>
                  <a:schemeClr val="dk1"/>
                </a:solidFill>
                <a:latin typeface="Times New Roman"/>
                <a:ea typeface="Times New Roman"/>
                <a:cs typeface="Times New Roman"/>
                <a:sym typeface="Times New Roman"/>
              </a:rPr>
              <a:t> The dataset seeks to facilitate efficient management of plant inventory by accurately tracking the available stock, plant varieties, growth stages, and supplier information. This enables the nursery to optimize its purchasing, pricing, and restocking processes.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Customer Relationship Management:</a:t>
            </a:r>
            <a:r>
              <a:rPr lang="en">
                <a:solidFill>
                  <a:schemeClr val="dk1"/>
                </a:solidFill>
                <a:latin typeface="Times New Roman"/>
                <a:ea typeface="Times New Roman"/>
                <a:cs typeface="Times New Roman"/>
                <a:sym typeface="Times New Roman"/>
              </a:rPr>
              <a:t> The dataset aims to enhance customer relationship management by storing and analyzing customer information, preferences, purchase history, and communication records. This allows the nursery to provide personalized services, track customer interactions, and foster long-term relationships.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subTitle"/>
          </p:nvPr>
        </p:nvSpPr>
        <p:spPr>
          <a:xfrm>
            <a:off x="311700" y="767900"/>
            <a:ext cx="8520600" cy="42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i="1" lang="en" sz="1800">
                <a:solidFill>
                  <a:srgbClr val="242424"/>
                </a:solidFill>
                <a:highlight>
                  <a:srgbClr val="FFFFFF"/>
                </a:highlight>
                <a:latin typeface="Roboto"/>
                <a:ea typeface="Roboto"/>
                <a:cs typeface="Roboto"/>
                <a:sym typeface="Roboto"/>
              </a:rPr>
              <a:t>OBJECTIVES</a:t>
            </a:r>
            <a:endParaRPr b="1" i="1" sz="1800">
              <a:solidFill>
                <a:srgbClr val="242424"/>
              </a:solidFill>
              <a:highlight>
                <a:srgbClr val="FFFFFF"/>
              </a:highlight>
              <a:latin typeface="Roboto"/>
              <a:ea typeface="Roboto"/>
              <a:cs typeface="Roboto"/>
              <a:sym typeface="Roboto"/>
            </a:endParaRPr>
          </a:p>
        </p:txBody>
      </p:sp>
      <p:sp>
        <p:nvSpPr>
          <p:cNvPr id="79" name="Google Shape;79;p17"/>
          <p:cNvSpPr txBox="1"/>
          <p:nvPr/>
        </p:nvSpPr>
        <p:spPr>
          <a:xfrm>
            <a:off x="605500" y="1193600"/>
            <a:ext cx="8082300" cy="3318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Sales Tracking and Analysis: </a:t>
            </a:r>
            <a:r>
              <a:rPr lang="en">
                <a:solidFill>
                  <a:schemeClr val="dk1"/>
                </a:solidFill>
                <a:latin typeface="Times New Roman"/>
                <a:ea typeface="Times New Roman"/>
                <a:cs typeface="Times New Roman"/>
                <a:sym typeface="Times New Roman"/>
              </a:rPr>
              <a:t>The dataset aims to enable accurate tracking and analysis of sales data, including the quantity and value of plants sold, pricing trends, popular plant varieties, and seasonal demand patterns. This information helps the nursery make informed decisions about pricing, promotions, and sales strategies.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Reporting and Analytics: </a:t>
            </a:r>
            <a:r>
              <a:rPr lang="en">
                <a:solidFill>
                  <a:schemeClr val="dk1"/>
                </a:solidFill>
                <a:latin typeface="Times New Roman"/>
                <a:ea typeface="Times New Roman"/>
                <a:cs typeface="Times New Roman"/>
                <a:sym typeface="Times New Roman"/>
              </a:rPr>
              <a:t>The dataset aims to generate insightful reports and analytics, providing the nursery with valuable information on key performance indicators, sales trends, customer behavior, and inventory metrics. These insights enable data-driven decision-making and strategic planning.</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Scalability and Adaptability: </a:t>
            </a:r>
            <a:r>
              <a:rPr lang="en">
                <a:solidFill>
                  <a:schemeClr val="dk1"/>
                </a:solidFill>
                <a:latin typeface="Times New Roman"/>
                <a:ea typeface="Times New Roman"/>
                <a:cs typeface="Times New Roman"/>
                <a:sym typeface="Times New Roman"/>
              </a:rPr>
              <a:t>The dataset aims to be designed to accommodate future growth and adapt to evolving business needs. It is scalable, allowing the addition of new plant varieties, customers, and inventory items. It will also be flexible, enabling customization and integration with other systems or technologies as required.</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088875"/>
            <a:ext cx="8520600" cy="3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analysis of the Nursery Store database design involves evaluating its key components, structure, and functionality. Here is an overview of the analysis: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Database Components: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Tables</a:t>
            </a:r>
            <a:r>
              <a:rPr lang="en" sz="1400">
                <a:solidFill>
                  <a:schemeClr val="dk1"/>
                </a:solidFill>
              </a:rPr>
              <a:t>: The database design should include tables to store essential data entities such as inventory, sales, customers, suppliers, and reports.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Relationships</a:t>
            </a:r>
            <a:r>
              <a:rPr lang="en" sz="1400">
                <a:solidFill>
                  <a:schemeClr val="dk1"/>
                </a:solidFill>
              </a:rPr>
              <a:t>: The relationships between tables should be properly defined, such as one-to-many relationships between sales and customers or suppliers, and foreign key constraints to ensure data integrity.</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Primary Keys</a:t>
            </a:r>
            <a:r>
              <a:rPr lang="en" sz="1400">
                <a:solidFill>
                  <a:schemeClr val="dk1"/>
                </a:solidFill>
              </a:rPr>
              <a:t>: Each table should have a primary key to uniquely identify records and facilitate efficient data retrieval.</a:t>
            </a:r>
            <a:endParaRPr sz="1400"/>
          </a:p>
        </p:txBody>
      </p:sp>
      <p:sp>
        <p:nvSpPr>
          <p:cNvPr id="85" name="Google Shape;85;p18"/>
          <p:cNvSpPr txBox="1"/>
          <p:nvPr>
            <p:ph idx="4294967295" type="subTitle"/>
          </p:nvPr>
        </p:nvSpPr>
        <p:spPr>
          <a:xfrm>
            <a:off x="311700" y="440750"/>
            <a:ext cx="8520600" cy="425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b="1" i="1" lang="en">
                <a:solidFill>
                  <a:srgbClr val="242424"/>
                </a:solidFill>
                <a:highlight>
                  <a:srgbClr val="FFFFFF"/>
                </a:highlight>
                <a:latin typeface="Roboto"/>
                <a:ea typeface="Roboto"/>
                <a:cs typeface="Roboto"/>
                <a:sym typeface="Roboto"/>
              </a:rPr>
              <a:t>ANALYSIS</a:t>
            </a:r>
            <a:endParaRPr b="1" i="1" sz="1800">
              <a:solidFill>
                <a:srgbClr val="2424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6761075" y="2042650"/>
            <a:ext cx="2308200" cy="10743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70000"/>
          </a:bodyPr>
          <a:lstStyle/>
          <a:p>
            <a:pPr indent="0" lvl="0" marL="0" rtl="0" algn="ctr">
              <a:lnSpc>
                <a:spcPct val="80000"/>
              </a:lnSpc>
              <a:spcBef>
                <a:spcPts val="0"/>
              </a:spcBef>
              <a:spcAft>
                <a:spcPts val="0"/>
              </a:spcAft>
              <a:buSzPts val="712"/>
              <a:buNone/>
            </a:pPr>
            <a:r>
              <a:rPr b="1" i="1" lang="en" sz="5057">
                <a:solidFill>
                  <a:srgbClr val="CC0000"/>
                </a:solidFill>
                <a:highlight>
                  <a:srgbClr val="FFFFFF"/>
                </a:highlight>
                <a:latin typeface="Roboto"/>
                <a:ea typeface="Roboto"/>
                <a:cs typeface="Roboto"/>
                <a:sym typeface="Roboto"/>
              </a:rPr>
              <a:t>ER </a:t>
            </a:r>
            <a:endParaRPr b="1" i="1" sz="5057">
              <a:solidFill>
                <a:srgbClr val="CC0000"/>
              </a:solidFill>
              <a:highlight>
                <a:srgbClr val="FFFFFF"/>
              </a:highlight>
              <a:latin typeface="Roboto"/>
              <a:ea typeface="Roboto"/>
              <a:cs typeface="Roboto"/>
              <a:sym typeface="Roboto"/>
            </a:endParaRPr>
          </a:p>
          <a:p>
            <a:pPr indent="0" lvl="0" marL="0" rtl="0" algn="ctr">
              <a:lnSpc>
                <a:spcPct val="80000"/>
              </a:lnSpc>
              <a:spcBef>
                <a:spcPts val="0"/>
              </a:spcBef>
              <a:spcAft>
                <a:spcPts val="0"/>
              </a:spcAft>
              <a:buSzPts val="712"/>
              <a:buNone/>
            </a:pPr>
            <a:r>
              <a:rPr b="1" i="1" lang="en" sz="5057">
                <a:solidFill>
                  <a:srgbClr val="CC0000"/>
                </a:solidFill>
                <a:highlight>
                  <a:srgbClr val="FFFFFF"/>
                </a:highlight>
                <a:latin typeface="Roboto"/>
                <a:ea typeface="Roboto"/>
                <a:cs typeface="Roboto"/>
                <a:sym typeface="Roboto"/>
              </a:rPr>
              <a:t>DIAGRAM</a:t>
            </a:r>
            <a:endParaRPr b="1" i="1" sz="5057">
              <a:solidFill>
                <a:srgbClr val="CC0000"/>
              </a:solidFill>
              <a:highlight>
                <a:srgbClr val="FFFFFF"/>
              </a:highlight>
              <a:latin typeface="Roboto"/>
              <a:ea typeface="Roboto"/>
              <a:cs typeface="Roboto"/>
              <a:sym typeface="Roboto"/>
            </a:endParaRPr>
          </a:p>
        </p:txBody>
      </p:sp>
      <p:pic>
        <p:nvPicPr>
          <p:cNvPr id="91" name="Google Shape;91;p19"/>
          <p:cNvPicPr preferRelativeResize="0"/>
          <p:nvPr/>
        </p:nvPicPr>
        <p:blipFill>
          <a:blip r:embed="rId3">
            <a:alphaModFix/>
          </a:blip>
          <a:stretch>
            <a:fillRect/>
          </a:stretch>
        </p:blipFill>
        <p:spPr>
          <a:xfrm>
            <a:off x="788550" y="495775"/>
            <a:ext cx="5741503" cy="4031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subTitle"/>
          </p:nvPr>
        </p:nvSpPr>
        <p:spPr>
          <a:xfrm>
            <a:off x="6222625" y="1619888"/>
            <a:ext cx="2817900" cy="1603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1018"/>
              <a:buNone/>
            </a:pPr>
            <a:r>
              <a:rPr b="1" i="1" lang="en" sz="5057">
                <a:solidFill>
                  <a:srgbClr val="CC0000"/>
                </a:solidFill>
                <a:highlight>
                  <a:srgbClr val="FFFFFF"/>
                </a:highlight>
                <a:latin typeface="Roboto"/>
                <a:ea typeface="Roboto"/>
                <a:cs typeface="Roboto"/>
                <a:sym typeface="Roboto"/>
              </a:rPr>
              <a:t>SCHEMA DESIGN</a:t>
            </a:r>
            <a:endParaRPr b="1" i="1" sz="5057">
              <a:solidFill>
                <a:srgbClr val="CC0000"/>
              </a:solidFill>
              <a:highlight>
                <a:srgbClr val="FFFFFF"/>
              </a:highlight>
              <a:latin typeface="Roboto"/>
              <a:ea typeface="Roboto"/>
              <a:cs typeface="Roboto"/>
              <a:sym typeface="Roboto"/>
            </a:endParaRPr>
          </a:p>
        </p:txBody>
      </p:sp>
      <p:pic>
        <p:nvPicPr>
          <p:cNvPr id="97" name="Google Shape;97;p20"/>
          <p:cNvPicPr preferRelativeResize="0"/>
          <p:nvPr/>
        </p:nvPicPr>
        <p:blipFill>
          <a:blip r:embed="rId3">
            <a:alphaModFix/>
          </a:blip>
          <a:stretch>
            <a:fillRect/>
          </a:stretch>
        </p:blipFill>
        <p:spPr>
          <a:xfrm>
            <a:off x="152400" y="152400"/>
            <a:ext cx="5943600" cy="49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52400"/>
            <a:ext cx="5629248" cy="4838700"/>
          </a:xfrm>
          <a:prstGeom prst="rect">
            <a:avLst/>
          </a:prstGeom>
          <a:noFill/>
          <a:ln>
            <a:noFill/>
          </a:ln>
        </p:spPr>
      </p:pic>
      <p:sp>
        <p:nvSpPr>
          <p:cNvPr id="103" name="Google Shape;103;p21"/>
          <p:cNvSpPr txBox="1"/>
          <p:nvPr/>
        </p:nvSpPr>
        <p:spPr>
          <a:xfrm>
            <a:off x="6188225" y="2307125"/>
            <a:ext cx="2325600" cy="9543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FF0000"/>
                </a:solidFill>
              </a:rPr>
              <a:t>DDL </a:t>
            </a:r>
            <a:endParaRPr b="1" sz="2500">
              <a:solidFill>
                <a:srgbClr val="FF0000"/>
              </a:solidFill>
            </a:endParaRPr>
          </a:p>
          <a:p>
            <a:pPr indent="0" lvl="0" marL="0" rtl="0" algn="ctr">
              <a:spcBef>
                <a:spcPts val="0"/>
              </a:spcBef>
              <a:spcAft>
                <a:spcPts val="0"/>
              </a:spcAft>
              <a:buNone/>
            </a:pPr>
            <a:r>
              <a:rPr b="1" lang="en" sz="2500">
                <a:solidFill>
                  <a:srgbClr val="FF0000"/>
                </a:solidFill>
              </a:rPr>
              <a:t>STATEMENTS</a:t>
            </a:r>
            <a:endParaRPr b="1" sz="25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