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8" r:id="rId4"/>
    <p:sldId id="260" r:id="rId5"/>
    <p:sldId id="261" r:id="rId6"/>
    <p:sldId id="264" r:id="rId7"/>
    <p:sldId id="262" r:id="rId8"/>
    <p:sldId id="266"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FD7F29-C33D-4D00-ACAD-11CC7B22F3F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183184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D7F29-C33D-4D00-ACAD-11CC7B22F3F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139453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D7F29-C33D-4D00-ACAD-11CC7B22F3F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342506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D7F29-C33D-4D00-ACAD-11CC7B22F3F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413176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FD7F29-C33D-4D00-ACAD-11CC7B22F3F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240594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FD7F29-C33D-4D00-ACAD-11CC7B22F3FC}"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275587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FD7F29-C33D-4D00-ACAD-11CC7B22F3FC}"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258738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FD7F29-C33D-4D00-ACAD-11CC7B22F3FC}"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213159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D7F29-C33D-4D00-ACAD-11CC7B22F3FC}" type="datetimeFigureOut">
              <a:rPr lang="en-US" smtClean="0"/>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252250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FD7F29-C33D-4D00-ACAD-11CC7B22F3FC}"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140445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FD7F29-C33D-4D00-ACAD-11CC7B22F3FC}"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422570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D7F29-C33D-4D00-ACAD-11CC7B22F3FC}" type="datetimeFigureOut">
              <a:rPr lang="en-US" smtClean="0"/>
              <a:t>2/12/2022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5D155-7F46-41ED-83CF-B5415EBE07EB}" type="slidenum">
              <a:rPr lang="en-US" smtClean="0"/>
              <a:t>‹#›</a:t>
            </a:fld>
            <a:endParaRPr lang="en-US"/>
          </a:p>
        </p:txBody>
      </p:sp>
    </p:spTree>
    <p:extLst>
      <p:ext uri="{BB962C8B-B14F-4D97-AF65-F5344CB8AC3E}">
        <p14:creationId xmlns:p14="http://schemas.microsoft.com/office/powerpoint/2010/main" val="3166340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a:stretch>
            <a:fillRect/>
          </a:stretch>
        </p:blipFill>
        <p:spPr>
          <a:xfrm>
            <a:off x="327991" y="1540566"/>
            <a:ext cx="11400183" cy="3220278"/>
          </a:xfrm>
          <a:prstGeom prst="rect">
            <a:avLst/>
          </a:prstGeom>
        </p:spPr>
      </p:pic>
    </p:spTree>
    <p:extLst>
      <p:ext uri="{BB962C8B-B14F-4D97-AF65-F5344CB8AC3E}">
        <p14:creationId xmlns:p14="http://schemas.microsoft.com/office/powerpoint/2010/main" val="4174756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629" y="529389"/>
            <a:ext cx="11819824" cy="6227546"/>
          </a:xfrm>
        </p:spPr>
        <p:txBody>
          <a:bodyPr>
            <a:normAutofit/>
          </a:bodyPr>
          <a:lstStyle/>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Degree </a:t>
            </a:r>
            <a:r>
              <a:rPr lang="en-US" b="1" dirty="0">
                <a:latin typeface="Times New Roman" panose="02020603050405020304" pitchFamily="18" charset="0"/>
                <a:cs typeface="Times New Roman" panose="02020603050405020304" pitchFamily="18" charset="0"/>
              </a:rPr>
              <a:t>of freedom</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Degree of freedom refers to the no. of values in a sample that can be chosen freely i.e. the no. of independent variables which make up the statistics is known as degree of freedom. Thus in a set of ‘n’ sample observations usually the degree of freedom is n-1.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Identification </a:t>
            </a:r>
            <a:r>
              <a:rPr lang="en-US" b="1" dirty="0">
                <a:latin typeface="Times New Roman" panose="02020603050405020304" pitchFamily="18" charset="0"/>
                <a:cs typeface="Times New Roman" panose="02020603050405020304" pitchFamily="18" charset="0"/>
              </a:rPr>
              <a:t>of one tailed and two tailed test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direction of difference like at least, at most, increase, decrease, high, low, superior, inferior, more than, less than </a:t>
            </a:r>
            <a:r>
              <a:rPr lang="en-US" dirty="0" smtClean="0">
                <a:latin typeface="Times New Roman" panose="02020603050405020304" pitchFamily="18" charset="0"/>
                <a:cs typeface="Times New Roman" panose="02020603050405020304" pitchFamily="18" charset="0"/>
              </a:rPr>
              <a:t>etc. </a:t>
            </a:r>
            <a:r>
              <a:rPr lang="en-US" dirty="0">
                <a:latin typeface="Times New Roman" panose="02020603050405020304" pitchFamily="18" charset="0"/>
                <a:cs typeface="Times New Roman" panose="02020603050405020304" pitchFamily="18" charset="0"/>
              </a:rPr>
              <a:t>are involved in the statement of hypothesis then we use one tailed test otherwise we use two tailed test.</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1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210"/>
            <a:ext cx="9144000" cy="648685"/>
          </a:xfrm>
        </p:spPr>
        <p:txBody>
          <a:bodyPr>
            <a:normAutofit/>
          </a:bodyPr>
          <a:lstStyle/>
          <a:p>
            <a:r>
              <a:rPr lang="en-US" sz="4000" b="1" dirty="0" smtClean="0">
                <a:latin typeface="Times New Roman" panose="02020603050405020304" pitchFamily="18" charset="0"/>
                <a:cs typeface="Times New Roman" panose="02020603050405020304" pitchFamily="18" charset="0"/>
              </a:rPr>
              <a:t>Hypothesis </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629" y="721895"/>
            <a:ext cx="11819824" cy="6035040"/>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hypothesis is the </a:t>
            </a:r>
            <a:r>
              <a:rPr lang="en-US" b="1" dirty="0">
                <a:latin typeface="Times New Roman" panose="02020603050405020304" pitchFamily="18" charset="0"/>
                <a:cs typeface="Times New Roman" panose="02020603050405020304" pitchFamily="18" charset="0"/>
              </a:rPr>
              <a:t>statement or assumption</a:t>
            </a:r>
            <a:r>
              <a:rPr lang="en-US" dirty="0">
                <a:latin typeface="Times New Roman" panose="02020603050405020304" pitchFamily="18" charset="0"/>
                <a:cs typeface="Times New Roman" panose="02020603050405020304" pitchFamily="18" charset="0"/>
              </a:rPr>
              <a:t> about the parameter of the population.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the hypothesis is formed, we must test it to decide the validity of the hypothesis whether it has to be accepted or rejected.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only information which helps us to take decision is contained in the sample. Based on the sample information, we make a decision about the population parameters</a:t>
            </a:r>
            <a:r>
              <a:rPr lang="en-US"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procedure of testing assumption or hypothesis about the population parameters on the basis of sample information to obtain the inference about the population is known as testing of hypothesis.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objective of hypothesis testing is to make decision whether to accept or to reject the hypothesis being tested, on the basis of sample information.</a:t>
            </a:r>
          </a:p>
        </p:txBody>
      </p:sp>
    </p:spTree>
    <p:extLst>
      <p:ext uri="{BB962C8B-B14F-4D97-AF65-F5344CB8AC3E}">
        <p14:creationId xmlns:p14="http://schemas.microsoft.com/office/powerpoint/2010/main" val="1217782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211"/>
            <a:ext cx="9144000" cy="783438"/>
          </a:xfrm>
        </p:spPr>
        <p:txBody>
          <a:bodyPr>
            <a:normAutofit/>
          </a:bodyPr>
          <a:lstStyle/>
          <a:p>
            <a:r>
              <a:rPr lang="en-US" sz="4000" b="1" dirty="0" smtClean="0">
                <a:latin typeface="Times New Roman" panose="02020603050405020304" pitchFamily="18" charset="0"/>
                <a:cs typeface="Times New Roman" panose="02020603050405020304" pitchFamily="18" charset="0"/>
              </a:rPr>
              <a:t>Types of Hypothesis </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629" y="856649"/>
            <a:ext cx="11819824" cy="5717405"/>
          </a:xfrm>
        </p:spPr>
        <p:txBody>
          <a:bodyPr/>
          <a:lstStyle/>
          <a:p>
            <a:pPr algn="just"/>
            <a:r>
              <a:rPr lang="en-US" b="1" dirty="0" smtClean="0">
                <a:latin typeface="Times New Roman" panose="02020603050405020304" pitchFamily="18" charset="0"/>
                <a:cs typeface="Times New Roman" panose="02020603050405020304" pitchFamily="18" charset="0"/>
              </a:rPr>
              <a:t>1. Null </a:t>
            </a:r>
            <a:r>
              <a:rPr lang="en-US" b="1" dirty="0">
                <a:latin typeface="Times New Roman" panose="02020603050405020304" pitchFamily="18" charset="0"/>
                <a:cs typeface="Times New Roman" panose="02020603050405020304" pitchFamily="18" charset="0"/>
              </a:rPr>
              <a:t>Hypothesis: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difference between true value and expected value is set to zero then the hypothesis is called null hypothesis. In other words the null hypothesis means there is no significant difference between sample statistics and population parameters. It is denoted by H</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If µ</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be the specified value of µ, then the null hypothesis is set as </a:t>
            </a:r>
          </a:p>
          <a:p>
            <a:pPr algn="just"/>
            <a:r>
              <a:rPr lang="en-US" dirty="0">
                <a:latin typeface="Times New Roman" panose="02020603050405020304" pitchFamily="18" charset="0"/>
                <a:cs typeface="Times New Roman" panose="02020603050405020304" pitchFamily="18" charset="0"/>
              </a:rPr>
              <a:t>			Null Hypothesis (H</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µ=µ</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2. Alternative </a:t>
            </a:r>
            <a:r>
              <a:rPr lang="en-US" b="1" dirty="0">
                <a:latin typeface="Times New Roman" panose="02020603050405020304" pitchFamily="18" charset="0"/>
                <a:cs typeface="Times New Roman" panose="02020603050405020304" pitchFamily="18" charset="0"/>
              </a:rPr>
              <a:t>hypothesis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Alternative hypothesis is the complementary of the null hypothesis i.e. null hypothesis and alternative hypothesis are mutually exclusive. It is denoted by H</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or H</a:t>
            </a:r>
            <a:r>
              <a:rPr lang="en-US" baseline="-25000"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If µ</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be the specified value of µ, then the alternative hypothesis may be any one of the following depends upon the nature of the problem</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319688" y="5226519"/>
            <a:ext cx="8348312" cy="1660358"/>
          </a:xfrm>
          <a:prstGeom prst="rect">
            <a:avLst/>
          </a:prstGeom>
        </p:spPr>
      </p:pic>
    </p:spTree>
    <p:extLst>
      <p:ext uri="{BB962C8B-B14F-4D97-AF65-F5344CB8AC3E}">
        <p14:creationId xmlns:p14="http://schemas.microsoft.com/office/powerpoint/2010/main" val="2311997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211"/>
            <a:ext cx="9144000" cy="610183"/>
          </a:xfrm>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Types of Error  </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629" y="683395"/>
            <a:ext cx="11819824" cy="5890660"/>
          </a:xfrm>
        </p:spPr>
        <p:txBody>
          <a:bodyPr/>
          <a:lstStyle/>
          <a:p>
            <a:pPr algn="just"/>
            <a:r>
              <a:rPr lang="en-US" dirty="0">
                <a:latin typeface="Times New Roman" panose="02020603050405020304" pitchFamily="18" charset="0"/>
                <a:cs typeface="Times New Roman" panose="02020603050405020304" pitchFamily="18" charset="0"/>
              </a:rPr>
              <a:t>When the test procedure is applied to test the null hypothesis H</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against alternative hypothesis H</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we find two types of errors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Reject null hypothesis when it is true.</a:t>
            </a:r>
          </a:p>
          <a:p>
            <a:pPr algn="just"/>
            <a:r>
              <a:rPr lang="en-US" dirty="0">
                <a:latin typeface="Times New Roman" panose="02020603050405020304" pitchFamily="18" charset="0"/>
                <a:cs typeface="Times New Roman" panose="02020603050405020304" pitchFamily="18" charset="0"/>
              </a:rPr>
              <a:t>b. Do not reject(accept) null hypothesis when it is false.</a:t>
            </a:r>
          </a:p>
          <a:p>
            <a:r>
              <a:rPr lang="en-US" dirty="0">
                <a:latin typeface="Times New Roman" panose="02020603050405020304" pitchFamily="18" charset="0"/>
                <a:cs typeface="Times New Roman" panose="02020603050405020304" pitchFamily="18" charset="0"/>
              </a:rPr>
              <a:t>Table - Conclusions in Test of Hypothesis</a:t>
            </a:r>
          </a:p>
          <a:p>
            <a:pPr algn="just"/>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38034405"/>
              </p:ext>
            </p:extLst>
          </p:nvPr>
        </p:nvGraphicFramePr>
        <p:xfrm>
          <a:off x="606393" y="3003082"/>
          <a:ext cx="9567510" cy="3343368"/>
        </p:xfrm>
        <a:graphic>
          <a:graphicData uri="http://schemas.openxmlformats.org/drawingml/2006/table">
            <a:tbl>
              <a:tblPr firstRow="1" firstCol="1" bandRow="1"/>
              <a:tblGrid>
                <a:gridCol w="3189170"/>
                <a:gridCol w="3189170"/>
                <a:gridCol w="3189170"/>
              </a:tblGrid>
              <a:tr h="1092301">
                <a:tc>
                  <a:txBody>
                    <a:bodyPr/>
                    <a:lstStyle/>
                    <a:p>
                      <a:pPr marL="0" marR="0" algn="just">
                        <a:lnSpc>
                          <a:spcPct val="115000"/>
                        </a:lnSpc>
                        <a:spcBef>
                          <a:spcPts val="0"/>
                        </a:spcBef>
                        <a:spcAft>
                          <a:spcPts val="0"/>
                        </a:spcAft>
                      </a:pP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                          Situation</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Decision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making</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is true</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is false</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0748">
                <a:tc>
                  <a:txBody>
                    <a:bodyPr/>
                    <a:lstStyle/>
                    <a:p>
                      <a:pPr marL="0" marR="0" algn="ctr">
                        <a:lnSpc>
                          <a:spcPct val="115000"/>
                        </a:lnSpc>
                        <a:spcBef>
                          <a:spcPts val="0"/>
                        </a:spcBef>
                        <a:spcAft>
                          <a:spcPts val="0"/>
                        </a:spcAft>
                      </a:pP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Reject H</a:t>
                      </a:r>
                      <a:r>
                        <a:rPr lang="en-US" sz="1800" b="1" baseline="-25000" dirty="0" smtClean="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Wrong decision </a:t>
                      </a: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(Type first error)</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Correct decision</a:t>
                      </a:r>
                      <a:endParaRPr lang="en-US" sz="1800" dirty="0" smtClean="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0748">
                <a:tc>
                  <a:txBody>
                    <a:bodyPr/>
                    <a:lstStyle/>
                    <a:p>
                      <a:pPr marL="0" marR="0" algn="ctr">
                        <a:lnSpc>
                          <a:spcPct val="115000"/>
                        </a:lnSpc>
                        <a:spcBef>
                          <a:spcPts val="0"/>
                        </a:spcBef>
                        <a:spcAft>
                          <a:spcPts val="0"/>
                        </a:spcAft>
                      </a:pP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Do not reject H</a:t>
                      </a:r>
                      <a:r>
                        <a:rPr lang="en-US" sz="1800" b="1" baseline="-25000" dirty="0" smtClean="0">
                          <a:effectLst/>
                          <a:latin typeface="Times New Roman" panose="02020603050405020304" pitchFamily="18" charset="0"/>
                          <a:ea typeface="Times New Roman" panose="02020603050405020304" pitchFamily="18" charset="0"/>
                          <a:cs typeface="Times New Roman" panose="02020603050405020304" pitchFamily="18" charset="0"/>
                        </a:rPr>
                        <a:t>0 </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Correct decision</a:t>
                      </a:r>
                      <a:endParaRPr lang="en-US" sz="1800" dirty="0" smtClean="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Wrong decision </a:t>
                      </a: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(Type second error)</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7" name="Straight Connector 6"/>
          <p:cNvCxnSpPr/>
          <p:nvPr/>
        </p:nvCxnSpPr>
        <p:spPr>
          <a:xfrm>
            <a:off x="635267" y="3041583"/>
            <a:ext cx="3147461" cy="1203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57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211"/>
            <a:ext cx="9144000" cy="658310"/>
          </a:xfrm>
        </p:spPr>
        <p:txBody>
          <a:bodyPr>
            <a:normAutofit/>
          </a:bodyPr>
          <a:lstStyle/>
          <a:p>
            <a:r>
              <a:rPr lang="en-US" sz="4000" b="1" dirty="0" smtClean="0">
                <a:latin typeface="Times New Roman" panose="02020603050405020304" pitchFamily="18" charset="0"/>
                <a:cs typeface="Times New Roman" panose="02020603050405020304" pitchFamily="18" charset="0"/>
              </a:rPr>
              <a:t>Types of error</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629" y="654519"/>
            <a:ext cx="11819824" cy="5919536"/>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1.Type </a:t>
            </a:r>
            <a:r>
              <a:rPr lang="en-US" b="1" dirty="0">
                <a:latin typeface="Times New Roman" panose="02020603050405020304" pitchFamily="18" charset="0"/>
                <a:cs typeface="Times New Roman" panose="02020603050405020304" pitchFamily="18" charset="0"/>
              </a:rPr>
              <a:t>first error</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error committed in rejecting null hypothesis H</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when it is true is called the type first error. The probability of committing type first error is called the size of the critical </a:t>
            </a:r>
            <a:r>
              <a:rPr lang="en-US" dirty="0" smtClean="0">
                <a:latin typeface="Times New Roman" panose="02020603050405020304" pitchFamily="18" charset="0"/>
                <a:cs typeface="Times New Roman" panose="02020603050405020304" pitchFamily="18" charset="0"/>
              </a:rPr>
              <a:t>region (region </a:t>
            </a:r>
            <a:r>
              <a:rPr lang="en-US" dirty="0">
                <a:latin typeface="Times New Roman" panose="02020603050405020304" pitchFamily="18" charset="0"/>
                <a:cs typeface="Times New Roman" panose="02020603050405020304" pitchFamily="18" charset="0"/>
              </a:rPr>
              <a:t>of rejection) and is denoted by α.</a:t>
            </a:r>
          </a:p>
          <a:p>
            <a:pPr algn="just"/>
            <a:r>
              <a:rPr lang="en-US" dirty="0">
                <a:latin typeface="Times New Roman" panose="02020603050405020304" pitchFamily="18" charset="0"/>
                <a:cs typeface="Times New Roman" panose="02020603050405020304" pitchFamily="18" charset="0"/>
              </a:rPr>
              <a:t>				α = Prob. (type first error) = level of significance</a:t>
            </a:r>
          </a:p>
          <a:p>
            <a:pPr algn="just"/>
            <a:r>
              <a:rPr lang="en-US" dirty="0">
                <a:latin typeface="Times New Roman" panose="02020603050405020304" pitchFamily="18" charset="0"/>
                <a:cs typeface="Times New Roman" panose="02020603050405020304" pitchFamily="18" charset="0"/>
              </a:rPr>
              <a:t>Note that the type first error is also called producer’s risk.</a:t>
            </a:r>
          </a:p>
          <a:p>
            <a:pPr algn="just"/>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2.Type </a:t>
            </a:r>
            <a:r>
              <a:rPr lang="en-US" b="1" dirty="0">
                <a:latin typeface="Times New Roman" panose="02020603050405020304" pitchFamily="18" charset="0"/>
                <a:cs typeface="Times New Roman" panose="02020603050405020304" pitchFamily="18" charset="0"/>
              </a:rPr>
              <a:t>second error</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error committed in accepting null hypothesis H</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when it is false is called the type second error. The probability of committing type second error is called the size of the type second error and it is denoted by β.</a:t>
            </a:r>
          </a:p>
          <a:p>
            <a:pPr algn="just"/>
            <a:r>
              <a:rPr lang="en-US" dirty="0">
                <a:latin typeface="Times New Roman" panose="02020603050405020304" pitchFamily="18" charset="0"/>
                <a:cs typeface="Times New Roman" panose="02020603050405020304" pitchFamily="18" charset="0"/>
              </a:rPr>
              <a:t>				β= Prob. (type second error) </a:t>
            </a:r>
          </a:p>
          <a:p>
            <a:pPr algn="just"/>
            <a:r>
              <a:rPr lang="en-US" dirty="0">
                <a:latin typeface="Times New Roman" panose="02020603050405020304" pitchFamily="18" charset="0"/>
                <a:cs typeface="Times New Roman" panose="02020603050405020304" pitchFamily="18" charset="0"/>
              </a:rPr>
              <a:t>Note that the type second error is also called consumer’s risk</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6223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629" y="529389"/>
            <a:ext cx="11819824" cy="6227546"/>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Critical value (significant value):</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value which separates the acceptance and rejection region is called the critical value. The following figure shows the position of critical value at α level of significance for two tailed and one (left or right) tailed test.  </a:t>
            </a:r>
          </a:p>
          <a:p>
            <a:pPr algn="just"/>
            <a:r>
              <a:rPr lang="en-US"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critical value depends upon,</a:t>
            </a:r>
          </a:p>
          <a:p>
            <a:pPr algn="just"/>
            <a:r>
              <a:rPr lang="en-US" dirty="0">
                <a:latin typeface="Times New Roman" panose="02020603050405020304" pitchFamily="18" charset="0"/>
                <a:cs typeface="Times New Roman" panose="02020603050405020304" pitchFamily="18" charset="0"/>
              </a:rPr>
              <a:t>a. The size of the level of significance used.</a:t>
            </a:r>
          </a:p>
          <a:p>
            <a:pPr algn="just"/>
            <a:r>
              <a:rPr lang="en-US" dirty="0">
                <a:latin typeface="Times New Roman" panose="02020603050405020304" pitchFamily="18" charset="0"/>
                <a:cs typeface="Times New Roman" panose="02020603050405020304" pitchFamily="18" charset="0"/>
              </a:rPr>
              <a:t>b. Type of alternative hypothesis used i.e. one tailed or two tailed.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944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34" y="38501"/>
            <a:ext cx="11036166" cy="943276"/>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Critical value</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212783" y="981777"/>
            <a:ext cx="9403882" cy="5765532"/>
          </a:xfrm>
          <a:prstGeom prst="rect">
            <a:avLst/>
          </a:prstGeom>
        </p:spPr>
      </p:pic>
    </p:spTree>
    <p:extLst>
      <p:ext uri="{BB962C8B-B14F-4D97-AF65-F5344CB8AC3E}">
        <p14:creationId xmlns:p14="http://schemas.microsoft.com/office/powerpoint/2010/main" val="3832303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14914" y="529389"/>
            <a:ext cx="8980370" cy="5467150"/>
          </a:xfrm>
          <a:prstGeom prst="rect">
            <a:avLst/>
          </a:prstGeom>
        </p:spPr>
      </p:pic>
    </p:spTree>
    <p:extLst>
      <p:ext uri="{BB962C8B-B14F-4D97-AF65-F5344CB8AC3E}">
        <p14:creationId xmlns:p14="http://schemas.microsoft.com/office/powerpoint/2010/main" val="314466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ipa\AppData\Local\Microsoft\Windows\INetCache\Content.Word\New Doc 2020-08-13 23.54.47.jpg"/>
          <p:cNvPicPr>
            <a:picLocks noGrp="1"/>
          </p:cNvPicPr>
          <p:nvPr>
            <p:ph idx="1"/>
          </p:nvPr>
        </p:nvPicPr>
        <p:blipFill>
          <a:blip r:embed="rId2"/>
          <a:srcRect/>
          <a:stretch>
            <a:fillRect/>
          </a:stretch>
        </p:blipFill>
        <p:spPr bwMode="auto">
          <a:xfrm rot="21447986">
            <a:off x="1001027" y="933650"/>
            <a:ext cx="10356784" cy="5390148"/>
          </a:xfrm>
          <a:prstGeom prst="rect">
            <a:avLst/>
          </a:prstGeom>
          <a:noFill/>
          <a:ln w="9525">
            <a:noFill/>
            <a:miter lim="800000"/>
            <a:headEnd/>
            <a:tailEnd/>
          </a:ln>
        </p:spPr>
      </p:pic>
    </p:spTree>
    <p:extLst>
      <p:ext uri="{BB962C8B-B14F-4D97-AF65-F5344CB8AC3E}">
        <p14:creationId xmlns:p14="http://schemas.microsoft.com/office/powerpoint/2010/main" val="526806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61439909947E4D973A41A803ED94C1" ma:contentTypeVersion="0" ma:contentTypeDescription="Create a new document." ma:contentTypeScope="" ma:versionID="349fd44dbcb7be080adac6f58e588ecc">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06DAD7-C188-4BEB-A20F-CC274C311F22}"/>
</file>

<file path=customXml/itemProps2.xml><?xml version="1.0" encoding="utf-8"?>
<ds:datastoreItem xmlns:ds="http://schemas.openxmlformats.org/officeDocument/2006/customXml" ds:itemID="{0CEF3D8C-B9FE-4D67-9785-D9ED957BA636}"/>
</file>

<file path=customXml/itemProps3.xml><?xml version="1.0" encoding="utf-8"?>
<ds:datastoreItem xmlns:ds="http://schemas.openxmlformats.org/officeDocument/2006/customXml" ds:itemID="{5C3A31C3-F2DC-4774-B73E-E25912C43DA2}"/>
</file>

<file path=docProps/app.xml><?xml version="1.0" encoding="utf-8"?>
<Properties xmlns="http://schemas.openxmlformats.org/officeDocument/2006/extended-properties" xmlns:vt="http://schemas.openxmlformats.org/officeDocument/2006/docPropsVTypes">
  <TotalTime>71</TotalTime>
  <Words>543</Words>
  <Application>Microsoft Office PowerPoint</Application>
  <PresentationFormat>Widescreen</PresentationFormat>
  <Paragraphs>58</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Office Theme</vt:lpstr>
      <vt:lpstr>Microsoft Equation 3.0</vt:lpstr>
      <vt:lpstr>PowerPoint Presentation</vt:lpstr>
      <vt:lpstr>Hypothesis </vt:lpstr>
      <vt:lpstr>Types of Hypothesis </vt:lpstr>
      <vt:lpstr>Types of Error  </vt:lpstr>
      <vt:lpstr>Types of error</vt:lpstr>
      <vt:lpstr>PowerPoint Presentation</vt:lpstr>
      <vt:lpstr>Critical value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dc:title>
  <dc:creator>Acer</dc:creator>
  <cp:lastModifiedBy>Acer</cp:lastModifiedBy>
  <cp:revision>14</cp:revision>
  <dcterms:created xsi:type="dcterms:W3CDTF">2021-02-25T23:31:20Z</dcterms:created>
  <dcterms:modified xsi:type="dcterms:W3CDTF">2022-02-12T01:22:59Z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0x010100DD61439909947E4D973A41A803ED94C1</vt:lpwstr>
  </property>
</Properties>
</file>