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sldIdLst>
    <p:sldId id="257" r:id="rId2"/>
    <p:sldId id="258" r:id="rId3"/>
    <p:sldId id="259" r:id="rId4"/>
    <p:sldId id="274" r:id="rId5"/>
    <p:sldId id="275" r:id="rId6"/>
    <p:sldId id="276" r:id="rId7"/>
    <p:sldId id="265" r:id="rId8"/>
    <p:sldId id="282" r:id="rId9"/>
    <p:sldId id="277" r:id="rId10"/>
    <p:sldId id="284" r:id="rId11"/>
    <p:sldId id="278" r:id="rId12"/>
    <p:sldId id="279" r:id="rId13"/>
    <p:sldId id="287" r:id="rId14"/>
    <p:sldId id="288" r:id="rId15"/>
    <p:sldId id="289" r:id="rId16"/>
    <p:sldId id="290" r:id="rId17"/>
    <p:sldId id="291" r:id="rId18"/>
    <p:sldId id="292" r:id="rId19"/>
    <p:sldId id="294" r:id="rId20"/>
    <p:sldId id="293" r:id="rId21"/>
    <p:sldId id="280" r:id="rId22"/>
    <p:sldId id="28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94"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05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1841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055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096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8198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0643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229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476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10/5/2022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452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10/5/2022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0750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0690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10/5/2022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89563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396364" y="2094791"/>
            <a:ext cx="2685817" cy="597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015490" tIns="0" rIns="549102"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5808352" y="6174413"/>
            <a:ext cx="575304" cy="180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549102" bIns="8728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2C57A2B7-8F52-41E8-8883-B872A830727C}"/>
              </a:ext>
            </a:extLst>
          </p:cNvPr>
          <p:cNvPicPr>
            <a:picLocks noChangeAspect="1"/>
          </p:cNvPicPr>
          <p:nvPr/>
        </p:nvPicPr>
        <p:blipFill>
          <a:blip r:embed="rId2"/>
          <a:stretch>
            <a:fillRect/>
          </a:stretch>
        </p:blipFill>
        <p:spPr>
          <a:xfrm>
            <a:off x="2794695" y="250296"/>
            <a:ext cx="6027313" cy="5924117"/>
          </a:xfrm>
          <a:prstGeom prst="rect">
            <a:avLst/>
          </a:prstGeom>
        </p:spPr>
      </p:pic>
    </p:spTree>
    <p:extLst>
      <p:ext uri="{BB962C8B-B14F-4D97-AF65-F5344CB8AC3E}">
        <p14:creationId xmlns:p14="http://schemas.microsoft.com/office/powerpoint/2010/main" val="1503735084"/>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5274" y="540323"/>
            <a:ext cx="10249959" cy="5262979"/>
          </a:xfrm>
          <a:prstGeom prst="rect">
            <a:avLst/>
          </a:prstGeom>
        </p:spPr>
        <p:txBody>
          <a:bodyPr wrap="square">
            <a:spAutoFit/>
          </a:bodyPr>
          <a:lstStyle/>
          <a:p>
            <a:pPr marL="342900" indent="-342900">
              <a:buFont typeface="Wingdings" panose="05000000000000000000" pitchFamily="2" charset="2"/>
              <a:buChar char="Ø"/>
            </a:pPr>
            <a:r>
              <a:rPr lang="en-US" b="1" dirty="0">
                <a:solidFill>
                  <a:srgbClr val="000000"/>
                </a:solidFill>
                <a:latin typeface="Times New Roman" panose="02020603050405020304" pitchFamily="18" charset="0"/>
                <a:ea typeface="Times New Roman" panose="02020603050405020304" pitchFamily="18" charset="0"/>
              </a:rPr>
              <a:t> </a:t>
            </a:r>
            <a:r>
              <a:rPr lang="en-US" sz="2800" b="1" dirty="0">
                <a:solidFill>
                  <a:srgbClr val="000000"/>
                </a:solidFill>
                <a:latin typeface="Times New Roman" panose="02020603050405020304" pitchFamily="18" charset="0"/>
              </a:rPr>
              <a:t>T</a:t>
            </a:r>
            <a:r>
              <a:rPr lang="en-US" sz="2800" b="1" dirty="0" smtClean="0">
                <a:solidFill>
                  <a:srgbClr val="000000"/>
                </a:solidFill>
                <a:latin typeface="Times New Roman" panose="02020603050405020304" pitchFamily="18" charset="0"/>
              </a:rPr>
              <a:t>echnology (</a:t>
            </a:r>
            <a:r>
              <a:rPr lang="en-US" sz="2800" b="1" dirty="0" smtClean="0">
                <a:solidFill>
                  <a:srgbClr val="000000"/>
                </a:solidFill>
                <a:latin typeface="Times New Roman" panose="02020603050405020304" pitchFamily="18" charset="0"/>
              </a:rPr>
              <a:t>Language &amp; Framework) </a:t>
            </a:r>
            <a:r>
              <a:rPr lang="en-US" sz="2800" b="1" dirty="0" smtClean="0">
                <a:solidFill>
                  <a:srgbClr val="000000"/>
                </a:solidFill>
                <a:latin typeface="Times New Roman" panose="02020603050405020304" pitchFamily="18" charset="0"/>
                <a:cs typeface="Times New Roman" panose="02020603050405020304" pitchFamily="18" charset="0"/>
              </a:rPr>
              <a:t>:</a:t>
            </a:r>
          </a:p>
          <a:p>
            <a:endParaRPr lang="en-US" sz="2800" b="1" dirty="0" smtClean="0">
              <a:solidFill>
                <a:srgbClr val="000000"/>
              </a:solidFill>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
            </a:pPr>
            <a:r>
              <a:rPr lang="en-GB" sz="2800" dirty="0">
                <a:latin typeface="Times New Roman" panose="02020603050405020304" pitchFamily="18" charset="0"/>
                <a:ea typeface="Times New Roman" panose="02020603050405020304" pitchFamily="18" charset="0"/>
                <a:cs typeface="Times New Roman" panose="02020603050405020304" pitchFamily="18" charset="0"/>
              </a:rPr>
              <a:t>H</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TML</a:t>
            </a:r>
          </a:p>
          <a:p>
            <a:pPr marL="285750" lvl="0" indent="-285750" algn="just">
              <a:lnSpc>
                <a:spcPct val="150000"/>
              </a:lnSpc>
              <a:buFont typeface="Wingdings" panose="05000000000000000000" pitchFamily="2" charset="2"/>
              <a:buChar char="§"/>
            </a:pPr>
            <a:r>
              <a:rPr lang="en-GB" sz="2800" dirty="0">
                <a:latin typeface="Times New Roman" panose="02020603050405020304" pitchFamily="18" charset="0"/>
                <a:ea typeface="Times New Roman" panose="02020603050405020304" pitchFamily="18" charset="0"/>
                <a:cs typeface="Times New Roman" panose="02020603050405020304" pitchFamily="18" charset="0"/>
              </a:rPr>
              <a:t>C</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SS</a:t>
            </a:r>
          </a:p>
          <a:p>
            <a:pPr marL="285750" lvl="0" indent="-285750" algn="just">
              <a:lnSpc>
                <a:spcPct val="150000"/>
              </a:lnSpc>
              <a:buFont typeface="Wingdings" panose="05000000000000000000" pitchFamily="2" charset="2"/>
              <a:buChar char="§"/>
            </a:pPr>
            <a:r>
              <a:rPr lang="en-GB" sz="2800" dirty="0" smtClean="0">
                <a:latin typeface="Times New Roman" panose="02020603050405020304" pitchFamily="18" charset="0"/>
                <a:ea typeface="Times New Roman" panose="02020603050405020304" pitchFamily="18" charset="0"/>
                <a:cs typeface="Times New Roman" panose="02020603050405020304" pitchFamily="18" charset="0"/>
              </a:rPr>
              <a:t>Bootstrap</a:t>
            </a:r>
          </a:p>
          <a:p>
            <a:pPr marL="285750" lvl="0" indent="-285750" algn="just">
              <a:lnSpc>
                <a:spcPct val="150000"/>
              </a:lnSpc>
              <a:buFont typeface="Wingdings" panose="05000000000000000000" pitchFamily="2" charset="2"/>
              <a:buChar char="§"/>
            </a:pP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JavaScript</a:t>
            </a:r>
            <a:endParaRPr lang="en-US" sz="28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P</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ython</a:t>
            </a:r>
            <a:endParaRPr lang="en-US" sz="28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
            </a:pPr>
            <a:r>
              <a:rPr lang="en-GB" sz="2800" dirty="0">
                <a:latin typeface="Times New Roman" panose="02020603050405020304" pitchFamily="18" charset="0"/>
                <a:ea typeface="Times New Roman" panose="02020603050405020304" pitchFamily="18" charset="0"/>
                <a:cs typeface="Times New Roman" panose="02020603050405020304" pitchFamily="18" charset="0"/>
              </a:rPr>
              <a:t>D</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jango Framework</a:t>
            </a:r>
          </a:p>
          <a:p>
            <a:endParaRPr lang="en-US" sz="2800" dirty="0"/>
          </a:p>
        </p:txBody>
      </p:sp>
      <p:pic>
        <p:nvPicPr>
          <p:cNvPr id="4" name="Picture 3">
            <a:extLst>
              <a:ext uri="{FF2B5EF4-FFF2-40B4-BE49-F238E27FC236}">
                <a16:creationId xmlns:a16="http://schemas.microsoft.com/office/drawing/2014/main" id="{BD46E778-38BC-93FC-197F-5B3B5DA395F4}"/>
              </a:ext>
            </a:extLst>
          </p:cNvPr>
          <p:cNvPicPr>
            <a:picLocks noChangeAspect="1"/>
          </p:cNvPicPr>
          <p:nvPr/>
        </p:nvPicPr>
        <p:blipFill>
          <a:blip r:embed="rId2"/>
          <a:srcRect/>
          <a:stretch/>
        </p:blipFill>
        <p:spPr>
          <a:xfrm>
            <a:off x="8149164" y="1266081"/>
            <a:ext cx="1027776" cy="1451938"/>
          </a:xfrm>
          <a:prstGeom prst="rect">
            <a:avLst/>
          </a:prstGeom>
        </p:spPr>
      </p:pic>
      <p:pic>
        <p:nvPicPr>
          <p:cNvPr id="5" name="Picture 4">
            <a:extLst>
              <a:ext uri="{FF2B5EF4-FFF2-40B4-BE49-F238E27FC236}">
                <a16:creationId xmlns:a16="http://schemas.microsoft.com/office/drawing/2014/main" id="{B40A8417-5350-CC66-16DC-FD944965B185}"/>
              </a:ext>
            </a:extLst>
          </p:cNvPr>
          <p:cNvPicPr>
            <a:picLocks noChangeAspect="1"/>
          </p:cNvPicPr>
          <p:nvPr/>
        </p:nvPicPr>
        <p:blipFill>
          <a:blip r:embed="rId3"/>
          <a:srcRect/>
          <a:stretch/>
        </p:blipFill>
        <p:spPr>
          <a:xfrm>
            <a:off x="6697226" y="1062083"/>
            <a:ext cx="1451938" cy="145193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3634" y="1638981"/>
            <a:ext cx="1234318" cy="123431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6106" y="2922017"/>
            <a:ext cx="1356281" cy="142025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3327" y="4488382"/>
            <a:ext cx="1312779" cy="1518918"/>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15278" y="4784855"/>
            <a:ext cx="2339955" cy="1061061"/>
          </a:xfrm>
          <a:prstGeom prst="rect">
            <a:avLst/>
          </a:prstGeom>
        </p:spPr>
      </p:pic>
    </p:spTree>
    <p:extLst>
      <p:ext uri="{BB962C8B-B14F-4D97-AF65-F5344CB8AC3E}">
        <p14:creationId xmlns:p14="http://schemas.microsoft.com/office/powerpoint/2010/main" val="23259643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096" y="912926"/>
            <a:ext cx="6096000" cy="523220"/>
          </a:xfrm>
          <a:prstGeom prst="rect">
            <a:avLst/>
          </a:prstGeom>
        </p:spPr>
        <p:txBody>
          <a:bodyPr wrap="square">
            <a:spAutoFit/>
          </a:bodyPr>
          <a:lstStyle/>
          <a:p>
            <a:pPr marL="342900" indent="-342900">
              <a:buFont typeface="Wingdings" panose="05000000000000000000" pitchFamily="2" charset="2"/>
              <a:buChar char="Ø"/>
            </a:pPr>
            <a:r>
              <a:rPr lang="en-US" sz="2800" b="1" dirty="0">
                <a:solidFill>
                  <a:srgbClr val="000000"/>
                </a:solidFill>
                <a:latin typeface="Times New Roman" panose="02020603050405020304" pitchFamily="18" charset="0"/>
                <a:ea typeface="Times New Roman" panose="02020603050405020304" pitchFamily="18" charset="0"/>
              </a:rPr>
              <a:t> System Requirements</a:t>
            </a:r>
            <a:r>
              <a:rPr lang="en-US" sz="2800" b="1" dirty="0">
                <a:solidFill>
                  <a:srgbClr val="000000"/>
                </a:solidFill>
                <a:latin typeface="Times New Roman" panose="02020603050405020304" pitchFamily="18" charset="0"/>
                <a:cs typeface="Times New Roman" panose="02020603050405020304" pitchFamily="18" charset="0"/>
              </a:rPr>
              <a:t>:</a:t>
            </a:r>
            <a:endParaRPr lang="en-US" sz="2800" dirty="0"/>
          </a:p>
        </p:txBody>
      </p:sp>
      <p:sp>
        <p:nvSpPr>
          <p:cNvPr id="3" name="Rectangle 2"/>
          <p:cNvSpPr/>
          <p:nvPr/>
        </p:nvSpPr>
        <p:spPr>
          <a:xfrm>
            <a:off x="613191" y="1698250"/>
            <a:ext cx="10965617" cy="3231654"/>
          </a:xfrm>
          <a:prstGeom prst="rect">
            <a:avLst/>
          </a:prstGeom>
        </p:spPr>
        <p:txBody>
          <a:bodyPr wrap="square">
            <a:spAutoFit/>
          </a:bodyPr>
          <a:lstStyle/>
          <a:p>
            <a:pPr marL="285750" lvl="0" indent="-28575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Windows 7,8,10,11</a:t>
            </a:r>
          </a:p>
          <a:p>
            <a:pPr marL="285750" lvl="0" indent="-28575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Intel Core Processes and AMD Processes</a:t>
            </a:r>
          </a:p>
          <a:p>
            <a:pPr marL="285750" lvl="0" indent="-28575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RAM 2GB Minimum</a:t>
            </a:r>
          </a:p>
          <a:p>
            <a:pPr marL="285750" lvl="0" indent="-28575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Hard Drive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80GB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Minimum																					</a:t>
            </a:r>
            <a:endParaRPr lang="en-US" sz="2000"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dirty="0"/>
              <a:t> </a:t>
            </a:r>
          </a:p>
          <a:p>
            <a:r>
              <a:rPr lang="en-US" dirty="0">
                <a:solidFill>
                  <a:srgbClr val="000000"/>
                </a:solidFill>
                <a:latin typeface="Times New Roman" panose="02020603050405020304" pitchFamily="18" charset="0"/>
                <a:ea typeface="Times New Roman" panose="02020603050405020304" pitchFamily="18" charset="0"/>
              </a:rPr>
              <a:t> </a:t>
            </a:r>
            <a:endParaRPr lang="en-US" dirty="0"/>
          </a:p>
        </p:txBody>
      </p:sp>
    </p:spTree>
    <p:extLst>
      <p:ext uri="{BB962C8B-B14F-4D97-AF65-F5344CB8AC3E}">
        <p14:creationId xmlns:p14="http://schemas.microsoft.com/office/powerpoint/2010/main" val="157230708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096" y="912926"/>
            <a:ext cx="11030712" cy="4401205"/>
          </a:xfrm>
          <a:prstGeom prst="rect">
            <a:avLst/>
          </a:prstGeom>
        </p:spPr>
        <p:txBody>
          <a:bodyPr wrap="square">
            <a:spAutoFit/>
          </a:bodyPr>
          <a:lstStyle/>
          <a:p>
            <a:pPr marL="457200" indent="-457200">
              <a:buFont typeface="Wingdings" panose="05000000000000000000" pitchFamily="2" charset="2"/>
              <a:buChar char="Ø"/>
            </a:pPr>
            <a:r>
              <a:rPr lang="en-US" sz="2800" b="1" dirty="0">
                <a:solidFill>
                  <a:srgbClr val="000000"/>
                </a:solidFill>
                <a:latin typeface="Times New Roman" panose="02020603050405020304" pitchFamily="18" charset="0"/>
                <a:ea typeface="Times New Roman" panose="02020603050405020304" pitchFamily="18" charset="0"/>
              </a:rPr>
              <a:t> Results</a:t>
            </a:r>
            <a:r>
              <a:rPr lang="en-US" sz="2800" b="1" dirty="0" smtClean="0">
                <a:solidFill>
                  <a:srgbClr val="000000"/>
                </a:solidFill>
                <a:latin typeface="Times New Roman" panose="02020603050405020304" pitchFamily="18" charset="0"/>
                <a:cs typeface="Times New Roman" panose="02020603050405020304" pitchFamily="18" charset="0"/>
              </a:rPr>
              <a:t>:</a:t>
            </a:r>
            <a:r>
              <a:rPr lang="en-US" sz="2800" dirty="0"/>
              <a:t/>
            </a:r>
            <a:br>
              <a:rPr lang="en-US" sz="2800" dirty="0"/>
            </a:br>
            <a:r>
              <a:rPr lang="en-US" sz="2800" dirty="0">
                <a:latin typeface="Times New Roman" panose="02020603050405020304" pitchFamily="18" charset="0"/>
                <a:cs typeface="Times New Roman" panose="02020603050405020304" pitchFamily="18" charset="0"/>
              </a:rPr>
              <a:t>T</a:t>
            </a:r>
            <a:r>
              <a:rPr lang="en-US" sz="2800" dirty="0" smtClean="0">
                <a:latin typeface="Times New Roman" panose="02020603050405020304" pitchFamily="18" charset="0"/>
                <a:cs typeface="Times New Roman" panose="02020603050405020304" pitchFamily="18" charset="0"/>
              </a:rPr>
              <a:t>ill now in the market there is no platform that give all the services of ecommerce like buying constructional material, labor Services, sell property. We are trying to make best platform that fulfil the needs of customer on a single platform.</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We Develop GHAR BANAO website.</a:t>
            </a:r>
          </a:p>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 platform where a </a:t>
            </a:r>
            <a:r>
              <a:rPr lang="en-US" sz="2800" dirty="0" smtClean="0">
                <a:latin typeface="Times New Roman" panose="02020603050405020304" pitchFamily="18" charset="0"/>
                <a:cs typeface="Times New Roman" panose="02020603050405020304" pitchFamily="18" charset="0"/>
              </a:rPr>
              <a:t>customer </a:t>
            </a:r>
            <a:r>
              <a:rPr lang="en-US" sz="2800" dirty="0">
                <a:latin typeface="Times New Roman" panose="02020603050405020304" pitchFamily="18" charset="0"/>
                <a:cs typeface="Times New Roman" panose="02020603050405020304" pitchFamily="18" charset="0"/>
              </a:rPr>
              <a:t>can easily </a:t>
            </a:r>
            <a:r>
              <a:rPr lang="en-US" sz="2800" dirty="0" smtClean="0">
                <a:latin typeface="Times New Roman" panose="02020603050405020304" pitchFamily="18" charset="0"/>
                <a:cs typeface="Times New Roman" panose="02020603050405020304" pitchFamily="18" charset="0"/>
              </a:rPr>
              <a:t>buy constructional material get different kind of labor services </a:t>
            </a:r>
            <a:r>
              <a:rPr lang="en-US" sz="2800" dirty="0">
                <a:latin typeface="Times New Roman" panose="02020603050405020304" pitchFamily="18" charset="0"/>
                <a:cs typeface="Times New Roman" panose="02020603050405020304" pitchFamily="18" charset="0"/>
              </a:rPr>
              <a:t>or sell their property and earn money to give their facility with the help of our platform.</a:t>
            </a:r>
          </a:p>
          <a:p>
            <a:r>
              <a:rPr lang="en-US" sz="2800" dirty="0" smtClean="0">
                <a:latin typeface="Times New Roman" panose="02020603050405020304" pitchFamily="18" charset="0"/>
                <a:cs typeface="Times New Roman" panose="02020603050405020304" pitchFamily="18" charset="0"/>
              </a:rPr>
              <a:t> </a:t>
            </a:r>
            <a:endParaRPr lang="en-US" sz="2800" b="1" dirty="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054372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1546" y="91440"/>
            <a:ext cx="2677336" cy="707886"/>
          </a:xfrm>
          <a:prstGeom prst="rect">
            <a:avLst/>
          </a:prstGeom>
        </p:spPr>
        <p:txBody>
          <a:bodyPr wrap="none">
            <a:spAutoFit/>
          </a:bodyPr>
          <a:lstStyle/>
          <a:p>
            <a:r>
              <a:rPr lang="en-GB" sz="4000" b="1" dirty="0" smtClean="0">
                <a:latin typeface="Times New Roman" panose="02020603050405020304" pitchFamily="18" charset="0"/>
                <a:cs typeface="Times New Roman" panose="02020603050405020304" pitchFamily="18" charset="0"/>
              </a:rPr>
              <a:t>Home Page</a:t>
            </a:r>
            <a:endParaRPr lang="en-US" sz="40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844" y="799326"/>
            <a:ext cx="11134401" cy="5405531"/>
          </a:xfrm>
          <a:prstGeom prst="rect">
            <a:avLst/>
          </a:prstGeom>
        </p:spPr>
      </p:pic>
    </p:spTree>
    <p:extLst>
      <p:ext uri="{BB962C8B-B14F-4D97-AF65-F5344CB8AC3E}">
        <p14:creationId xmlns:p14="http://schemas.microsoft.com/office/powerpoint/2010/main" val="15253682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2203" y="409694"/>
            <a:ext cx="7116372" cy="707886"/>
          </a:xfrm>
          <a:prstGeom prst="rect">
            <a:avLst/>
          </a:prstGeom>
        </p:spPr>
        <p:txBody>
          <a:bodyPr wrap="none">
            <a:spAutoFit/>
          </a:bodyPr>
          <a:lstStyle/>
          <a:p>
            <a:r>
              <a:rPr lang="en-US" sz="4000" b="1" dirty="0">
                <a:solidFill>
                  <a:srgbClr val="000000"/>
                </a:solidFill>
                <a:latin typeface="Times New Roman" panose="02020603050405020304" pitchFamily="18" charset="0"/>
                <a:ea typeface="Times New Roman" panose="02020603050405020304" pitchFamily="18" charset="0"/>
              </a:rPr>
              <a:t> </a:t>
            </a:r>
            <a:r>
              <a:rPr lang="en-US" sz="4000" b="1" dirty="0" smtClean="0">
                <a:solidFill>
                  <a:srgbClr val="000000"/>
                </a:solidFill>
                <a:latin typeface="Times New Roman" panose="02020603050405020304" pitchFamily="18" charset="0"/>
                <a:ea typeface="Times New Roman" panose="02020603050405020304" pitchFamily="18" charset="0"/>
              </a:rPr>
              <a:t>Construction Material Product</a:t>
            </a:r>
            <a:endParaRPr lang="en-US"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914" y="1117580"/>
            <a:ext cx="9392195" cy="4939599"/>
          </a:xfrm>
          <a:prstGeom prst="rect">
            <a:avLst/>
          </a:prstGeom>
        </p:spPr>
      </p:pic>
    </p:spTree>
    <p:extLst>
      <p:ext uri="{BB962C8B-B14F-4D97-AF65-F5344CB8AC3E}">
        <p14:creationId xmlns:p14="http://schemas.microsoft.com/office/powerpoint/2010/main" val="2067091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2409" y="200686"/>
            <a:ext cx="9697206" cy="707886"/>
          </a:xfrm>
          <a:prstGeom prst="rect">
            <a:avLst/>
          </a:prstGeom>
        </p:spPr>
        <p:txBody>
          <a:bodyPr wrap="none">
            <a:spAutoFit/>
          </a:bodyPr>
          <a:lstStyle/>
          <a:p>
            <a:r>
              <a:rPr lang="en-US" sz="4000" b="1" dirty="0">
                <a:solidFill>
                  <a:srgbClr val="000000"/>
                </a:solidFill>
                <a:latin typeface="Times New Roman" panose="02020603050405020304" pitchFamily="18" charset="0"/>
                <a:ea typeface="Times New Roman" panose="02020603050405020304" pitchFamily="18" charset="0"/>
              </a:rPr>
              <a:t> </a:t>
            </a:r>
            <a:r>
              <a:rPr lang="en-US" sz="4000" b="1" dirty="0" smtClean="0">
                <a:solidFill>
                  <a:srgbClr val="000000"/>
                </a:solidFill>
                <a:latin typeface="Times New Roman" panose="02020603050405020304" pitchFamily="18" charset="0"/>
                <a:ea typeface="Times New Roman" panose="02020603050405020304" pitchFamily="18" charset="0"/>
              </a:rPr>
              <a:t>Construction Material Product description</a:t>
            </a:r>
            <a:endParaRPr lang="en-US"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228" y="855889"/>
            <a:ext cx="8617381" cy="5448733"/>
          </a:xfrm>
          <a:prstGeom prst="rect">
            <a:avLst/>
          </a:prstGeom>
        </p:spPr>
      </p:pic>
    </p:spTree>
    <p:extLst>
      <p:ext uri="{BB962C8B-B14F-4D97-AF65-F5344CB8AC3E}">
        <p14:creationId xmlns:p14="http://schemas.microsoft.com/office/powerpoint/2010/main" val="2472687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4661" y="409694"/>
            <a:ext cx="8270534" cy="707886"/>
          </a:xfrm>
          <a:prstGeom prst="rect">
            <a:avLst/>
          </a:prstGeom>
        </p:spPr>
        <p:txBody>
          <a:bodyPr wrap="none">
            <a:spAutoFit/>
          </a:bodyPr>
          <a:lstStyle/>
          <a:p>
            <a:r>
              <a:rPr lang="en-US" sz="4000" b="1" dirty="0">
                <a:solidFill>
                  <a:srgbClr val="000000"/>
                </a:solidFill>
                <a:latin typeface="Times New Roman" panose="02020603050405020304" pitchFamily="18" charset="0"/>
                <a:ea typeface="Times New Roman" panose="02020603050405020304" pitchFamily="18" charset="0"/>
              </a:rPr>
              <a:t> </a:t>
            </a:r>
            <a:r>
              <a:rPr lang="en-US" sz="4000" b="1" dirty="0" smtClean="0">
                <a:solidFill>
                  <a:srgbClr val="000000"/>
                </a:solidFill>
                <a:latin typeface="Times New Roman" panose="02020603050405020304" pitchFamily="18" charset="0"/>
                <a:ea typeface="Times New Roman" panose="02020603050405020304" pitchFamily="18" charset="0"/>
              </a:rPr>
              <a:t>Construction Material Product Cart</a:t>
            </a:r>
            <a:endParaRPr lang="en-US"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82" y="1117580"/>
            <a:ext cx="10739315" cy="5126466"/>
          </a:xfrm>
          <a:prstGeom prst="rect">
            <a:avLst/>
          </a:prstGeom>
        </p:spPr>
      </p:pic>
    </p:spTree>
    <p:extLst>
      <p:ext uri="{BB962C8B-B14F-4D97-AF65-F5344CB8AC3E}">
        <p14:creationId xmlns:p14="http://schemas.microsoft.com/office/powerpoint/2010/main" val="3522846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4661" y="409694"/>
            <a:ext cx="9354164" cy="707886"/>
          </a:xfrm>
          <a:prstGeom prst="rect">
            <a:avLst/>
          </a:prstGeom>
        </p:spPr>
        <p:txBody>
          <a:bodyPr wrap="none">
            <a:spAutoFit/>
          </a:bodyPr>
          <a:lstStyle/>
          <a:p>
            <a:r>
              <a:rPr lang="en-US" sz="4000" b="1" dirty="0">
                <a:solidFill>
                  <a:srgbClr val="000000"/>
                </a:solidFill>
                <a:latin typeface="Times New Roman" panose="02020603050405020304" pitchFamily="18" charset="0"/>
                <a:ea typeface="Times New Roman" panose="02020603050405020304" pitchFamily="18" charset="0"/>
              </a:rPr>
              <a:t> </a:t>
            </a:r>
            <a:r>
              <a:rPr lang="en-US" sz="4000" b="1" dirty="0" smtClean="0">
                <a:solidFill>
                  <a:srgbClr val="000000"/>
                </a:solidFill>
                <a:latin typeface="Times New Roman" panose="02020603050405020304" pitchFamily="18" charset="0"/>
                <a:ea typeface="Times New Roman" panose="02020603050405020304" pitchFamily="18" charset="0"/>
              </a:rPr>
              <a:t>Construction Material Product Checkout</a:t>
            </a:r>
            <a:endParaRPr lang="en-US"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19" y="1326151"/>
            <a:ext cx="11089459" cy="4042683"/>
          </a:xfrm>
          <a:prstGeom prst="rect">
            <a:avLst/>
          </a:prstGeom>
        </p:spPr>
      </p:pic>
    </p:spTree>
    <p:extLst>
      <p:ext uri="{BB962C8B-B14F-4D97-AF65-F5344CB8AC3E}">
        <p14:creationId xmlns:p14="http://schemas.microsoft.com/office/powerpoint/2010/main" val="18507581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44721" y="279064"/>
            <a:ext cx="3594574" cy="707886"/>
          </a:xfrm>
          <a:prstGeom prst="rect">
            <a:avLst/>
          </a:prstGeom>
        </p:spPr>
        <p:txBody>
          <a:bodyPr wrap="none">
            <a:spAutoFit/>
          </a:bodyPr>
          <a:lstStyle/>
          <a:p>
            <a:r>
              <a:rPr lang="en-US" sz="4000" b="1" dirty="0">
                <a:solidFill>
                  <a:srgbClr val="000000"/>
                </a:solidFill>
                <a:latin typeface="Times New Roman" panose="02020603050405020304" pitchFamily="18" charset="0"/>
                <a:ea typeface="Times New Roman" panose="02020603050405020304" pitchFamily="18" charset="0"/>
              </a:rPr>
              <a:t> </a:t>
            </a:r>
            <a:r>
              <a:rPr lang="en-US" sz="4000" b="1" dirty="0" smtClean="0">
                <a:solidFill>
                  <a:srgbClr val="000000"/>
                </a:solidFill>
                <a:latin typeface="Times New Roman" panose="02020603050405020304" pitchFamily="18" charset="0"/>
                <a:ea typeface="Times New Roman" panose="02020603050405020304" pitchFamily="18" charset="0"/>
              </a:rPr>
              <a:t>Labor Services</a:t>
            </a:r>
            <a:endParaRPr lang="en-US"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697" y="989698"/>
            <a:ext cx="11194869" cy="5382836"/>
          </a:xfrm>
          <a:prstGeom prst="rect">
            <a:avLst/>
          </a:prstGeom>
        </p:spPr>
      </p:pic>
    </p:spTree>
    <p:extLst>
      <p:ext uri="{BB962C8B-B14F-4D97-AF65-F5344CB8AC3E}">
        <p14:creationId xmlns:p14="http://schemas.microsoft.com/office/powerpoint/2010/main" val="25637037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995" y="514821"/>
            <a:ext cx="7445828" cy="432721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927" y="4842031"/>
            <a:ext cx="7961266" cy="1143608"/>
          </a:xfrm>
          <a:prstGeom prst="rect">
            <a:avLst/>
          </a:prstGeom>
        </p:spPr>
      </p:pic>
    </p:spTree>
    <p:extLst>
      <p:ext uri="{BB962C8B-B14F-4D97-AF65-F5344CB8AC3E}">
        <p14:creationId xmlns:p14="http://schemas.microsoft.com/office/powerpoint/2010/main" val="1555736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1735" y="-29992"/>
            <a:ext cx="3528530" cy="584775"/>
          </a:xfrm>
          <a:prstGeom prst="rect">
            <a:avLst/>
          </a:prstGeom>
        </p:spPr>
        <p:txBody>
          <a:bodyPr wrap="none">
            <a:spAutoFit/>
          </a:bodyPr>
          <a:lstStyle/>
          <a:p>
            <a:r>
              <a:rPr lang="en-US" b="1" dirty="0">
                <a:solidFill>
                  <a:srgbClr val="000000"/>
                </a:solidFill>
                <a:latin typeface="Times New Roman" panose="02020603050405020304" pitchFamily="18" charset="0"/>
                <a:ea typeface="Times New Roman" panose="02020603050405020304" pitchFamily="18" charset="0"/>
              </a:rPr>
              <a:t> </a:t>
            </a:r>
            <a:r>
              <a:rPr lang="en-US" sz="3200" b="1" dirty="0">
                <a:solidFill>
                  <a:srgbClr val="000000"/>
                </a:solidFill>
                <a:latin typeface="Times New Roman" panose="02020603050405020304" pitchFamily="18" charset="0"/>
                <a:ea typeface="Times New Roman" panose="02020603050405020304" pitchFamily="18" charset="0"/>
              </a:rPr>
              <a:t>INTRODUCTION</a:t>
            </a:r>
            <a:endParaRPr lang="en-US" sz="3200" dirty="0"/>
          </a:p>
        </p:txBody>
      </p:sp>
      <p:sp>
        <p:nvSpPr>
          <p:cNvPr id="3" name="Rectangle 2"/>
          <p:cNvSpPr/>
          <p:nvPr/>
        </p:nvSpPr>
        <p:spPr>
          <a:xfrm>
            <a:off x="596721" y="671360"/>
            <a:ext cx="10998557" cy="5327099"/>
          </a:xfrm>
          <a:prstGeom prst="rect">
            <a:avLst/>
          </a:prstGeom>
        </p:spPr>
        <p:txBody>
          <a:bodyPr wrap="square">
            <a:spAutoFit/>
          </a:bodyPr>
          <a:lstStyle/>
          <a:p>
            <a:pPr marL="412115" marR="0" indent="-285750" algn="just">
              <a:lnSpc>
                <a:spcPct val="150000"/>
              </a:lnSpc>
              <a:spcBef>
                <a:spcPts val="0"/>
              </a:spcBef>
              <a:spcAft>
                <a:spcPts val="135"/>
              </a:spcAft>
              <a:buFont typeface="Wingdings" panose="05000000000000000000" pitchFamily="2" charset="2"/>
              <a:buChar char="Ø"/>
            </a:pPr>
            <a:r>
              <a:rPr lang="en-GB" sz="2800" b="1" dirty="0">
                <a:latin typeface="Times New Roman" panose="02020603050405020304" pitchFamily="18" charset="0"/>
                <a:cs typeface="Times New Roman" panose="02020603050405020304" pitchFamily="18" charset="0"/>
              </a:rPr>
              <a:t>P</a:t>
            </a:r>
            <a:r>
              <a:rPr lang="en-US" sz="2800" b="1" dirty="0">
                <a:latin typeface="Times New Roman" panose="02020603050405020304" pitchFamily="18" charset="0"/>
                <a:cs typeface="Times New Roman" panose="02020603050405020304" pitchFamily="18" charset="0"/>
              </a:rPr>
              <a:t>roblem Statement:</a:t>
            </a:r>
          </a:p>
          <a:p>
            <a:pPr marL="126365" marR="0" algn="just">
              <a:lnSpc>
                <a:spcPct val="150000"/>
              </a:lnSpc>
              <a:spcBef>
                <a:spcPts val="0"/>
              </a:spcBef>
              <a:spcAft>
                <a:spcPts val="135"/>
              </a:spcAft>
            </a:pPr>
            <a:r>
              <a:rPr lang="en-GB" sz="2400" dirty="0" smtClean="0">
                <a:latin typeface="Times New Roman" panose="02020603050405020304" pitchFamily="18" charset="0"/>
                <a:cs typeface="Times New Roman" panose="02020603050405020304" pitchFamily="18" charset="0"/>
              </a:rPr>
              <a:t>In </a:t>
            </a:r>
            <a:r>
              <a:rPr lang="en-GB" sz="2400" dirty="0">
                <a:latin typeface="Times New Roman" panose="02020603050405020304" pitchFamily="18" charset="0"/>
                <a:cs typeface="Times New Roman" panose="02020603050405020304" pitchFamily="18" charset="0"/>
              </a:rPr>
              <a:t>a traditional system for buying the goods of constructional material, we go for a physical store and shop them, and if we want a service of different type of labour we go to the nearest point for picking a labour services they are not a trusted person and if we want to sell the home we go to the property dealer for a selling purpose. </a:t>
            </a:r>
          </a:p>
          <a:p>
            <a:pPr marL="412115" indent="-285750" algn="just">
              <a:lnSpc>
                <a:spcPct val="150000"/>
              </a:lnSpc>
              <a:spcAft>
                <a:spcPts val="135"/>
              </a:spcAft>
              <a:buFont typeface="Wingdings" panose="05000000000000000000" pitchFamily="2" charset="2"/>
              <a:buChar char="Ø"/>
            </a:pPr>
            <a:r>
              <a:rPr lang="en-GB" sz="2800" b="1" dirty="0">
                <a:latin typeface="Times New Roman" panose="02020603050405020304" pitchFamily="18" charset="0"/>
                <a:cs typeface="Times New Roman" panose="02020603050405020304" pitchFamily="18" charset="0"/>
              </a:rPr>
              <a:t>Introduction</a:t>
            </a:r>
            <a:r>
              <a:rPr lang="en-US" sz="2800" b="1" dirty="0">
                <a:latin typeface="Times New Roman" panose="02020603050405020304" pitchFamily="18" charset="0"/>
                <a:cs typeface="Times New Roman" panose="02020603050405020304" pitchFamily="18" charset="0"/>
              </a:rPr>
              <a:t>:</a:t>
            </a:r>
          </a:p>
          <a:p>
            <a:pPr marL="412115" indent="-285750" algn="just">
              <a:lnSpc>
                <a:spcPct val="150000"/>
              </a:lnSpc>
              <a:spcAft>
                <a:spcPts val="135"/>
              </a:spcAft>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Buy </a:t>
            </a:r>
            <a:r>
              <a:rPr lang="en-GB" sz="2400" dirty="0" smtClean="0">
                <a:latin typeface="Times New Roman" panose="02020603050405020304" pitchFamily="18" charset="0"/>
                <a:cs typeface="Times New Roman" panose="02020603050405020304" pitchFamily="18" charset="0"/>
              </a:rPr>
              <a:t>construction </a:t>
            </a:r>
            <a:r>
              <a:rPr lang="en-GB" sz="2400" dirty="0" smtClean="0">
                <a:latin typeface="Times New Roman" panose="02020603050405020304" pitchFamily="18" charset="0"/>
                <a:cs typeface="Times New Roman" panose="02020603050405020304" pitchFamily="18" charset="0"/>
              </a:rPr>
              <a:t>material goods.</a:t>
            </a:r>
            <a:endParaRPr lang="en-GB" sz="2400" dirty="0">
              <a:latin typeface="Times New Roman" panose="02020603050405020304" pitchFamily="18" charset="0"/>
              <a:cs typeface="Times New Roman" panose="02020603050405020304" pitchFamily="18" charset="0"/>
            </a:endParaRPr>
          </a:p>
          <a:p>
            <a:pPr marL="412115" indent="-285750" algn="just">
              <a:lnSpc>
                <a:spcPct val="150000"/>
              </a:lnSpc>
              <a:spcAft>
                <a:spcPts val="135"/>
              </a:spcAft>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 Trusted labour</a:t>
            </a:r>
            <a:endParaRPr lang="en-GB" sz="2400" dirty="0" smtClean="0">
              <a:latin typeface="Times New Roman" panose="02020603050405020304" pitchFamily="18" charset="0"/>
              <a:cs typeface="Times New Roman" panose="02020603050405020304" pitchFamily="18" charset="0"/>
            </a:endParaRPr>
          </a:p>
          <a:p>
            <a:pPr marL="412115" indent="-285750" algn="just">
              <a:lnSpc>
                <a:spcPct val="150000"/>
              </a:lnSpc>
              <a:spcAft>
                <a:spcPts val="135"/>
              </a:spcAft>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Buy &amp; sell house.</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43003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44721" y="409694"/>
            <a:ext cx="4176143" cy="707886"/>
          </a:xfrm>
          <a:prstGeom prst="rect">
            <a:avLst/>
          </a:prstGeom>
        </p:spPr>
        <p:txBody>
          <a:bodyPr wrap="none">
            <a:spAutoFit/>
          </a:bodyPr>
          <a:lstStyle/>
          <a:p>
            <a:r>
              <a:rPr lang="en-US" sz="4000" b="1" dirty="0">
                <a:solidFill>
                  <a:srgbClr val="000000"/>
                </a:solidFill>
                <a:latin typeface="Times New Roman" panose="02020603050405020304" pitchFamily="18" charset="0"/>
                <a:ea typeface="Times New Roman" panose="02020603050405020304" pitchFamily="18" charset="0"/>
              </a:rPr>
              <a:t> </a:t>
            </a:r>
            <a:r>
              <a:rPr lang="en-US" sz="4000" b="1" dirty="0" smtClean="0">
                <a:solidFill>
                  <a:srgbClr val="000000"/>
                </a:solidFill>
                <a:latin typeface="Times New Roman" panose="02020603050405020304" pitchFamily="18" charset="0"/>
                <a:ea typeface="Times New Roman" panose="02020603050405020304" pitchFamily="18" charset="0"/>
              </a:rPr>
              <a:t>Buy &amp; Sell House</a:t>
            </a:r>
            <a:endParaRPr lang="en-US"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422" y="946517"/>
            <a:ext cx="6910115" cy="5341805"/>
          </a:xfrm>
          <a:prstGeom prst="rect">
            <a:avLst/>
          </a:prstGeom>
        </p:spPr>
      </p:pic>
    </p:spTree>
    <p:extLst>
      <p:ext uri="{BB962C8B-B14F-4D97-AF65-F5344CB8AC3E}">
        <p14:creationId xmlns:p14="http://schemas.microsoft.com/office/powerpoint/2010/main" val="967925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096" y="912926"/>
            <a:ext cx="6096000" cy="523220"/>
          </a:xfrm>
          <a:prstGeom prst="rect">
            <a:avLst/>
          </a:prstGeom>
        </p:spPr>
        <p:txBody>
          <a:bodyPr wrap="square">
            <a:spAutoFit/>
          </a:bodyPr>
          <a:lstStyle/>
          <a:p>
            <a:pPr marL="342900" indent="-342900">
              <a:buFont typeface="Wingdings" panose="05000000000000000000" pitchFamily="2" charset="2"/>
              <a:buChar char="Ø"/>
            </a:pPr>
            <a:r>
              <a:rPr lang="en-US" sz="2800" b="1" dirty="0">
                <a:solidFill>
                  <a:srgbClr val="000000"/>
                </a:solidFill>
                <a:latin typeface="Times New Roman" panose="02020603050405020304" pitchFamily="18" charset="0"/>
                <a:ea typeface="Times New Roman" panose="02020603050405020304" pitchFamily="18" charset="0"/>
              </a:rPr>
              <a:t> Conclusion</a:t>
            </a:r>
            <a:r>
              <a:rPr lang="en-US" sz="2800" b="1" dirty="0">
                <a:solidFill>
                  <a:srgbClr val="000000"/>
                </a:solidFill>
                <a:latin typeface="Times New Roman" panose="02020603050405020304" pitchFamily="18" charset="0"/>
                <a:cs typeface="Times New Roman" panose="02020603050405020304" pitchFamily="18" charset="0"/>
              </a:rPr>
              <a:t>:</a:t>
            </a:r>
            <a:endParaRPr lang="en-US" sz="2800" dirty="0"/>
          </a:p>
        </p:txBody>
      </p:sp>
      <p:sp>
        <p:nvSpPr>
          <p:cNvPr id="3" name="Rectangle 2"/>
          <p:cNvSpPr/>
          <p:nvPr/>
        </p:nvSpPr>
        <p:spPr>
          <a:xfrm>
            <a:off x="613191" y="1698250"/>
            <a:ext cx="10965617" cy="1384995"/>
          </a:xfrm>
          <a:prstGeom prst="rect">
            <a:avLst/>
          </a:prstGeom>
        </p:spPr>
        <p:txBody>
          <a:bodyPr wrap="square">
            <a:spAutoFit/>
          </a:bodyPr>
          <a:lstStyle/>
          <a:p>
            <a:pPr lvl="0"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dirty="0"/>
              <a:t> </a:t>
            </a:r>
          </a:p>
          <a:p>
            <a:r>
              <a:rPr lang="en-US" dirty="0">
                <a:solidFill>
                  <a:srgbClr val="000000"/>
                </a:solidFill>
                <a:latin typeface="Times New Roman" panose="02020603050405020304" pitchFamily="18" charset="0"/>
                <a:ea typeface="Times New Roman" panose="02020603050405020304" pitchFamily="18" charset="0"/>
              </a:rPr>
              <a:t> </a:t>
            </a:r>
            <a:endParaRPr lang="en-US" dirty="0"/>
          </a:p>
        </p:txBody>
      </p:sp>
    </p:spTree>
    <p:extLst>
      <p:ext uri="{BB962C8B-B14F-4D97-AF65-F5344CB8AC3E}">
        <p14:creationId xmlns:p14="http://schemas.microsoft.com/office/powerpoint/2010/main" val="22989606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089" y="182793"/>
            <a:ext cx="8460122" cy="3458540"/>
          </a:xfrm>
          <a:prstGeom prst="rect">
            <a:avLst/>
          </a:prstGeom>
        </p:spPr>
      </p:pic>
      <p:sp>
        <p:nvSpPr>
          <p:cNvPr id="4" name="Rectangle 3"/>
          <p:cNvSpPr/>
          <p:nvPr/>
        </p:nvSpPr>
        <p:spPr>
          <a:xfrm>
            <a:off x="887978" y="4328552"/>
            <a:ext cx="10620399" cy="954107"/>
          </a:xfrm>
          <a:prstGeom prst="rect">
            <a:avLst/>
          </a:prstGeom>
        </p:spPr>
        <p:txBody>
          <a:bodyPr wrap="square">
            <a:spAutoFit/>
          </a:bodyPr>
          <a:lstStyle/>
          <a:p>
            <a:r>
              <a:rPr lang="en-US" sz="2800" b="1" dirty="0" smtClean="0">
                <a:solidFill>
                  <a:srgbClr val="000000"/>
                </a:solidFill>
                <a:latin typeface="Times New Roman" panose="02020603050405020304" pitchFamily="18" charset="0"/>
                <a:ea typeface="Times New Roman" panose="02020603050405020304" pitchFamily="18" charset="0"/>
              </a:rPr>
              <a:t>From:</a:t>
            </a:r>
          </a:p>
          <a:p>
            <a:r>
              <a:rPr lang="en-GB" sz="2800" b="1" dirty="0" smtClean="0">
                <a:solidFill>
                  <a:srgbClr val="000000"/>
                </a:solidFill>
                <a:latin typeface="Times New Roman" panose="02020603050405020304" pitchFamily="18" charset="0"/>
              </a:rPr>
              <a:t>									GHAR BANAO TEAM</a:t>
            </a:r>
            <a:endParaRPr lang="en-US"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0948" y="4191531"/>
            <a:ext cx="1750423" cy="1854357"/>
          </a:xfrm>
          <a:prstGeom prst="rect">
            <a:avLst/>
          </a:prstGeom>
        </p:spPr>
      </p:pic>
    </p:spTree>
    <p:extLst>
      <p:ext uri="{BB962C8B-B14F-4D97-AF65-F5344CB8AC3E}">
        <p14:creationId xmlns:p14="http://schemas.microsoft.com/office/powerpoint/2010/main" val="1614480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096" y="858283"/>
            <a:ext cx="6096000" cy="523220"/>
          </a:xfrm>
          <a:prstGeom prst="rect">
            <a:avLst/>
          </a:prstGeom>
        </p:spPr>
        <p:txBody>
          <a:bodyPr wrap="square">
            <a:spAutoFit/>
          </a:bodyPr>
          <a:lstStyle/>
          <a:p>
            <a:pPr marL="342900" indent="-342900">
              <a:buFont typeface="Wingdings" panose="05000000000000000000" pitchFamily="2" charset="2"/>
              <a:buChar char="Ø"/>
            </a:pPr>
            <a:r>
              <a:rPr lang="en-US" sz="2800" b="1" dirty="0">
                <a:solidFill>
                  <a:srgbClr val="000000"/>
                </a:solidFill>
                <a:latin typeface="Times New Roman" panose="02020603050405020304" pitchFamily="18" charset="0"/>
                <a:ea typeface="Times New Roman" panose="02020603050405020304" pitchFamily="18" charset="0"/>
              </a:rPr>
              <a:t> Product Features:</a:t>
            </a:r>
            <a:endParaRPr lang="en-US" sz="2800" b="1" dirty="0"/>
          </a:p>
        </p:txBody>
      </p:sp>
      <p:sp>
        <p:nvSpPr>
          <p:cNvPr id="3" name="Rectangle 2"/>
          <p:cNvSpPr/>
          <p:nvPr/>
        </p:nvSpPr>
        <p:spPr>
          <a:xfrm>
            <a:off x="651127" y="1381503"/>
            <a:ext cx="9908095" cy="5355312"/>
          </a:xfrm>
          <a:prstGeom prst="rect">
            <a:avLst/>
          </a:prstGeom>
        </p:spPr>
        <p:txBody>
          <a:bodyPr wrap="square">
            <a:spAutoFit/>
          </a:bodyPr>
          <a:lstStyle/>
          <a:p>
            <a:pPr marL="285750" indent="-285750">
              <a:buFont typeface="Arial" panose="020B0604020202020204" pitchFamily="34" charset="0"/>
              <a:buChar char="•"/>
            </a:pPr>
            <a:endParaRPr lang="en-US" dirty="0">
              <a:solidFill>
                <a:srgbClr val="000000"/>
              </a:solidFill>
              <a:latin typeface="Times New Roman" panose="02020603050405020304" pitchFamily="18" charset="0"/>
              <a:ea typeface="Times New Roman" panose="02020603050405020304" pitchFamily="18" charset="0"/>
            </a:endParaRPr>
          </a:p>
          <a:p>
            <a:pPr marL="342900" indent="-342900">
              <a:lnSpc>
                <a:spcPct val="150000"/>
              </a:lnSpc>
              <a:buFont typeface="Wingdings" panose="05000000000000000000" pitchFamily="2" charset="2"/>
              <a:buChar char="§"/>
            </a:pPr>
            <a:r>
              <a:rPr lang="en-US" sz="2400" dirty="0">
                <a:solidFill>
                  <a:srgbClr val="000000"/>
                </a:solidFill>
                <a:latin typeface="Times New Roman" panose="02020603050405020304" pitchFamily="18" charset="0"/>
                <a:ea typeface="Times New Roman" panose="02020603050405020304" pitchFamily="18" charset="0"/>
              </a:rPr>
              <a:t>Construction Material.</a:t>
            </a:r>
          </a:p>
          <a:p>
            <a:pPr marL="342900" indent="-342900">
              <a:lnSpc>
                <a:spcPct val="150000"/>
              </a:lnSpc>
              <a:buFont typeface="Wingdings" panose="05000000000000000000" pitchFamily="2" charset="2"/>
              <a:buChar char="§"/>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ome Renovation Products.</a:t>
            </a:r>
          </a:p>
          <a:p>
            <a:pPr marL="342900" indent="-342900">
              <a:lnSpc>
                <a:spcPct val="150000"/>
              </a:lnSpc>
              <a:buFont typeface="Wingdings" panose="05000000000000000000" pitchFamily="2" charset="2"/>
              <a:buChar char="§"/>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et Labour Services</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
            </a:pPr>
            <a:r>
              <a:rPr lang="en-GB" sz="2400" dirty="0" smtClean="0">
                <a:latin typeface="Times New Roman" panose="02020603050405020304" pitchFamily="18" charset="0"/>
                <a:ea typeface="Times New Roman" panose="02020603050405020304" pitchFamily="18" charset="0"/>
                <a:cs typeface="Times New Roman" panose="02020603050405020304" pitchFamily="18" charset="0"/>
              </a:rPr>
              <a:t>Check daily price list</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uying and Selling Houses.</a:t>
            </a:r>
          </a:p>
          <a:p>
            <a:pPr marL="342900" indent="-342900">
              <a:lnSpc>
                <a:spcPct val="150000"/>
              </a:lnSpc>
              <a:buFont typeface="Wingdings" panose="05000000000000000000" pitchFamily="2" charset="2"/>
              <a:buChar char="§"/>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rack Order.</a:t>
            </a:r>
          </a:p>
          <a:p>
            <a:pPr marL="342900" indent="-342900">
              <a:lnSpc>
                <a:spcPct val="150000"/>
              </a:lnSpc>
              <a:buFont typeface="Wingdings" panose="05000000000000000000" pitchFamily="2" charset="2"/>
              <a:buChar char="§"/>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dirty="0"/>
              <a:t> </a:t>
            </a:r>
          </a:p>
          <a:p>
            <a:r>
              <a:rPr lang="en-US" dirty="0">
                <a:solidFill>
                  <a:srgbClr val="000000"/>
                </a:solidFill>
                <a:latin typeface="Times New Roman" panose="02020603050405020304" pitchFamily="18" charset="0"/>
                <a:ea typeface="Times New Roman" panose="02020603050405020304" pitchFamily="18" charset="0"/>
              </a:rPr>
              <a:t> </a:t>
            </a:r>
            <a:endParaRPr lang="en-US" dirty="0"/>
          </a:p>
        </p:txBody>
      </p:sp>
    </p:spTree>
    <p:extLst>
      <p:ext uri="{BB962C8B-B14F-4D97-AF65-F5344CB8AC3E}">
        <p14:creationId xmlns:p14="http://schemas.microsoft.com/office/powerpoint/2010/main" val="137831069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096" y="912926"/>
            <a:ext cx="6096000" cy="523220"/>
          </a:xfrm>
          <a:prstGeom prst="rect">
            <a:avLst/>
          </a:prstGeom>
        </p:spPr>
        <p:txBody>
          <a:bodyPr wrap="square">
            <a:spAutoFit/>
          </a:bodyPr>
          <a:lstStyle/>
          <a:p>
            <a:pPr marL="342900" indent="-342900">
              <a:buFont typeface="Wingdings" panose="05000000000000000000" pitchFamily="2" charset="2"/>
              <a:buChar char="Ø"/>
            </a:pPr>
            <a:r>
              <a:rPr lang="en-US" sz="2800" b="1" dirty="0">
                <a:solidFill>
                  <a:srgbClr val="000000"/>
                </a:solidFill>
                <a:latin typeface="Times New Roman" panose="02020603050405020304" pitchFamily="18" charset="0"/>
                <a:ea typeface="Times New Roman" panose="02020603050405020304" pitchFamily="18" charset="0"/>
              </a:rPr>
              <a:t> Purpose:</a:t>
            </a:r>
            <a:endParaRPr lang="en-US" sz="2800" b="1" dirty="0"/>
          </a:p>
        </p:txBody>
      </p:sp>
      <p:sp>
        <p:nvSpPr>
          <p:cNvPr id="3" name="Rectangle 2"/>
          <p:cNvSpPr/>
          <p:nvPr/>
        </p:nvSpPr>
        <p:spPr>
          <a:xfrm>
            <a:off x="548096" y="1661678"/>
            <a:ext cx="10965617" cy="3924151"/>
          </a:xfrm>
          <a:prstGeom prst="rect">
            <a:avLst/>
          </a:prstGeom>
        </p:spPr>
        <p:txBody>
          <a:bodyPr wrap="square">
            <a:spAutoFit/>
          </a:bodyPr>
          <a:lstStyle/>
          <a:p>
            <a:pPr algn="just"/>
            <a:r>
              <a:rPr lang="en-GB" sz="2400" dirty="0">
                <a:latin typeface="Times New Roman" panose="02020603050405020304" pitchFamily="18" charset="0"/>
                <a:ea typeface="Times New Roman" panose="02020603050405020304" pitchFamily="18" charset="0"/>
                <a:cs typeface="Times New Roman" panose="02020603050405020304" pitchFamily="18" charset="0"/>
              </a:rPr>
              <a:t>Our Purpose is to create a website , in which customer can order any product that use for house building such as Construction , Material , Tilling and flooring and also get a services of different kind of Labour Services such as painter, Carpenter, Electrician etc. Customer using our website and get the material and services at your door step. We also provide a Service to Buy And Sell House there are two types of house first one is our own making house and the second one is customer they can also add house on our site to sell.</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dirty="0"/>
              <a:t> </a:t>
            </a:r>
          </a:p>
          <a:p>
            <a:r>
              <a:rPr lang="en-US" dirty="0">
                <a:solidFill>
                  <a:srgbClr val="000000"/>
                </a:solidFill>
                <a:latin typeface="Times New Roman" panose="02020603050405020304" pitchFamily="18" charset="0"/>
                <a:ea typeface="Times New Roman" panose="02020603050405020304" pitchFamily="18" charset="0"/>
              </a:rPr>
              <a:t> </a:t>
            </a:r>
            <a:endParaRPr lang="en-US" dirty="0"/>
          </a:p>
        </p:txBody>
      </p:sp>
    </p:spTree>
    <p:extLst>
      <p:ext uri="{BB962C8B-B14F-4D97-AF65-F5344CB8AC3E}">
        <p14:creationId xmlns:p14="http://schemas.microsoft.com/office/powerpoint/2010/main" val="163756306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096" y="912926"/>
            <a:ext cx="6096000" cy="523220"/>
          </a:xfrm>
          <a:prstGeom prst="rect">
            <a:avLst/>
          </a:prstGeom>
        </p:spPr>
        <p:txBody>
          <a:bodyPr wrap="square">
            <a:spAutoFit/>
          </a:bodyPr>
          <a:lstStyle/>
          <a:p>
            <a:pPr marL="342900" indent="-342900">
              <a:buFont typeface="Wingdings" panose="05000000000000000000" pitchFamily="2" charset="2"/>
              <a:buChar char="Ø"/>
            </a:pPr>
            <a:r>
              <a:rPr lang="en-US" sz="2800" b="1" dirty="0">
                <a:solidFill>
                  <a:srgbClr val="000000"/>
                </a:solidFill>
                <a:latin typeface="Times New Roman" panose="02020603050405020304" pitchFamily="18" charset="0"/>
                <a:ea typeface="Times New Roman" panose="02020603050405020304" pitchFamily="18" charset="0"/>
              </a:rPr>
              <a:t> </a:t>
            </a:r>
            <a:r>
              <a:rPr lang="en-GB"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GB" sz="2800" b="1" dirty="0">
                <a:latin typeface="Times New Roman" panose="02020603050405020304" pitchFamily="18" charset="0"/>
                <a:cs typeface="Times New Roman" panose="02020603050405020304" pitchFamily="18" charset="0"/>
              </a:rPr>
              <a:t>bjectives</a:t>
            </a: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548096" y="1661678"/>
            <a:ext cx="10965617" cy="3416320"/>
          </a:xfrm>
          <a:prstGeom prst="rect">
            <a:avLst/>
          </a:prstGeom>
        </p:spPr>
        <p:txBody>
          <a:bodyPr wrap="square">
            <a:spAutoFit/>
          </a:bodyPr>
          <a:lstStyle/>
          <a:p>
            <a:pPr marL="342900" lvl="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To provide </a:t>
            </a:r>
            <a:r>
              <a:rPr lang="en-US" sz="2400" dirty="0" smtClean="0">
                <a:latin typeface="Times New Roman" panose="02020603050405020304" pitchFamily="18" charset="0"/>
                <a:cs typeface="Times New Roman" panose="02020603050405020304" pitchFamily="18" charset="0"/>
              </a:rPr>
              <a:t>the desire and quality product as per customer need.</a:t>
            </a:r>
            <a:endParaRPr lang="en-US" sz="2400" dirty="0">
              <a:latin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Customer can purchase Products </a:t>
            </a:r>
            <a:r>
              <a:rPr lang="en-US" sz="2400" dirty="0" smtClean="0">
                <a:latin typeface="Times New Roman" panose="02020603050405020304" pitchFamily="18" charset="0"/>
                <a:cs typeface="Times New Roman" panose="02020603050405020304" pitchFamily="18" charset="0"/>
              </a:rPr>
              <a:t>Online at door step easily .</a:t>
            </a:r>
          </a:p>
          <a:p>
            <a:pPr marL="342900" lvl="0" indent="-342900" algn="just">
              <a:lnSpc>
                <a:spcPct val="150000"/>
              </a:lnSpc>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Customer can get the trust worthy labour.</a:t>
            </a:r>
            <a:endParaRPr lang="en-US" sz="2400" dirty="0">
              <a:latin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Customer can sell your own home while setting at home.</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Data security is maintained to a relatively high level.</a:t>
            </a:r>
            <a:endParaRPr lang="en-US" sz="2400" dirty="0">
              <a:latin typeface="Times New Roman" panose="02020603050405020304" pitchFamily="18" charset="0"/>
              <a:cs typeface="Times New Roman" panose="02020603050405020304" pitchFamily="18" charset="0"/>
            </a:endParaRPr>
          </a:p>
          <a:p>
            <a:r>
              <a:rPr lang="en-US" dirty="0"/>
              <a:t> </a:t>
            </a:r>
          </a:p>
          <a:p>
            <a:r>
              <a:rPr lang="en-US" dirty="0">
                <a:solidFill>
                  <a:srgbClr val="000000"/>
                </a:solidFill>
                <a:latin typeface="Times New Roman" panose="02020603050405020304" pitchFamily="18" charset="0"/>
                <a:ea typeface="Times New Roman" panose="02020603050405020304" pitchFamily="18" charset="0"/>
              </a:rPr>
              <a:t> </a:t>
            </a:r>
            <a:endParaRPr lang="en-US" dirty="0"/>
          </a:p>
        </p:txBody>
      </p:sp>
    </p:spTree>
    <p:extLst>
      <p:ext uri="{BB962C8B-B14F-4D97-AF65-F5344CB8AC3E}">
        <p14:creationId xmlns:p14="http://schemas.microsoft.com/office/powerpoint/2010/main" val="416533708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095" y="912926"/>
            <a:ext cx="11077847" cy="4278094"/>
          </a:xfrm>
          <a:prstGeom prst="rect">
            <a:avLst/>
          </a:prstGeom>
        </p:spPr>
        <p:txBody>
          <a:bodyPr wrap="square">
            <a:spAutoFit/>
          </a:bodyPr>
          <a:lstStyle/>
          <a:p>
            <a:pPr marL="342900" indent="-342900">
              <a:buFont typeface="Wingdings" panose="05000000000000000000" pitchFamily="2" charset="2"/>
              <a:buChar char="Ø"/>
            </a:pPr>
            <a:r>
              <a:rPr lang="en-US" sz="2800" b="1" dirty="0">
                <a:solidFill>
                  <a:srgbClr val="000000"/>
                </a:solidFill>
                <a:latin typeface="Times New Roman" panose="02020603050405020304" pitchFamily="18" charset="0"/>
                <a:ea typeface="Times New Roman" panose="02020603050405020304" pitchFamily="18" charset="0"/>
              </a:rPr>
              <a:t> </a:t>
            </a:r>
            <a:r>
              <a:rPr lang="en-US" sz="2800" b="1" dirty="0">
                <a:solidFill>
                  <a:srgbClr val="000000"/>
                </a:solidFill>
                <a:latin typeface="Times New Roman" panose="02020603050405020304" pitchFamily="18" charset="0"/>
              </a:rPr>
              <a:t>Scope</a:t>
            </a:r>
            <a:r>
              <a:rPr lang="en-US" sz="2800" b="1" dirty="0" smtClean="0">
                <a:solidFill>
                  <a:srgbClr val="000000"/>
                </a:solidFill>
                <a:latin typeface="Times New Roman" panose="02020603050405020304" pitchFamily="18" charset="0"/>
                <a:cs typeface="Times New Roman" panose="02020603050405020304" pitchFamily="18" charset="0"/>
              </a:rPr>
              <a:t>:</a:t>
            </a:r>
          </a:p>
          <a:p>
            <a:endParaRPr lang="en-US" sz="2800" b="1" dirty="0" smtClean="0">
              <a:solidFill>
                <a:srgbClr val="000000"/>
              </a:solidFill>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Over target </a:t>
            </a:r>
            <a:r>
              <a:rPr lang="en-GB" sz="2400" dirty="0">
                <a:latin typeface="Times New Roman" panose="02020603050405020304" pitchFamily="18" charset="0"/>
                <a:cs typeface="Times New Roman" panose="02020603050405020304" pitchFamily="18" charset="0"/>
              </a:rPr>
              <a:t>audience is those people who want to </a:t>
            </a:r>
            <a:r>
              <a:rPr lang="en-GB" sz="2400" dirty="0" smtClean="0">
                <a:latin typeface="Times New Roman" panose="02020603050405020304" pitchFamily="18" charset="0"/>
                <a:cs typeface="Times New Roman" panose="02020603050405020304" pitchFamily="18" charset="0"/>
              </a:rPr>
              <a:t>buy material </a:t>
            </a:r>
            <a:r>
              <a:rPr lang="en-GB" sz="2400" dirty="0">
                <a:latin typeface="Times New Roman" panose="02020603050405020304" pitchFamily="18" charset="0"/>
                <a:cs typeface="Times New Roman" panose="02020603050405020304" pitchFamily="18" charset="0"/>
              </a:rPr>
              <a:t>that use for home building and</a:t>
            </a:r>
          </a:p>
          <a:p>
            <a:pPr>
              <a:lnSpc>
                <a:spcPct val="150000"/>
              </a:lnSpc>
            </a:pPr>
            <a:r>
              <a:rPr lang="en-GB" sz="2400" dirty="0">
                <a:latin typeface="Times New Roman" panose="02020603050405020304" pitchFamily="18" charset="0"/>
                <a:cs typeface="Times New Roman" panose="02020603050405020304" pitchFamily="18" charset="0"/>
              </a:rPr>
              <a:t>for renovation of </a:t>
            </a:r>
            <a:r>
              <a:rPr lang="en-GB" sz="2400" dirty="0" smtClean="0">
                <a:latin typeface="Times New Roman" panose="02020603050405020304" pitchFamily="18" charset="0"/>
                <a:cs typeface="Times New Roman" panose="02020603050405020304" pitchFamily="18" charset="0"/>
              </a:rPr>
              <a:t>house.</a:t>
            </a:r>
          </a:p>
          <a:p>
            <a:pPr marL="342900" indent="-342900">
              <a:lnSpc>
                <a:spcPct val="150000"/>
              </a:lnSpc>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Those people who want a labour services at door step services such </a:t>
            </a:r>
            <a:r>
              <a:rPr lang="en-GB" sz="2400" dirty="0">
                <a:latin typeface="Times New Roman" panose="02020603050405020304" pitchFamily="18" charset="0"/>
                <a:cs typeface="Times New Roman" panose="02020603050405020304" pitchFamily="18" charset="0"/>
              </a:rPr>
              <a:t>as painter, carpenter </a:t>
            </a:r>
            <a:r>
              <a:rPr lang="en-GB" sz="2400" dirty="0" smtClean="0">
                <a:latin typeface="Times New Roman" panose="02020603050405020304" pitchFamily="18" charset="0"/>
                <a:cs typeface="Times New Roman" panose="02020603050405020304" pitchFamily="18" charset="0"/>
              </a:rPr>
              <a:t>labour.</a:t>
            </a:r>
          </a:p>
          <a:p>
            <a:pPr marL="342900" indent="-342900">
              <a:lnSpc>
                <a:spcPct val="150000"/>
              </a:lnSpc>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Customer Buy </a:t>
            </a:r>
            <a:r>
              <a:rPr lang="en-GB" sz="2400" dirty="0">
                <a:latin typeface="Times New Roman" panose="02020603050405020304" pitchFamily="18" charset="0"/>
                <a:cs typeface="Times New Roman" panose="02020603050405020304" pitchFamily="18" charset="0"/>
              </a:rPr>
              <a:t>and Sell </a:t>
            </a:r>
            <a:r>
              <a:rPr lang="en-GB" sz="2400" dirty="0" smtClean="0">
                <a:latin typeface="Times New Roman" panose="02020603050405020304" pitchFamily="18" charset="0"/>
                <a:cs typeface="Times New Roman" panose="02020603050405020304" pitchFamily="18" charset="0"/>
              </a:rPr>
              <a:t>House.</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548096" y="1661678"/>
            <a:ext cx="10965617" cy="1384995"/>
          </a:xfrm>
          <a:prstGeom prst="rect">
            <a:avLst/>
          </a:prstGeom>
        </p:spPr>
        <p:txBody>
          <a:bodyPr wrap="square">
            <a:spAutoFit/>
          </a:bodyPr>
          <a:lstStyle/>
          <a:p>
            <a:pPr lvl="0" algn="just">
              <a:lnSpc>
                <a:spcPct val="150000"/>
              </a:lnSpc>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dirty="0"/>
              <a:t> </a:t>
            </a:r>
          </a:p>
          <a:p>
            <a:r>
              <a:rPr lang="en-US" dirty="0">
                <a:solidFill>
                  <a:srgbClr val="000000"/>
                </a:solidFill>
                <a:latin typeface="Times New Roman" panose="02020603050405020304" pitchFamily="18" charset="0"/>
                <a:ea typeface="Times New Roman" panose="02020603050405020304" pitchFamily="18" charset="0"/>
              </a:rPr>
              <a:t> </a:t>
            </a:r>
            <a:endParaRPr lang="en-US" dirty="0"/>
          </a:p>
        </p:txBody>
      </p:sp>
    </p:spTree>
    <p:extLst>
      <p:ext uri="{BB962C8B-B14F-4D97-AF65-F5344CB8AC3E}">
        <p14:creationId xmlns:p14="http://schemas.microsoft.com/office/powerpoint/2010/main" val="393469672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4626" y="315426"/>
            <a:ext cx="4710700" cy="584775"/>
          </a:xfrm>
          <a:prstGeom prst="rect">
            <a:avLst/>
          </a:prstGeom>
          <a:noFill/>
        </p:spPr>
        <p:txBody>
          <a:bodyPr wrap="square" rtlCol="0">
            <a:spAutoFit/>
          </a:bodyPr>
          <a:lstStyle/>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METHODOLOGY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938" y="991644"/>
            <a:ext cx="7506245" cy="5095648"/>
          </a:xfrm>
          <a:prstGeom prst="rect">
            <a:avLst/>
          </a:prstGeom>
        </p:spPr>
      </p:pic>
    </p:spTree>
    <p:extLst>
      <p:ext uri="{BB962C8B-B14F-4D97-AF65-F5344CB8AC3E}">
        <p14:creationId xmlns:p14="http://schemas.microsoft.com/office/powerpoint/2010/main" val="160588373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0535" y="866896"/>
            <a:ext cx="10616035" cy="5386090"/>
          </a:xfrm>
          <a:prstGeom prst="rect">
            <a:avLst/>
          </a:prstGeom>
        </p:spPr>
        <p:txBody>
          <a:bodyPr wrap="square">
            <a:spAutoFit/>
          </a:bodyPr>
          <a:lstStyle/>
          <a:p>
            <a:pPr marL="342900" indent="-342900">
              <a:buFont typeface="Wingdings" panose="05000000000000000000" pitchFamily="2" charset="2"/>
              <a:buChar char="Ø"/>
            </a:pPr>
            <a:r>
              <a:rPr lang="en-US" sz="2800" b="1" dirty="0" smtClean="0">
                <a:solidFill>
                  <a:srgbClr val="000000"/>
                </a:solidFill>
                <a:latin typeface="Times New Roman" panose="02020603050405020304" pitchFamily="18" charset="0"/>
              </a:rPr>
              <a:t>Requirements</a:t>
            </a:r>
            <a:r>
              <a:rPr lang="en-US" sz="2800" b="1" dirty="0" smtClean="0">
                <a:solidFill>
                  <a:srgbClr val="000000"/>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sz="2800" b="1" dirty="0" smtClean="0">
                <a:solidFill>
                  <a:srgbClr val="000000"/>
                </a:solidFill>
                <a:latin typeface="Times New Roman" panose="02020603050405020304" pitchFamily="18" charset="0"/>
              </a:rPr>
              <a:t>Planning </a:t>
            </a:r>
            <a:r>
              <a:rPr lang="en-US" sz="2800" b="1" dirty="0" smtClean="0">
                <a:solidFill>
                  <a:srgbClr val="000000"/>
                </a:solidFill>
                <a:latin typeface="Times New Roman" panose="02020603050405020304" pitchFamily="18" charset="0"/>
              </a:rPr>
              <a:t>&amp; Design</a:t>
            </a:r>
            <a:r>
              <a:rPr lang="en-US" sz="2800" b="1" dirty="0" smtClean="0">
                <a:solidFill>
                  <a:srgbClr val="000000"/>
                </a:solidFill>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Ø"/>
            </a:pPr>
            <a:r>
              <a:rPr lang="en-US" sz="2800" b="1" dirty="0" smtClean="0">
                <a:solidFill>
                  <a:srgbClr val="000000"/>
                </a:solidFill>
                <a:latin typeface="Times New Roman" panose="02020603050405020304" pitchFamily="18" charset="0"/>
              </a:rPr>
              <a:t>Development</a:t>
            </a:r>
            <a:r>
              <a:rPr lang="en-US" sz="2800" b="1" dirty="0" smtClean="0">
                <a:solidFill>
                  <a:srgbClr val="000000"/>
                </a:solidFill>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Ø"/>
            </a:pPr>
            <a:r>
              <a:rPr lang="en-GB" sz="2800" b="1" dirty="0">
                <a:solidFill>
                  <a:srgbClr val="000000"/>
                </a:solidFill>
                <a:latin typeface="Times New Roman" panose="02020603050405020304" pitchFamily="18" charset="0"/>
                <a:cs typeface="Times New Roman" panose="02020603050405020304" pitchFamily="18" charset="0"/>
              </a:rPr>
              <a:t>Testing</a:t>
            </a:r>
            <a:r>
              <a:rPr lang="en-GB" sz="2800" b="1" dirty="0" smtClean="0">
                <a:solidFill>
                  <a:srgbClr val="000000"/>
                </a:solidFill>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Ø"/>
            </a:pPr>
            <a:r>
              <a:rPr lang="en-GB" sz="2800" b="1" dirty="0" err="1" smtClean="0">
                <a:solidFill>
                  <a:srgbClr val="000000"/>
                </a:solidFill>
                <a:latin typeface="Times New Roman" panose="02020603050405020304" pitchFamily="18" charset="0"/>
                <a:cs typeface="Times New Roman" panose="02020603050405020304" pitchFamily="18" charset="0"/>
              </a:rPr>
              <a:t>Deploment</a:t>
            </a:r>
            <a:endParaRPr lang="en-GB" sz="2800" b="1"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GB" sz="2800" b="1" dirty="0" smtClean="0">
                <a:solidFill>
                  <a:srgbClr val="000000"/>
                </a:solidFill>
                <a:latin typeface="Times New Roman" panose="02020603050405020304" pitchFamily="18" charset="0"/>
                <a:cs typeface="Times New Roman" panose="02020603050405020304" pitchFamily="18" charset="0"/>
              </a:rPr>
              <a:t>Maintenance</a:t>
            </a:r>
            <a:endParaRPr lang="en-US" sz="2800" b="1" dirty="0" smtClean="0">
              <a:solidFill>
                <a:srgbClr val="000000"/>
              </a:solidFill>
              <a:latin typeface="Times New Roman" panose="02020603050405020304" pitchFamily="18" charset="0"/>
              <a:cs typeface="Times New Roman" panose="02020603050405020304" pitchFamily="18" charset="0"/>
            </a:endParaRPr>
          </a:p>
          <a:p>
            <a:pPr>
              <a:lnSpc>
                <a:spcPct val="150000"/>
              </a:lnSpc>
            </a:pPr>
            <a:r>
              <a:rPr lang="en-GB" sz="2000" dirty="0" smtClean="0">
                <a:solidFill>
                  <a:srgbClr val="000000"/>
                </a:solidFill>
                <a:latin typeface="Times New Roman" panose="02020603050405020304" pitchFamily="18" charset="0"/>
                <a:cs typeface="Times New Roman" panose="02020603050405020304" pitchFamily="18" charset="0"/>
              </a:rPr>
              <a:t>	</a:t>
            </a:r>
          </a:p>
          <a:p>
            <a:pPr>
              <a:lnSpc>
                <a:spcPct val="150000"/>
              </a:lnSpc>
            </a:pPr>
            <a:endParaRPr lang="en-US" sz="2000" b="1" dirty="0" smtClean="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b="1"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sz="2000" b="1" dirty="0" smtClean="0">
              <a:solidFill>
                <a:srgbClr val="000000"/>
              </a:solidFill>
              <a:latin typeface="Times New Roman" panose="02020603050405020304" pitchFamily="18" charset="0"/>
              <a:cs typeface="Times New Roman" panose="02020603050405020304" pitchFamily="18" charset="0"/>
            </a:endParaRPr>
          </a:p>
          <a:p>
            <a:endParaRPr lang="en-US" sz="20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98670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096" y="912926"/>
            <a:ext cx="6096000" cy="584775"/>
          </a:xfrm>
          <a:prstGeom prst="rect">
            <a:avLst/>
          </a:prstGeom>
        </p:spPr>
        <p:txBody>
          <a:bodyPr wrap="square">
            <a:spAutoFit/>
          </a:bodyPr>
          <a:lstStyle/>
          <a:p>
            <a:pPr marL="342900" indent="-342900">
              <a:buFont typeface="Wingdings" panose="05000000000000000000" pitchFamily="2" charset="2"/>
              <a:buChar char="Ø"/>
            </a:pPr>
            <a:r>
              <a:rPr lang="en-US" sz="2800" b="1" dirty="0">
                <a:solidFill>
                  <a:srgbClr val="000000"/>
                </a:solidFill>
                <a:latin typeface="Times New Roman" panose="02020603050405020304" pitchFamily="18" charset="0"/>
                <a:ea typeface="Times New Roman" panose="02020603050405020304" pitchFamily="18" charset="0"/>
              </a:rPr>
              <a:t> </a:t>
            </a:r>
            <a:r>
              <a:rPr lang="en-GB" sz="3200" b="1" dirty="0" smtClean="0">
                <a:solidFill>
                  <a:srgbClr val="000000"/>
                </a:solidFill>
                <a:latin typeface="Times New Roman" panose="02020603050405020304" pitchFamily="18" charset="0"/>
              </a:rPr>
              <a:t>T</a:t>
            </a:r>
            <a:r>
              <a:rPr lang="en-US" sz="3200" b="1" dirty="0">
                <a:solidFill>
                  <a:srgbClr val="000000"/>
                </a:solidFill>
                <a:latin typeface="Times New Roman" panose="02020603050405020304" pitchFamily="18" charset="0"/>
              </a:rPr>
              <a:t>o</a:t>
            </a:r>
            <a:r>
              <a:rPr lang="en-US" sz="3200" b="1" dirty="0" smtClean="0">
                <a:solidFill>
                  <a:srgbClr val="000000"/>
                </a:solidFill>
                <a:latin typeface="Times New Roman" panose="02020603050405020304" pitchFamily="18" charset="0"/>
              </a:rPr>
              <a:t>ols </a:t>
            </a:r>
            <a:r>
              <a:rPr lang="en-US" sz="3200" b="1" dirty="0" smtClean="0">
                <a:solidFill>
                  <a:srgbClr val="000000"/>
                </a:solidFill>
                <a:latin typeface="Times New Roman" panose="02020603050405020304" pitchFamily="18" charset="0"/>
                <a:cs typeface="Times New Roman" panose="02020603050405020304" pitchFamily="18" charset="0"/>
              </a:rPr>
              <a:t>:</a:t>
            </a:r>
            <a:endParaRPr lang="en-US" sz="3200" dirty="0"/>
          </a:p>
        </p:txBody>
      </p:sp>
      <p:sp>
        <p:nvSpPr>
          <p:cNvPr id="3" name="Rectangle 2"/>
          <p:cNvSpPr/>
          <p:nvPr/>
        </p:nvSpPr>
        <p:spPr>
          <a:xfrm>
            <a:off x="613191" y="1698250"/>
            <a:ext cx="10965617" cy="3970318"/>
          </a:xfrm>
          <a:prstGeom prst="rect">
            <a:avLst/>
          </a:prstGeom>
        </p:spPr>
        <p:txBody>
          <a:bodyPr wrap="square">
            <a:spAutoFit/>
          </a:bodyPr>
          <a:lstStyle/>
          <a:p>
            <a:pPr marL="285750" lvl="0" indent="-285750" algn="just">
              <a:lnSpc>
                <a:spcPct val="150000"/>
              </a:lnSpc>
              <a:buFont typeface="Wingdings" panose="05000000000000000000" pitchFamily="2" charset="2"/>
              <a:buChar char="§"/>
            </a:pP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Visual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Studio Code</a:t>
            </a:r>
          </a:p>
          <a:p>
            <a:pPr marL="285750" lvl="0" indent="-285750" algn="just">
              <a:lnSpc>
                <a:spcPct val="150000"/>
              </a:lnSpc>
              <a:buFont typeface="Wingdings" panose="05000000000000000000" pitchFamily="2" charset="2"/>
              <a:buChar char="§"/>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Draw.io</a:t>
            </a:r>
          </a:p>
          <a:p>
            <a:pPr marL="285750" lvl="0" indent="-285750" algn="just">
              <a:lnSpc>
                <a:spcPct val="150000"/>
              </a:lnSpc>
              <a:buFont typeface="Wingdings" panose="05000000000000000000" pitchFamily="2" charset="2"/>
              <a:buChar char="§"/>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Corel-Draw	</a:t>
            </a:r>
            <a:endParaRPr lang="en-US"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GB" sz="2800" dirty="0" smtClean="0">
                <a:latin typeface="Times New Roman" panose="02020603050405020304" pitchFamily="18" charset="0"/>
                <a:ea typeface="Times New Roman" panose="02020603050405020304" pitchFamily="18" charset="0"/>
                <a:cs typeface="Times New Roman" panose="02020603050405020304" pitchFamily="18" charset="0"/>
              </a:rPr>
              <a:t>DB Browser for S</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QLite3</a:t>
            </a:r>
          </a:p>
          <a:p>
            <a:pPr lvl="0"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dirty="0"/>
              <a:t> </a:t>
            </a:r>
          </a:p>
          <a:p>
            <a:r>
              <a:rPr lang="en-US" dirty="0">
                <a:solidFill>
                  <a:srgbClr val="000000"/>
                </a:solidFill>
                <a:latin typeface="Times New Roman" panose="02020603050405020304" pitchFamily="18" charset="0"/>
                <a:ea typeface="Times New Roman" panose="02020603050405020304" pitchFamily="18" charset="0"/>
              </a:rPr>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5209" y="1292455"/>
            <a:ext cx="1149610" cy="1149610"/>
          </a:xfrm>
          <a:prstGeom prst="rect">
            <a:avLst/>
          </a:prstGeom>
        </p:spPr>
      </p:pic>
      <p:pic>
        <p:nvPicPr>
          <p:cNvPr id="5" name="Picture 4">
            <a:extLst>
              <a:ext uri="{FF2B5EF4-FFF2-40B4-BE49-F238E27FC236}">
                <a16:creationId xmlns:a16="http://schemas.microsoft.com/office/drawing/2014/main" id="{74DDB7E6-2FD5-4653-74AA-F22DC0C66C61}"/>
              </a:ext>
            </a:extLst>
          </p:cNvPr>
          <p:cNvPicPr>
            <a:picLocks noChangeAspect="1"/>
          </p:cNvPicPr>
          <p:nvPr/>
        </p:nvPicPr>
        <p:blipFill>
          <a:blip r:embed="rId3"/>
          <a:srcRect/>
          <a:stretch/>
        </p:blipFill>
        <p:spPr>
          <a:xfrm>
            <a:off x="9455546" y="2683610"/>
            <a:ext cx="2280017" cy="57638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0158" y="3279942"/>
            <a:ext cx="1470101" cy="15602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55546" y="3900916"/>
            <a:ext cx="2322235" cy="1682021"/>
          </a:xfrm>
          <a:prstGeom prst="rect">
            <a:avLst/>
          </a:prstGeom>
        </p:spPr>
      </p:pic>
    </p:spTree>
    <p:extLst>
      <p:ext uri="{BB962C8B-B14F-4D97-AF65-F5344CB8AC3E}">
        <p14:creationId xmlns:p14="http://schemas.microsoft.com/office/powerpoint/2010/main" val="307447712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3006</TotalTime>
  <Words>429</Words>
  <Application>Microsoft Office PowerPoint</Application>
  <PresentationFormat>Widescreen</PresentationFormat>
  <Paragraphs>99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Somail Aftab</dc:creator>
  <cp:lastModifiedBy>Muneeb Nadeem</cp:lastModifiedBy>
  <cp:revision>116</cp:revision>
  <dcterms:created xsi:type="dcterms:W3CDTF">2022-10-02T12:28:53Z</dcterms:created>
  <dcterms:modified xsi:type="dcterms:W3CDTF">2022-10-05T22:29:43Z</dcterms:modified>
</cp:coreProperties>
</file>