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8" r:id="rId2"/>
    <p:sldId id="525" r:id="rId3"/>
    <p:sldId id="517" r:id="rId4"/>
    <p:sldId id="259" r:id="rId5"/>
    <p:sldId id="512" r:id="rId6"/>
    <p:sldId id="260" r:id="rId7"/>
    <p:sldId id="514" r:id="rId8"/>
    <p:sldId id="515" r:id="rId9"/>
    <p:sldId id="261" r:id="rId10"/>
    <p:sldId id="262" r:id="rId11"/>
    <p:sldId id="263" r:id="rId12"/>
    <p:sldId id="268" r:id="rId13"/>
    <p:sldId id="270" r:id="rId14"/>
    <p:sldId id="271" r:id="rId15"/>
    <p:sldId id="272" r:id="rId16"/>
    <p:sldId id="518" r:id="rId17"/>
    <p:sldId id="275" r:id="rId18"/>
    <p:sldId id="278" r:id="rId19"/>
    <p:sldId id="279" r:id="rId20"/>
    <p:sldId id="280" r:id="rId21"/>
    <p:sldId id="281" r:id="rId22"/>
    <p:sldId id="282" r:id="rId23"/>
    <p:sldId id="519" r:id="rId24"/>
    <p:sldId id="526" r:id="rId25"/>
    <p:sldId id="520" r:id="rId26"/>
    <p:sldId id="521" r:id="rId27"/>
    <p:sldId id="524" r:id="rId28"/>
    <p:sldId id="522" r:id="rId29"/>
    <p:sldId id="523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21646A-35A4-44FF-AC7D-092B140F10F1}" type="datetimeFigureOut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FFF65C6-2518-4A51-8816-02BB48C42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P90040277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"/>
            <a:ext cx="31242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8128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5A264-1420-45AA-B273-8C1B5E48C738}" type="datetime1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98D62-52C9-4621-BE54-6387C7F742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70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41AE7-0C45-4DA0-8DA0-41F3450BF10A}" type="datetime1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8AC71-90A0-44A0-ABC8-466CAA149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42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2A382-BD8C-4BA3-BBD3-1A304314D00F}" type="datetime1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85297-1326-48BC-BDFB-F68CF650F2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93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78C3F-BC86-44F0-99DF-837B849AF4ED}" type="datetime1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2844C-3BD7-49D5-A5DF-BAF2577E0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P90040277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"/>
            <a:ext cx="31242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10C66-A83C-4261-B3DF-B37E4A487FD4}" type="datetime1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312A9-DC25-4440-954D-BB7DBD78C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8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8BE40-663D-4882-953B-588EDCF650D2}" type="datetime1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BAF5-B014-4B53-A11C-7A196748BF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70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CB0D1-905C-4D24-AFA3-AB6109604736}" type="datetime1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6EAAE-29BC-4E78-963D-4775180435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67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43713-7B04-4958-A41F-DFD45B15930D}" type="datetime1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625DB-FAA1-4C7A-9E3C-D4B852A0A3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37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FA448-D592-40FD-9FF8-06ADF2B8D4B8}" type="datetime1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3CEE6-77D4-4B35-9941-4F8E318ED6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9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AC25E-E4F5-4DB3-98AE-905DD9BA146D}" type="datetime1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42ECD-8159-482C-BB4B-B715D8288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53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E22A9-3542-4780-AA6F-76776A8D2699}" type="datetime1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2FDA2-F9AE-48B4-8277-EDDC2DB7A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90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5C8AB8-D8C9-4026-ABC9-C121E9D08A38}" type="datetime1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C6E0F9-9BC1-4896-834F-E024BF4C82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61" r:id="rId2"/>
    <p:sldLayoutId id="214748387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rstudio.org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/web/packag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ocumentation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tagged/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Introduction to R</a:t>
            </a:r>
            <a:endParaRPr lang="en-US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en-US" dirty="0"/>
              <a:t>Rob Kabacoff, Ph.D</a:t>
            </a:r>
            <a:r>
              <a:rPr lang="en-US" altLang="en-US" dirty="0" smtClean="0"/>
              <a:t>.</a:t>
            </a:r>
            <a:endParaRPr lang="en-US" dirty="0"/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B03031-9F4F-487D-937D-67157A1418F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RKABAC~1\AppData\Local\Temp\SNAGHTML112d92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0818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838200" y="457200"/>
            <a:ext cx="2486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Default Console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7B5D10-C26E-4C4E-8C9F-73C5AAFE677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838200" y="457200"/>
            <a:ext cx="431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Rstudio (</a:t>
            </a:r>
            <a:r>
              <a:rPr lang="en-US" altLang="en-US" sz="2800">
                <a:hlinkClick r:id="rId2"/>
              </a:rPr>
              <a:t>http://rstudio.org/</a:t>
            </a:r>
            <a:r>
              <a:rPr lang="en-US" altLang="en-US" sz="2800"/>
              <a:t>)</a:t>
            </a:r>
          </a:p>
        </p:txBody>
      </p:sp>
      <p:pic>
        <p:nvPicPr>
          <p:cNvPr id="14339" name="Picture 2" descr="RStudio on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693420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B222B-6237-4AA1-8270-0FA6E80371D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Case-sensitive interpreted language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Enter commands at prompt (&gt;) or in batch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Statements consist of functions and assignments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Comments are preceded by #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semi-colon separates statements on a line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x &lt;- c(4, 4, 5, 6, 7, 2, 9)    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length(x) ; mean(x)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plot(x)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# plot the vector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6A1FC2-4F52-43BD-8977-26DA63E8B4D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definitions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</a:t>
            </a:r>
            <a:r>
              <a:rPr lang="en-US" altLang="en-US" b="1" smtClean="0"/>
              <a:t>object</a:t>
            </a:r>
            <a:r>
              <a:rPr lang="en-US" altLang="en-US" smtClean="0"/>
              <a:t> is anything that can be assigned to a variable.</a:t>
            </a:r>
          </a:p>
          <a:p>
            <a:pPr lvl="1" eaLnBrk="1" hangingPunct="1"/>
            <a:r>
              <a:rPr lang="en-US" altLang="en-US" smtClean="0"/>
              <a:t>Includes constants, data structures, functions, and even graphs</a:t>
            </a:r>
          </a:p>
          <a:p>
            <a:pPr eaLnBrk="1" hangingPunct="1"/>
            <a:r>
              <a:rPr lang="en-US" altLang="en-US" smtClean="0"/>
              <a:t>Objects have a </a:t>
            </a:r>
            <a:r>
              <a:rPr lang="en-US" altLang="en-US" b="1" smtClean="0"/>
              <a:t>mode</a:t>
            </a:r>
            <a:r>
              <a:rPr lang="en-US" altLang="en-US" smtClean="0"/>
              <a:t> - how the object is stored.</a:t>
            </a:r>
          </a:p>
          <a:p>
            <a:pPr eaLnBrk="1" hangingPunct="1"/>
            <a:r>
              <a:rPr lang="en-US" altLang="en-US" smtClean="0"/>
              <a:t>Objects have a </a:t>
            </a:r>
            <a:r>
              <a:rPr lang="en-US" altLang="en-US" b="1" smtClean="0"/>
              <a:t>class</a:t>
            </a:r>
            <a:r>
              <a:rPr lang="en-US" altLang="en-US" smtClean="0"/>
              <a:t> - which tells generic functions like print() how to handle it.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8DC2DC-68B4-4C1C-96BD-5634ABE9FDB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 Workspace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Your current R working environment</a:t>
            </a:r>
          </a:p>
          <a:p>
            <a:pPr eaLnBrk="1" hangingPunct="1"/>
            <a:r>
              <a:rPr lang="en-US" altLang="en-US" smtClean="0"/>
              <a:t>Includes any user-defined objects (vectors, matrices, functions, data frames, lists)</a:t>
            </a:r>
          </a:p>
          <a:p>
            <a:pPr eaLnBrk="1" hangingPunct="1"/>
            <a:r>
              <a:rPr lang="en-US" altLang="en-US" smtClean="0"/>
              <a:t>At end of session you can save image of the workspace and it will be automatically loaded next time R starts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E47A23-86E8-45DE-8441-2BD74A4487F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for managing workspace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27162"/>
              </p:ext>
            </p:extLst>
          </p:nvPr>
        </p:nvGraphicFramePr>
        <p:xfrm>
          <a:off x="304800" y="1447800"/>
          <a:ext cx="8610600" cy="3483132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8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Function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Action</a:t>
                      </a:r>
                      <a:endParaRPr lang="en-US" sz="2400" b="1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 err="1"/>
                        <a:t>getwd</a:t>
                      </a:r>
                      <a:r>
                        <a:rPr lang="en-US" sz="2000" u="none" strike="noStrike" dirty="0"/>
                        <a:t>()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List current working directory</a:t>
                      </a:r>
                      <a:endParaRPr lang="en-US" sz="1800" dirty="0"/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58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 err="1"/>
                        <a:t>setwd</a:t>
                      </a:r>
                      <a:r>
                        <a:rPr lang="en-US" sz="2000" u="none" strike="noStrike" dirty="0"/>
                        <a:t>("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mydirectory</a:t>
                      </a:r>
                      <a:r>
                        <a:rPr lang="en-US" sz="2000" u="none" strike="noStrike" dirty="0"/>
                        <a:t>")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Change the current working directory to </a:t>
                      </a:r>
                      <a:r>
                        <a:rPr lang="en-US" sz="2000" dirty="0" err="1" smtClean="0"/>
                        <a:t>mydirectory</a:t>
                      </a:r>
                      <a:endParaRPr lang="en-US" sz="2000" dirty="0" smtClean="0"/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err="1" smtClean="0"/>
                        <a:t>rm</a:t>
                      </a:r>
                      <a:r>
                        <a:rPr lang="en-US" sz="2000" u="none" strike="noStrike" dirty="0" smtClean="0"/>
                        <a:t>(</a:t>
                      </a:r>
                      <a:r>
                        <a:rPr lang="en-US" sz="2000" u="none" strike="noStrike" dirty="0" smtClean="0">
                          <a:solidFill>
                            <a:srgbClr val="C00000"/>
                          </a:solidFill>
                        </a:rPr>
                        <a:t>object</a:t>
                      </a:r>
                      <a:r>
                        <a:rPr lang="en-US" sz="2000" u="none" strike="noStrike" dirty="0" smtClean="0"/>
                        <a:t>)</a:t>
                      </a:r>
                      <a:endParaRPr lang="en-US" sz="20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Delete</a:t>
                      </a:r>
                      <a:r>
                        <a:rPr lang="en-US" sz="2000" baseline="0" dirty="0" smtClean="0"/>
                        <a:t> object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i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/>
                        <a:t>save(</a:t>
                      </a:r>
                      <a:r>
                        <a:rPr lang="en-US" sz="2000" dirty="0" err="1"/>
                        <a:t>objectlist</a:t>
                      </a:r>
                      <a:r>
                        <a:rPr lang="en-US" sz="2000" u="none" strike="noStrike" dirty="0"/>
                        <a:t>, file="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myfile</a:t>
                      </a:r>
                      <a:r>
                        <a:rPr lang="en-US" sz="2000" u="none" strike="noStrike" dirty="0"/>
                        <a:t>")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Save specific objects to a file 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047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/>
                        <a:t>load("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myfile</a:t>
                      </a:r>
                      <a:r>
                        <a:rPr lang="en-US" sz="2000" u="none" strike="noStrike" dirty="0"/>
                        <a:t>")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Load a workspace into the current session 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</a:t>
                      </a:r>
                      <a:r>
                        <a:rPr lang="en-US" sz="2000" dirty="0"/>
                        <a:t>default = .</a:t>
                      </a:r>
                      <a:r>
                        <a:rPr lang="en-US" sz="2000" u="none" strike="noStrike" dirty="0" err="1"/>
                        <a:t>RData</a:t>
                      </a:r>
                      <a:r>
                        <a:rPr lang="en-US" sz="2000" dirty="0"/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4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BE65A0-F71B-4C46-B3F9-FCCD455232C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rkabacoff\Desktop\danny-shanahan-lassie-get-help-new-yorker-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7700"/>
            <a:ext cx="7391400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Getting Help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143000"/>
          <a:ext cx="8458200" cy="5586413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Function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Action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5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/>
                        <a:t>help("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foo</a:t>
                      </a:r>
                      <a:r>
                        <a:rPr lang="en-US" sz="2400" dirty="0"/>
                        <a:t>"</a:t>
                      </a:r>
                      <a:r>
                        <a:rPr lang="en-US" sz="2400" u="none" strike="noStrike" dirty="0"/>
                        <a:t>) </a:t>
                      </a:r>
                      <a:r>
                        <a:rPr lang="en-US" sz="2400" u="none" strike="noStrike" dirty="0" smtClean="0"/>
                        <a:t/>
                      </a:r>
                      <a:br>
                        <a:rPr lang="en-US" sz="2400" u="none" strike="noStrike" dirty="0" smtClean="0"/>
                      </a:br>
                      <a:r>
                        <a:rPr lang="en-US" sz="2400" u="none" strike="noStrike" dirty="0" smtClean="0"/>
                        <a:t>?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foo</a:t>
                      </a:r>
                      <a:endParaRPr lang="en-US" sz="24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Help on function foo (the quotation marks are optional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55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 err="1"/>
                        <a:t>help.search</a:t>
                      </a:r>
                      <a:r>
                        <a:rPr lang="en-US" sz="2400" u="none" strike="noStrike" dirty="0"/>
                        <a:t>("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foo</a:t>
                      </a:r>
                      <a:r>
                        <a:rPr lang="en-US" sz="2400" u="none" strike="noStrike" dirty="0"/>
                        <a:t>") </a:t>
                      </a:r>
                      <a:r>
                        <a:rPr lang="en-US" sz="2400" u="none" strike="noStrike" dirty="0" smtClean="0"/>
                        <a:t/>
                      </a:r>
                      <a:br>
                        <a:rPr lang="en-US" sz="2400" u="none" strike="noStrike" dirty="0" smtClean="0"/>
                      </a:br>
                      <a:r>
                        <a:rPr lang="en-US" sz="2400" u="none" strike="noStrike" dirty="0" smtClean="0"/>
                        <a:t>??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foo</a:t>
                      </a:r>
                      <a:endParaRPr lang="en-US" sz="24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Search the help system for instances of the string </a:t>
                      </a:r>
                      <a:r>
                        <a:rPr lang="en-US" sz="2400" u="none" strike="noStrike" dirty="0"/>
                        <a:t>foo</a:t>
                      </a:r>
                      <a:r>
                        <a:rPr lang="en-US" sz="2400" dirty="0"/>
                        <a:t> </a:t>
                      </a:r>
                      <a:endParaRPr lang="en-US" sz="2400" dirty="0" smtClean="0"/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42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 smtClean="0"/>
                        <a:t>help(package="foo") </a:t>
                      </a:r>
                      <a:br>
                        <a:rPr lang="en-US" sz="2400" u="none" strike="noStrike" dirty="0" smtClean="0"/>
                      </a:br>
                      <a:endParaRPr lang="en-US" sz="24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Help on </a:t>
                      </a:r>
                      <a:r>
                        <a:rPr lang="en-US" sz="2400" dirty="0" smtClean="0"/>
                        <a:t>package foo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9290622"/>
                  </a:ext>
                </a:extLst>
              </a:tr>
              <a:tr h="117355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/>
                        <a:t>example("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foo</a:t>
                      </a:r>
                      <a:r>
                        <a:rPr lang="en-US" sz="2400" dirty="0"/>
                        <a:t>"</a:t>
                      </a:r>
                      <a:r>
                        <a:rPr lang="en-US" sz="2400" u="none" strike="noStrike" dirty="0"/>
                        <a:t>)</a:t>
                      </a:r>
                      <a:endParaRPr lang="en-US" sz="24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Examples of function foo (the quotation marks are optional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6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/>
                        <a:t>data()</a:t>
                      </a:r>
                      <a:endParaRPr lang="en-US" sz="24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List all available datasets for currently loaded packages</a:t>
                      </a:r>
                      <a:endParaRPr lang="en-US" sz="24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5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CB37FD-ED4C-4C06-A3E1-7A1EB11F018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Packages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Collections of R functions, data, and compiled code in well-defined format</a:t>
            </a:r>
          </a:p>
          <a:p>
            <a:pPr eaLnBrk="1" hangingPunct="1"/>
            <a:r>
              <a:rPr lang="en-US" altLang="en-US" smtClean="0"/>
              <a:t>Massively extend the functionality of R</a:t>
            </a:r>
          </a:p>
          <a:p>
            <a:pPr eaLnBrk="1" hangingPunct="1"/>
            <a:r>
              <a:rPr lang="en-US" altLang="en-US" smtClean="0"/>
              <a:t>Thousands of user written packages on CRAN</a:t>
            </a:r>
            <a:br>
              <a:rPr lang="en-US" altLang="en-US" smtClean="0"/>
            </a:br>
            <a:r>
              <a:rPr lang="en-US" altLang="en-US" smtClean="0">
                <a:hlinkClick r:id="rId2"/>
              </a:rPr>
              <a:t>http://cran.r-project.or/web/packages</a:t>
            </a:r>
            <a:r>
              <a:rPr lang="en-US" altLang="en-US" smtClean="0"/>
              <a:t>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5E4371-B7C5-45EA-974E-5ED2D5803C1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install.packages</a:t>
            </a:r>
            <a:r>
              <a:rPr lang="en-US" dirty="0" smtClean="0"/>
              <a:t>("</a:t>
            </a:r>
            <a:r>
              <a:rPr lang="en-US" i="1" dirty="0" err="1" smtClean="0">
                <a:solidFill>
                  <a:srgbClr val="FF0000"/>
                </a:solidFill>
              </a:rPr>
              <a:t>packagename</a:t>
            </a:r>
            <a:r>
              <a:rPr lang="en-US" dirty="0" smtClean="0"/>
              <a:t>")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update.packages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library(</a:t>
            </a:r>
            <a:r>
              <a:rPr lang="en-US" i="1" dirty="0" err="1" smtClean="0">
                <a:solidFill>
                  <a:srgbClr val="FF0000"/>
                </a:solidFill>
              </a:rPr>
              <a:t>packagename</a:t>
            </a:r>
            <a:r>
              <a:rPr lang="en-US" dirty="0" smtClean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help(package="</a:t>
            </a:r>
            <a:r>
              <a:rPr lang="en-US" i="1" dirty="0" err="1" smtClean="0">
                <a:solidFill>
                  <a:srgbClr val="FF0000"/>
                </a:solidFill>
              </a:rPr>
              <a:t>packagename</a:t>
            </a:r>
            <a:r>
              <a:rPr lang="en-US" dirty="0" smtClean="0"/>
              <a:t>")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88F0D6-2D41-47E3-A12A-9B8CAEFF5A6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7620000" cy="632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9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session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 err="1" smtClean="0"/>
              <a:t>install.packages</a:t>
            </a:r>
            <a:r>
              <a:rPr lang="en-US" altLang="en-US" dirty="0" smtClean="0"/>
              <a:t>("</a:t>
            </a:r>
            <a:r>
              <a:rPr lang="en-US" altLang="en-US" dirty="0" err="1" smtClean="0"/>
              <a:t>vcd</a:t>
            </a:r>
            <a:r>
              <a:rPr lang="en-US" altLang="en-US" dirty="0" smtClean="0"/>
              <a:t>")</a:t>
            </a:r>
            <a:endParaRPr lang="en-US" altLang="en-US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help(package</a:t>
            </a:r>
            <a:r>
              <a:rPr lang="en-US" altLang="en-US" dirty="0" smtClean="0"/>
              <a:t>="</a:t>
            </a:r>
            <a:r>
              <a:rPr lang="en-US" altLang="en-US" dirty="0" err="1" smtClean="0"/>
              <a:t>vcd</a:t>
            </a:r>
            <a:r>
              <a:rPr lang="en-US" altLang="en-US" dirty="0" smtClean="0"/>
              <a:t>")</a:t>
            </a:r>
            <a:endParaRPr lang="en-US" altLang="en-US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library(</a:t>
            </a:r>
            <a:r>
              <a:rPr lang="en-US" altLang="en-US" dirty="0" err="1" smtClean="0"/>
              <a:t>vcd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help(Arthritis)</a:t>
            </a:r>
            <a:endParaRPr lang="en-US" altLang="en-US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Arthritis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example(Arthritis)</a:t>
            </a:r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5DBFE4-CAF7-4ECF-B995-39AA9E04734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Mistakes</a:t>
            </a: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Using the wrong case</a:t>
            </a:r>
            <a:r>
              <a:rPr lang="en-US" altLang="en-US" sz="2400" smtClean="0"/>
              <a:t>. </a:t>
            </a:r>
            <a:br>
              <a:rPr lang="en-US" altLang="en-US" sz="2400" smtClean="0"/>
            </a:br>
            <a:r>
              <a:rPr lang="en-US" altLang="en-US" sz="2400" smtClean="0"/>
              <a:t>help(), Help(), and HELP() are three different functions </a:t>
            </a:r>
            <a:br>
              <a:rPr lang="en-US" altLang="en-US" sz="2400" smtClean="0"/>
            </a:br>
            <a:r>
              <a:rPr lang="en-US" altLang="en-US" sz="2400" smtClean="0"/>
              <a:t>(only the first will work).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b="1" smtClean="0"/>
              <a:t>Forgetting to use quote marks when they are needed</a:t>
            </a:r>
            <a:r>
              <a:rPr lang="en-US" altLang="en-US" sz="2400" smtClean="0"/>
              <a:t>. install.packages("gclus") will work, while install.packages(gclus) will generate an error.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b="1" smtClean="0"/>
              <a:t>Forgetting to include the parentheses in a function call</a:t>
            </a:r>
            <a:r>
              <a:rPr lang="en-US" altLang="en-US" sz="2400" smtClean="0"/>
              <a:t>. help() rather than help. </a:t>
            </a:r>
            <a:br>
              <a:rPr lang="en-US" altLang="en-US" sz="2400" smtClean="0"/>
            </a:br>
            <a:r>
              <a:rPr lang="en-US" altLang="en-US" sz="2400" smtClean="0"/>
              <a:t>Even if there are no options, you still need the ().  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44E1C7-5233-46F2-B98F-9D5A8887CA3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Mistakes (2)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Using the \ in a path name on Windows</a:t>
            </a:r>
            <a:r>
              <a:rPr lang="en-US" altLang="en-US" sz="2400" smtClean="0"/>
              <a:t>. </a:t>
            </a:r>
            <a:br>
              <a:rPr lang="en-US" altLang="en-US" sz="2400" smtClean="0"/>
            </a:br>
            <a:r>
              <a:rPr lang="en-US" altLang="en-US" sz="2400" smtClean="0"/>
              <a:t>R sees the backslash character as an escape character. setwd("c:\mydata") will generate an error. Use setwd("c:/mydata") or setwd("c:\\mydata") instead.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b="1" smtClean="0"/>
              <a:t>Using a function from a package that is not loaded</a:t>
            </a:r>
            <a:r>
              <a:rPr lang="en-US" altLang="en-US" sz="2400" smtClean="0"/>
              <a:t>. </a:t>
            </a:r>
            <a:br>
              <a:rPr lang="en-US" altLang="en-US" sz="2400" smtClean="0"/>
            </a:br>
            <a:r>
              <a:rPr lang="en-US" altLang="en-US" sz="2400" smtClean="0"/>
              <a:t>The function order.clusters() is contained in the gclus package. If you try to use it before loading the package, you will get an error. 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49B182-4426-46CD-BD6A-1320EB5C0E9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it up on Google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“summary statistics in r”</a:t>
            </a:r>
          </a:p>
          <a:p>
            <a:r>
              <a:rPr lang="en-US" dirty="0" smtClean="0"/>
              <a:t>“specifying colors in a </a:t>
            </a:r>
            <a:r>
              <a:rPr lang="en-US" dirty="0" err="1" smtClean="0"/>
              <a:t>barchart</a:t>
            </a:r>
            <a:r>
              <a:rPr lang="en-US" dirty="0" smtClean="0"/>
              <a:t> in r”</a:t>
            </a:r>
          </a:p>
          <a:p>
            <a:r>
              <a:rPr lang="en-US" dirty="0" smtClean="0"/>
              <a:t>“rotating labels in ggplot2”</a:t>
            </a:r>
          </a:p>
          <a:p>
            <a:r>
              <a:rPr lang="en-US" dirty="0" smtClean="0"/>
              <a:t>Error messages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2312A9-DC25-4440-954D-BB7DBD78CCC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419600"/>
            <a:ext cx="1409524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86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www.statmethods.net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6065838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 Bold" panose="020B0704020202020204" pitchFamily="34" charset="0"/>
                <a:cs typeface="Arial Bold" panose="020B0704020202020204" pitchFamily="34" charset="0"/>
              </a:rPr>
              <a:t>Find the functions you need</a:t>
            </a:r>
          </a:p>
        </p:txBody>
      </p:sp>
      <p:pic>
        <p:nvPicPr>
          <p:cNvPr id="30723" name="Snagit_PPT94D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04913"/>
            <a:ext cx="6019800" cy="561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84135" y="5105400"/>
            <a:ext cx="174509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/>
              <a:t>CRAN </a:t>
            </a:r>
            <a:br>
              <a:rPr lang="en-US" sz="2800" dirty="0"/>
            </a:br>
            <a:r>
              <a:rPr lang="en-US" sz="2800" dirty="0"/>
              <a:t>Task Views</a:t>
            </a:r>
          </a:p>
        </p:txBody>
      </p:sp>
      <p:sp>
        <p:nvSpPr>
          <p:cNvPr id="307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0D4F7B-C7A7-4D36-BC5A-525A932DF78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C5CC89-CEEA-44AA-8CCD-9DF471332F3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4438"/>
            <a:ext cx="7683500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1003300" y="533400"/>
            <a:ext cx="720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Finding Functions :  </a:t>
            </a:r>
            <a:r>
              <a:rPr lang="en-US" altLang="en-US" sz="2400">
                <a:latin typeface="Arial" panose="020B0604020202020204" pitchFamily="34" charset="0"/>
                <a:hlinkClick r:id="rId3"/>
              </a:rPr>
              <a:t>http://www.rdocumentation.org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0"/>
            <a:ext cx="5715000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Bold" panose="020B0704020202020204" pitchFamily="34" charset="0"/>
                <a:cs typeface="Arial Bold" panose="020B0704020202020204" pitchFamily="34" charset="0"/>
              </a:rPr>
              <a:t>When you're really stuck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Stack Overflow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http://stackoverflow.com/questions/tagged/r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2E14F4-2DE0-4796-87E3-6C651DB2CE0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Part I.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26FDE3-9E78-4022-BBF3-9DADAC2AF31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 1 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Overview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IDEs and GUIs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Syntax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Workspace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Help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Interactive and Batch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Packages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Getting Unstuck</a:t>
            </a:r>
            <a:endParaRPr lang="en-US" dirty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074875-8C58-4F29-A39E-996216A4E31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language and environment for statistical computing and graphics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Based on the "S" Language developed at Bell Labs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R was first created by </a:t>
            </a:r>
            <a:r>
              <a:rPr lang="en-US" altLang="en-US" b="1" smtClean="0">
                <a:solidFill>
                  <a:srgbClr val="C00000"/>
                </a:solidFill>
              </a:rPr>
              <a:t>R</a:t>
            </a:r>
            <a:r>
              <a:rPr lang="en-US" altLang="en-US" smtClean="0"/>
              <a:t>oss Ihaka and </a:t>
            </a:r>
            <a:r>
              <a:rPr lang="en-US" altLang="en-US" b="1" smtClean="0">
                <a:solidFill>
                  <a:srgbClr val="C00000"/>
                </a:solidFill>
              </a:rPr>
              <a:t>R</a:t>
            </a:r>
            <a:r>
              <a:rPr lang="en-US" altLang="en-US" smtClean="0"/>
              <a:t>obert Gentleman at the Univ. of Auckland in 1993</a:t>
            </a:r>
          </a:p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DE7C3-5FF9-4E02-9426-70835A4B978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use R?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Free</a:t>
            </a:r>
          </a:p>
          <a:p>
            <a:pPr eaLnBrk="1" hangingPunct="1"/>
            <a:r>
              <a:rPr lang="en-US" altLang="en-US" smtClean="0"/>
              <a:t>Open source</a:t>
            </a:r>
          </a:p>
          <a:p>
            <a:pPr eaLnBrk="1" hangingPunct="1"/>
            <a:r>
              <a:rPr lang="en-US" altLang="en-US" smtClean="0"/>
              <a:t>State-of-the-art graphics and data analysis</a:t>
            </a:r>
          </a:p>
          <a:p>
            <a:pPr eaLnBrk="1" hangingPunct="1"/>
            <a:r>
              <a:rPr lang="en-US" altLang="en-US" smtClean="0"/>
              <a:t>Platform for programming new methods</a:t>
            </a:r>
          </a:p>
          <a:p>
            <a:pPr eaLnBrk="1" hangingPunct="1"/>
            <a:r>
              <a:rPr lang="en-US" altLang="en-US" smtClean="0"/>
              <a:t>Runs on Windows, Linux, Mac OS X</a:t>
            </a:r>
          </a:p>
          <a:p>
            <a:pPr eaLnBrk="1" hangingPunct="1"/>
            <a:r>
              <a:rPr lang="en-US" altLang="en-US" smtClean="0"/>
              <a:t>Enormous user base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202D2-40B7-43E7-95DB-DFBF309DF69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Statistical Methods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Descriptive Statistics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Experimental Design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Linear , Generalized, Nonlinear,   </a:t>
            </a:r>
            <a:br>
              <a:rPr lang="en-US" altLang="en-US" sz="2000" smtClean="0">
                <a:solidFill>
                  <a:srgbClr val="000000"/>
                </a:solidFill>
              </a:rPr>
            </a:br>
            <a:r>
              <a:rPr lang="en-US" altLang="en-US" sz="2000" smtClean="0">
                <a:solidFill>
                  <a:srgbClr val="000000"/>
                </a:solidFill>
              </a:rPr>
              <a:t>     and Hierarchical Models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Analysis of Categorical Data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Nonparametric Analysis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Survival Analysis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Latent Variable Models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Bayesian Models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Missing Values Analysis 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Cluster Analysis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Decision Trees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Data Mining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1024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Classical Test Theory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Item Response Theory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Correspondence Analysis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Multidimensional Scaling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Meta Analysis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Structural Equation Modeling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Complex Survey Design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Time Series Analysis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Longitudinal Analysis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Social Network Analysis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Study of Mediation and Moderation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Power Analysis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Clinical Trials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7682B6-9FC9-4F68-ACAE-665E1B27A1A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6934200" y="6022975"/>
            <a:ext cx="1190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and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3AAB5D-FBDB-4939-AE31-F746F6DDEC2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5725" y="258763"/>
            <a:ext cx="8975725" cy="6308725"/>
            <a:chOff x="85409" y="258253"/>
            <a:chExt cx="8975880" cy="6309860"/>
          </a:xfrm>
        </p:grpSpPr>
        <p:pic>
          <p:nvPicPr>
            <p:cNvPr id="11269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04"/>
            <a:stretch>
              <a:fillRect/>
            </a:stretch>
          </p:blipFill>
          <p:spPr bwMode="auto">
            <a:xfrm>
              <a:off x="6187053" y="4038600"/>
              <a:ext cx="2874236" cy="2529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0" name="Picture 2" descr="C:\Users\rkabacoff\Desktop\iri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09" y="1694842"/>
              <a:ext cx="3953191" cy="201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258253"/>
              <a:ext cx="2057077" cy="1755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2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1" t="15118" r="10136" b="13448"/>
            <a:stretch>
              <a:fillRect/>
            </a:stretch>
          </p:blipFill>
          <p:spPr bwMode="auto">
            <a:xfrm>
              <a:off x="6610577" y="2316572"/>
              <a:ext cx="2111239" cy="1645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595" y="296661"/>
              <a:ext cx="1637941" cy="1398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126" y="4003482"/>
              <a:ext cx="2963274" cy="2529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5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105" y="1835796"/>
              <a:ext cx="2428398" cy="2072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023687"/>
              <a:ext cx="2963306" cy="252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itle 1"/>
          <p:cNvSpPr txBox="1">
            <a:spLocks/>
          </p:cNvSpPr>
          <p:nvPr/>
        </p:nvSpPr>
        <p:spPr>
          <a:xfrm>
            <a:off x="533400" y="258763"/>
            <a:ext cx="22860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mtClean="0">
                <a:latin typeface="Arial Bold" pitchFamily="34" charset="0"/>
                <a:cs typeface="Arial Bold" pitchFamily="34" charset="0"/>
              </a:rPr>
              <a:t>Graphs!</a:t>
            </a:r>
            <a:endParaRPr lang="en-US" dirty="0">
              <a:latin typeface="Arial Bold" pitchFamily="34" charset="0"/>
              <a:cs typeface="Arial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Obtaining 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 Homepage - </a:t>
            </a:r>
            <a:r>
              <a:rPr lang="en-US" altLang="en-US" smtClean="0">
                <a:hlinkClick r:id="rId2"/>
              </a:rPr>
              <a:t>http://www.r-project.org/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CRAN Mirrors – </a:t>
            </a:r>
            <a:r>
              <a:rPr lang="en-US" altLang="en-US" smtClean="0">
                <a:hlinkClick r:id="rId3"/>
              </a:rPr>
              <a:t>http://cran.r-project.org/</a:t>
            </a:r>
            <a:endParaRPr lang="en-US" altLang="en-US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55403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3045B-B653-4C52-9391-6E432841660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535</Words>
  <Application>Microsoft Office PowerPoint</Application>
  <PresentationFormat>On-screen Show (4:3)</PresentationFormat>
  <Paragraphs>160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Bold</vt:lpstr>
      <vt:lpstr>Calibri</vt:lpstr>
      <vt:lpstr>Times New Roman</vt:lpstr>
      <vt:lpstr>Office Theme</vt:lpstr>
      <vt:lpstr>Introduction to R</vt:lpstr>
      <vt:lpstr>PowerPoint Presentation</vt:lpstr>
      <vt:lpstr>Part I. Introduction</vt:lpstr>
      <vt:lpstr>Part 1 Topics</vt:lpstr>
      <vt:lpstr>What is R</vt:lpstr>
      <vt:lpstr>Why use R?</vt:lpstr>
      <vt:lpstr>Statistical Methods</vt:lpstr>
      <vt:lpstr>PowerPoint Presentation</vt:lpstr>
      <vt:lpstr>Obtaining R</vt:lpstr>
      <vt:lpstr>PowerPoint Presentation</vt:lpstr>
      <vt:lpstr>PowerPoint Presentation</vt:lpstr>
      <vt:lpstr>Working with R</vt:lpstr>
      <vt:lpstr>Some definitions</vt:lpstr>
      <vt:lpstr>R Workspace</vt:lpstr>
      <vt:lpstr>Functions for managing workspace</vt:lpstr>
      <vt:lpstr>PowerPoint Presentation</vt:lpstr>
      <vt:lpstr>Getting Help</vt:lpstr>
      <vt:lpstr>Packages</vt:lpstr>
      <vt:lpstr>Working with Packages</vt:lpstr>
      <vt:lpstr>Sample session</vt:lpstr>
      <vt:lpstr>Common Mistakes</vt:lpstr>
      <vt:lpstr>Common Mistakes (2)</vt:lpstr>
      <vt:lpstr>Resources</vt:lpstr>
      <vt:lpstr>Look it up on Google</vt:lpstr>
      <vt:lpstr>www.statmethods.net</vt:lpstr>
      <vt:lpstr>Find the functions you need</vt:lpstr>
      <vt:lpstr>PowerPoint Presentation</vt:lpstr>
      <vt:lpstr>PowerPoint Presentation</vt:lpstr>
      <vt:lpstr>When you're really stuck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 for software  developers and data analysts Rob Kabacoff, Ph.D. March 10th, 2012</dc:title>
  <dc:creator>rkabacoff</dc:creator>
  <cp:lastModifiedBy>Kabacoff, Robert</cp:lastModifiedBy>
  <cp:revision>41</cp:revision>
  <cp:lastPrinted>2014-06-25T13:55:56Z</cp:lastPrinted>
  <dcterms:created xsi:type="dcterms:W3CDTF">2012-02-17T18:30:45Z</dcterms:created>
  <dcterms:modified xsi:type="dcterms:W3CDTF">2018-06-11T13:12:51Z</dcterms:modified>
</cp:coreProperties>
</file>