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7" showSpecialPlsOnTitleSld="0" saveSubsetFonts="1">
  <p:sldMasterIdLst>
    <p:sldMasterId id="2147483648" r:id="rId1"/>
  </p:sldMasterIdLst>
  <p:notesMasterIdLst>
    <p:notesMasterId r:id="rId61"/>
  </p:notesMasterIdLst>
  <p:sldIdLst>
    <p:sldId id="284" r:id="rId2"/>
    <p:sldId id="382" r:id="rId3"/>
    <p:sldId id="286" r:id="rId4"/>
    <p:sldId id="377" r:id="rId5"/>
    <p:sldId id="287" r:id="rId6"/>
    <p:sldId id="288" r:id="rId7"/>
    <p:sldId id="289" r:id="rId8"/>
    <p:sldId id="368" r:id="rId9"/>
    <p:sldId id="291" r:id="rId10"/>
    <p:sldId id="369" r:id="rId11"/>
    <p:sldId id="370" r:id="rId12"/>
    <p:sldId id="293" r:id="rId13"/>
    <p:sldId id="295" r:id="rId14"/>
    <p:sldId id="296" r:id="rId15"/>
    <p:sldId id="297" r:id="rId16"/>
    <p:sldId id="298" r:id="rId17"/>
    <p:sldId id="299" r:id="rId18"/>
    <p:sldId id="302" r:id="rId19"/>
    <p:sldId id="305" r:id="rId20"/>
    <p:sldId id="304" r:id="rId21"/>
    <p:sldId id="307" r:id="rId22"/>
    <p:sldId id="308" r:id="rId23"/>
    <p:sldId id="387" r:id="rId24"/>
    <p:sldId id="309" r:id="rId25"/>
    <p:sldId id="310" r:id="rId26"/>
    <p:sldId id="388" r:id="rId27"/>
    <p:sldId id="389" r:id="rId28"/>
    <p:sldId id="313" r:id="rId29"/>
    <p:sldId id="390" r:id="rId30"/>
    <p:sldId id="314" r:id="rId31"/>
    <p:sldId id="317" r:id="rId32"/>
    <p:sldId id="318" r:id="rId33"/>
    <p:sldId id="319" r:id="rId34"/>
    <p:sldId id="320" r:id="rId35"/>
    <p:sldId id="321" r:id="rId36"/>
    <p:sldId id="378" r:id="rId37"/>
    <p:sldId id="322" r:id="rId38"/>
    <p:sldId id="323" r:id="rId39"/>
    <p:sldId id="371" r:id="rId40"/>
    <p:sldId id="326" r:id="rId41"/>
    <p:sldId id="372" r:id="rId42"/>
    <p:sldId id="374" r:id="rId43"/>
    <p:sldId id="330" r:id="rId44"/>
    <p:sldId id="375" r:id="rId45"/>
    <p:sldId id="331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58" r:id="rId54"/>
    <p:sldId id="359" r:id="rId55"/>
    <p:sldId id="380" r:id="rId56"/>
    <p:sldId id="381" r:id="rId57"/>
    <p:sldId id="384" r:id="rId58"/>
    <p:sldId id="385" r:id="rId59"/>
    <p:sldId id="386" r:id="rId60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A2388A-A80B-4816-9168-115708717419}" type="datetimeFigureOut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2D0453E-2283-4B04-9E6A-0BFEE6A15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1A60-B3C3-48E3-913B-38DFF9B917BE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578AC-DC2F-4843-ABE7-BF6E63B3D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4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150D5-76B4-45E0-B446-E3404BC398B6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48EEF-CA6B-491F-BF55-676098416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9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C50B-2BB6-4600-ACE6-8DF0C561822E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B877F-D7F8-4A72-946F-18910C45D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657-3039-4AF5-89F8-05DA4C8DA474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1310-56D1-4B4C-9008-F3C829C9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0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P90040277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3124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2A364-4BC9-42B0-8C9A-F680FBEFCDD2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349F-E0C5-4D55-9ECC-8C5C531AE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8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1888F-4832-4F82-A232-43B6AFFE0889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4380D-0FB5-4E42-832A-14B0E70C1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05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6AF30-B4B9-4D1A-8DD4-3819C6E21BA4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B3F6F-D385-4E3C-AD30-8B86833CF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DEF0-5D77-4A6C-B1BF-9A02CA3CEF71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4BD00-CEC7-47D0-91A7-19D4C266F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47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CD961-2617-4EAA-99C5-847F911B53B1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CE8E4-68D5-419F-B591-BC07B1C2C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AE5C-1AFB-40AB-9F13-246CC23134A5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5082-D723-421C-ADB8-F892145EF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4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7574-B487-4C65-985F-974D1E568EC7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3D193-D348-4C8D-835A-9A6AB2FC3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28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4E58BD-C243-4AAF-A925-7B98841B6C88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119307-A162-4A44-B177-42C7E02A4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3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 2. Data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196B2-FF88-470F-9900-FA23B294496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Matrix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  <a:r>
              <a:rPr lang="en-US" altLang="en-US" sz="3100" smtClean="0"/>
              <a:t>y &lt;- matrix(1:20, nrow=5, byrow=TRUE)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3100" smtClean="0"/>
              <a:t> 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[,1] [,2] [,3] [,4]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 1    2    3    4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5    6    7    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 9   10   11   12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[4,]   13   14   15   16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[5,]   17   18   19   20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89423-A509-47AC-B8F6-81EE7A744A7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Matrix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smtClean="0"/>
              <a:t>data &lt;- c(3615, 365, 2212, 3624, 6315, 4530)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smtClean="0"/>
              <a:t>rnames &lt;- c("Alabama", "Alaska", "Arizona")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smtClean="0"/>
              <a:t>cnames &lt;- c("Population", "Income")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smtClean="0"/>
              <a:t>y &lt;- matrix(data, ncol=2, </a:t>
            </a:r>
            <a:br>
              <a:rPr lang="en-US" sz="3100" smtClean="0"/>
            </a:br>
            <a:r>
              <a:rPr lang="en-US" sz="3100" smtClean="0"/>
              <a:t>                 dimnames=list(rnames, cnames))</a:t>
            </a:r>
            <a:endParaRPr lang="en-US" sz="31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smtClean="0"/>
              <a:t> </a:t>
            </a:r>
            <a:endParaRPr lang="en-US" sz="31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Population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Alabama       3615   3624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Alaska         365   6315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Arizona       2212   4530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9C747-F546-4B82-AEFF-6FA1D9C8353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Matrix Subscripts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x &lt;- matrix(1:10, </a:t>
            </a:r>
            <a:r>
              <a:rPr lang="en-US" dirty="0" err="1" smtClean="0"/>
              <a:t>nrow</a:t>
            </a:r>
            <a:r>
              <a:rPr lang="en-US" dirty="0" smtClean="0"/>
              <a:t> = 2)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x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rgbClr val="C00000"/>
                </a:solidFill>
              </a:rPr>
              <a:t>[,1] [,2] [,3] [,4] [,5]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[1,]    1    3    5    7    9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[2,]    2    4    6    8   10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5364" name="Content Placeholder 4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3528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x[2, ]                                 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[1]  2  4  6  8 10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x[, 2]                   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[1] 3 4</a:t>
            </a:r>
            <a:br>
              <a:rPr lang="en-US" altLang="en-US" smtClean="0">
                <a:solidFill>
                  <a:srgbClr val="C00000"/>
                </a:solidFill>
              </a:rPr>
            </a:br>
            <a:r>
              <a:rPr lang="en-US" altLang="en-US" smtClean="0"/>
              <a:t>x[1, 4]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[1] 7</a:t>
            </a:r>
            <a:br>
              <a:rPr lang="en-US" altLang="en-US" smtClean="0">
                <a:solidFill>
                  <a:srgbClr val="C00000"/>
                </a:solidFill>
              </a:rPr>
            </a:br>
            <a:r>
              <a:rPr lang="en-US" altLang="en-US" smtClean="0"/>
              <a:t>x[1, c(4, 5)]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[1] 7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0CD915-4843-4EA5-B3E3-0C1E6A308C0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frame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Rectangular array of data</a:t>
            </a:r>
          </a:p>
          <a:p>
            <a:pPr eaLnBrk="1" hangingPunct="1"/>
            <a:r>
              <a:rPr lang="en-US" altLang="en-US" smtClean="0"/>
              <a:t>More general than a matrix - different columns can contain different modes of data (numeric, character, etc.)</a:t>
            </a:r>
          </a:p>
          <a:p>
            <a:pPr eaLnBrk="1" hangingPunct="1"/>
            <a:r>
              <a:rPr lang="en-US" altLang="en-US" smtClean="0"/>
              <a:t>Similar to datasets in SAS, SPSS, and Stata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i="1" smtClean="0">
                <a:solidFill>
                  <a:srgbClr val="C00000"/>
                </a:solidFill>
              </a:rPr>
              <a:t>mydata</a:t>
            </a:r>
            <a:r>
              <a:rPr lang="en-US" altLang="en-US" smtClean="0"/>
              <a:t> &lt;- data.frame( </a:t>
            </a:r>
            <a:r>
              <a:rPr lang="en-US" altLang="en-US" i="1" smtClean="0">
                <a:solidFill>
                  <a:srgbClr val="C00000"/>
                </a:solidFill>
              </a:rPr>
              <a:t>col1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C00000"/>
                </a:solidFill>
              </a:rPr>
              <a:t>col2</a:t>
            </a:r>
            <a:r>
              <a:rPr lang="en-US" altLang="en-US" smtClean="0"/>
              <a:t>, …, </a:t>
            </a:r>
            <a:r>
              <a:rPr lang="en-US" altLang="en-US" i="1" smtClean="0">
                <a:solidFill>
                  <a:srgbClr val="C00000"/>
                </a:solidFill>
              </a:rPr>
              <a:t>coln</a:t>
            </a:r>
            <a:r>
              <a:rPr lang="en-US" altLang="en-US" smtClean="0"/>
              <a:t>)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60320-0413-4E7A-AD85-CB73025675B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ptID</a:t>
            </a:r>
            <a:r>
              <a:rPr lang="en-US" sz="2800" dirty="0" smtClean="0"/>
              <a:t>          &lt;- c(111, 208, 113, 408)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age           &lt;- c(25, 34, 28, 52)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diabetes  &lt;- c("Type1", "Type2", "Type1", "Type1")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status       &lt;- c("Poor", "Improved", "Excellent", "Poor")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ptdata</a:t>
            </a:r>
            <a:r>
              <a:rPr lang="en-US" sz="2800" dirty="0" smtClean="0"/>
              <a:t>      &lt;-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(</a:t>
            </a:r>
            <a:r>
              <a:rPr lang="en-US" sz="2800" dirty="0" err="1" smtClean="0"/>
              <a:t>ptID</a:t>
            </a:r>
            <a:r>
              <a:rPr lang="en-US" sz="2800" dirty="0" smtClean="0"/>
              <a:t>, age, diabetes, status)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ptdata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ptID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diabetes    status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111  25    Type1      Poor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208  34    Type2  Improved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113  28    Type1 Excellent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408  52    Type1      Poor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2EADD-3395-4A98-9B9C-227EDDF278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Specifying elements of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 rtlCol="0">
            <a:noAutofit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ptdata</a:t>
            </a:r>
            <a:r>
              <a:rPr lang="en-US" sz="2400" dirty="0" smtClean="0"/>
              <a:t>[1:2]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           </a:t>
            </a:r>
            <a:r>
              <a:rPr lang="en-US" sz="2400" dirty="0" err="1" smtClean="0">
                <a:solidFill>
                  <a:srgbClr val="C00000"/>
                </a:solidFill>
              </a:rPr>
              <a:t>ptID</a:t>
            </a:r>
            <a:r>
              <a:rPr lang="en-US" sz="2400" dirty="0" smtClean="0">
                <a:solidFill>
                  <a:srgbClr val="C00000"/>
                </a:solidFill>
              </a:rPr>
              <a:t>   age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1         111     25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2         208     34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3         113     28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4         408     52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ptdata</a:t>
            </a:r>
            <a:r>
              <a:rPr lang="en-US" sz="2400" dirty="0" smtClean="0"/>
              <a:t>[c</a:t>
            </a:r>
            <a:r>
              <a:rPr lang="en-US" sz="2400" dirty="0"/>
              <a:t>("</a:t>
            </a:r>
            <a:r>
              <a:rPr lang="en-US" sz="2400" dirty="0" err="1"/>
              <a:t>diabetes</a:t>
            </a:r>
            <a:r>
              <a:rPr lang="en-US" sz="2400" dirty="0" err="1" smtClean="0"/>
              <a:t>","</a:t>
            </a:r>
            <a:r>
              <a:rPr lang="en-US" sz="2400" dirty="0" err="1"/>
              <a:t>status</a:t>
            </a:r>
            <a:r>
              <a:rPr lang="en-US" sz="2400" dirty="0"/>
              <a:t>")]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  diabetes    status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1    Type1      Poor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2    Type2      Improved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3    Type1      Excellent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4    Type1      Poor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ptdata$age</a:t>
            </a:r>
            <a:endParaRPr lang="en-US" sz="24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[1] 25 34 28 52</a:t>
            </a:r>
          </a:p>
          <a:p>
            <a:pPr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2DAF6-1753-4C0F-A057-F1D09C1F9BE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Specifying elements of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0000" lnSpcReduction="20000"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err="1" smtClean="0"/>
              <a:t>ptdata</a:t>
            </a:r>
            <a:r>
              <a:rPr lang="en-US" sz="3600" dirty="0" smtClean="0"/>
              <a:t>[1:2]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           </a:t>
            </a:r>
            <a:r>
              <a:rPr lang="en-US" sz="3600" dirty="0" err="1" smtClean="0">
                <a:solidFill>
                  <a:srgbClr val="C00000"/>
                </a:solidFill>
              </a:rPr>
              <a:t>ptID</a:t>
            </a:r>
            <a:r>
              <a:rPr lang="en-US" sz="3600" dirty="0" smtClean="0">
                <a:solidFill>
                  <a:srgbClr val="C00000"/>
                </a:solidFill>
              </a:rPr>
              <a:t>   age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1         111     25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2         208     34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3         113     28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AutoNum type="arabicPlain" startAt="4"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         408     52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en-US" sz="3600" dirty="0" smtClean="0">
              <a:solidFill>
                <a:srgbClr val="C00000"/>
              </a:solidFill>
            </a:endParaRP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err="1" smtClean="0"/>
              <a:t>ptdata</a:t>
            </a:r>
            <a:r>
              <a:rPr lang="en-US" sz="3600" dirty="0" smtClean="0"/>
              <a:t>[2:3, 1:2]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           </a:t>
            </a:r>
            <a:r>
              <a:rPr lang="en-US" sz="3600" dirty="0" err="1" smtClean="0">
                <a:solidFill>
                  <a:srgbClr val="C00000"/>
                </a:solidFill>
              </a:rPr>
              <a:t>ptID</a:t>
            </a:r>
            <a:r>
              <a:rPr lang="en-US" sz="3600" dirty="0" smtClean="0">
                <a:solidFill>
                  <a:srgbClr val="C00000"/>
                </a:solidFill>
              </a:rPr>
              <a:t>   age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2         208     34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AutoNum type="arabicPlain" startAt="3"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         113     28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 </a:t>
            </a:r>
            <a:r>
              <a:rPr lang="en-US" sz="2500" dirty="0" err="1" smtClean="0"/>
              <a:t>ptdata</a:t>
            </a:r>
            <a:r>
              <a:rPr lang="en-US" sz="2500" dirty="0" smtClean="0"/>
              <a:t>[c(1,3</a:t>
            </a:r>
            <a:r>
              <a:rPr lang="en-US" sz="2500" dirty="0"/>
              <a:t>), 1:2]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500" dirty="0">
                <a:solidFill>
                  <a:srgbClr val="C00000"/>
                </a:solidFill>
              </a:rPr>
              <a:t>  </a:t>
            </a:r>
            <a:r>
              <a:rPr lang="en-US" sz="2500" dirty="0" smtClean="0">
                <a:solidFill>
                  <a:srgbClr val="C00000"/>
                </a:solidFill>
              </a:rPr>
              <a:t>        </a:t>
            </a:r>
            <a:r>
              <a:rPr lang="en-US" sz="2500" dirty="0" err="1" smtClean="0">
                <a:solidFill>
                  <a:srgbClr val="C00000"/>
                </a:solidFill>
              </a:rPr>
              <a:t>ptID</a:t>
            </a:r>
            <a:r>
              <a:rPr lang="en-US" sz="2500" dirty="0" smtClean="0">
                <a:solidFill>
                  <a:srgbClr val="C00000"/>
                </a:solidFill>
              </a:rPr>
              <a:t>   </a:t>
            </a:r>
            <a:r>
              <a:rPr lang="en-US" sz="2500" dirty="0">
                <a:solidFill>
                  <a:srgbClr val="C00000"/>
                </a:solidFill>
              </a:rPr>
              <a:t>age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500" dirty="0">
                <a:solidFill>
                  <a:srgbClr val="C00000"/>
                </a:solidFill>
              </a:rPr>
              <a:t>1         111     25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500" dirty="0">
                <a:solidFill>
                  <a:srgbClr val="C00000"/>
                </a:solidFill>
              </a:rPr>
              <a:t>3         113     28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6E8CD-26B4-4848-AFFD-E5B43611F14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summary(</a:t>
            </a:r>
            <a:r>
              <a:rPr lang="en-US" sz="2400" dirty="0" err="1" smtClean="0">
                <a:latin typeface="Consolas" panose="020B0609020204030204" pitchFamily="49" charset="0"/>
              </a:rPr>
              <a:t>mtcars$mpg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plot(</a:t>
            </a:r>
            <a:r>
              <a:rPr lang="en-US" sz="2400" dirty="0" err="1" smtClean="0">
                <a:latin typeface="Consolas" panose="020B0609020204030204" pitchFamily="49" charset="0"/>
              </a:rPr>
              <a:t>mtcars$mpg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mtcars$disp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indent="3175" eaLnBrk="1" hangingPunct="1">
              <a:buFont typeface="Arial" charset="0"/>
              <a:buNone/>
              <a:defRPr/>
            </a:pPr>
            <a:r>
              <a:rPr lang="en-US" altLang="en-US" sz="2400" dirty="0" smtClean="0">
                <a:latin typeface="Consolas" panose="020B0609020204030204" pitchFamily="49" charset="0"/>
              </a:rPr>
              <a:t>with(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mtcars</a:t>
            </a:r>
            <a:r>
              <a:rPr lang="en-US" altLang="en-US" sz="2400" dirty="0" smtClean="0">
                <a:latin typeface="Consolas" panose="020B0609020204030204" pitchFamily="49" charset="0"/>
              </a:rPr>
              <a:t>, {</a:t>
            </a:r>
          </a:p>
          <a:p>
            <a:pPr indent="3175" eaLnBrk="1" hangingPunct="1">
              <a:buFont typeface="Arial" charset="0"/>
              <a:buNone/>
              <a:defRPr/>
            </a:pPr>
            <a:r>
              <a:rPr lang="en-US" altLang="en-US" sz="2400" dirty="0" smtClean="0">
                <a:latin typeface="Consolas" panose="020B0609020204030204" pitchFamily="49" charset="0"/>
              </a:rPr>
              <a:t>    summary(mpg)</a:t>
            </a:r>
          </a:p>
          <a:p>
            <a:pPr indent="3175" eaLnBrk="1" hangingPunct="1">
              <a:buFont typeface="Arial" charset="0"/>
              <a:buNone/>
              <a:defRPr/>
            </a:pPr>
            <a:r>
              <a:rPr lang="en-US" altLang="en-US" sz="2400" dirty="0" smtClean="0">
                <a:latin typeface="Consolas" panose="020B0609020204030204" pitchFamily="49" charset="0"/>
              </a:rPr>
              <a:t>    plot(mpg,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disp</a:t>
            </a:r>
            <a:r>
              <a:rPr lang="en-US" altLang="en-US" sz="2400" dirty="0" smtClean="0">
                <a:latin typeface="Consolas" panose="020B0609020204030204" pitchFamily="49" charset="0"/>
              </a:rPr>
              <a:t>)</a:t>
            </a:r>
          </a:p>
          <a:p>
            <a:pPr indent="3175" eaLnBrk="1" hangingPunct="1">
              <a:buFont typeface="Arial" charset="0"/>
              <a:buNone/>
              <a:defRPr/>
            </a:pPr>
            <a:r>
              <a:rPr lang="en-US" altLang="en-US" sz="2400" dirty="0" smtClean="0">
                <a:latin typeface="Consolas" panose="020B0609020204030204" pitchFamily="49" charset="0"/>
              </a:rPr>
              <a:t>})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7F24FC-A366-4A4A-9DFC-F3AEF1CFAC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 specifying categorical (nominal) or ordered categorical (ordinal) variables</a:t>
            </a:r>
          </a:p>
          <a:p>
            <a:pPr eaLnBrk="1" hangingPunct="1"/>
            <a:r>
              <a:rPr lang="en-US" altLang="en-US" smtClean="0"/>
              <a:t>Tells R how to handle that variable in analyses</a:t>
            </a:r>
          </a:p>
          <a:p>
            <a:pPr eaLnBrk="1" hangingPunct="1"/>
            <a:r>
              <a:rPr lang="en-US" altLang="en-US" smtClean="0"/>
              <a:t>Very important and misunderstood</a:t>
            </a:r>
          </a:p>
          <a:p>
            <a:pPr eaLnBrk="1" hangingPunct="1"/>
            <a:r>
              <a:rPr lang="en-US" altLang="en-US" smtClean="0"/>
              <a:t>Any variable that is categorical or ordinal should usually be stored as a factor.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D49A0-5A68-4A8B-AF1E-71D834EBFD1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latin typeface="Consolas" panose="020B0609020204030204" pitchFamily="49" charset="0"/>
              </a:rPr>
              <a:t>tdata$sex</a:t>
            </a:r>
            <a:r>
              <a:rPr lang="en-US" sz="2400" dirty="0" smtClean="0">
                <a:latin typeface="Consolas" panose="020B0609020204030204" pitchFamily="49" charset="0"/>
              </a:rPr>
              <a:t> &lt;- c(1, 1, 2, 5)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latin typeface="Consolas" panose="020B0609020204030204" pitchFamily="49" charset="0"/>
              </a:rPr>
              <a:t>tdata$sex</a:t>
            </a:r>
            <a:r>
              <a:rPr lang="en-US" sz="2400" dirty="0" smtClean="0">
                <a:latin typeface="Consolas" panose="020B0609020204030204" pitchFamily="49" charset="0"/>
              </a:rPr>
              <a:t> &lt;- factor(sex, levels=c(1, 2),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     labels=c("Male", "Female"))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associates 1=Male, 2=Female</a:t>
            </a:r>
            <a:endParaRPr lang="en-US" b="1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3000" dirty="0" smtClean="0"/>
              <a:t>Treats sex as a categorical variable in all analyses</a:t>
            </a:r>
            <a:endParaRPr lang="en-US" sz="26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/>
              <a:t>What happens to sex=5?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FD61D-F601-4C11-AABA-77974555BB7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ilbert.com/dyn/str_strip/000000000/00000000/0000000/000000/00000/5000/600/5651/5651.strip.zo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757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ptdata$status</a:t>
            </a:r>
            <a:r>
              <a:rPr lang="en-US" sz="2000" dirty="0" smtClean="0">
                <a:latin typeface="Consolas" panose="020B0609020204030204" pitchFamily="49" charset="0"/>
              </a:rPr>
              <a:t> &lt;- c(1, 2, 3, 1)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ptdata$status</a:t>
            </a:r>
            <a:r>
              <a:rPr lang="en-US" sz="2000" dirty="0" smtClean="0">
                <a:latin typeface="Consolas" panose="020B0609020204030204" pitchFamily="49" charset="0"/>
              </a:rPr>
              <a:t> &lt;- factor(</a:t>
            </a:r>
            <a:r>
              <a:rPr lang="en-US" sz="2000" dirty="0" err="1" smtClean="0">
                <a:latin typeface="Consolas" panose="020B0609020204030204" pitchFamily="49" charset="0"/>
              </a:rPr>
              <a:t>ptdata$status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ordered=TRUE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      levels=c(1, 2, 3)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      levels=c("Poor", "Improved", "Excellent")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associates 1=Poor, 2=Improved, 3=Excellent</a:t>
            </a:r>
            <a:br>
              <a:rPr lang="en-US" sz="2600" dirty="0" smtClean="0"/>
            </a:br>
            <a:r>
              <a:rPr lang="en-US" sz="2600" dirty="0" smtClean="0"/>
              <a:t>Treats status as an ordinal variable in all analyses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B79466-FE30-4F69-A0FD-5C1A6D1BCC5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Ordered collection of objects (components)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Many important functions return lists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i="1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err="1" smtClean="0">
                <a:solidFill>
                  <a:srgbClr val="C00000"/>
                </a:solidFill>
              </a:rPr>
              <a:t>mylist</a:t>
            </a:r>
            <a:r>
              <a:rPr lang="en-US" dirty="0" smtClean="0"/>
              <a:t> &lt;- list(</a:t>
            </a:r>
            <a:r>
              <a:rPr lang="en-US" i="1" dirty="0" smtClean="0">
                <a:solidFill>
                  <a:srgbClr val="C00000"/>
                </a:solidFill>
              </a:rPr>
              <a:t>name1</a:t>
            </a:r>
            <a:r>
              <a:rPr lang="en-US" dirty="0" smtClean="0"/>
              <a:t>=</a:t>
            </a:r>
            <a:r>
              <a:rPr lang="en-US" i="1" dirty="0" smtClean="0">
                <a:solidFill>
                  <a:srgbClr val="C00000"/>
                </a:solidFill>
              </a:rPr>
              <a:t>object1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name2</a:t>
            </a:r>
            <a:r>
              <a:rPr lang="en-US" dirty="0" smtClean="0"/>
              <a:t>=</a:t>
            </a:r>
            <a:r>
              <a:rPr lang="en-US" i="1" dirty="0" smtClean="0">
                <a:solidFill>
                  <a:srgbClr val="C00000"/>
                </a:solidFill>
              </a:rPr>
              <a:t>object2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D5B50-BCC6-4917-8AD7-7099D51653F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g &lt;- "My First List"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h &lt;- c(25, 26, 18, 39)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j &lt;- matrix(1:10, </a:t>
            </a:r>
            <a:r>
              <a:rPr lang="en-US" sz="2000" dirty="0" err="1" smtClean="0">
                <a:latin typeface="Consolas" panose="020B0609020204030204" pitchFamily="49" charset="0"/>
              </a:rPr>
              <a:t>nrow</a:t>
            </a:r>
            <a:r>
              <a:rPr lang="en-US" sz="2000" dirty="0" smtClean="0">
                <a:latin typeface="Consolas" panose="020B0609020204030204" pitchFamily="49" charset="0"/>
              </a:rPr>
              <a:t> = 5)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k &lt;- c("one", "two", "three")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mylist</a:t>
            </a:r>
            <a:r>
              <a:rPr lang="en-US" sz="2000" dirty="0" smtClean="0">
                <a:latin typeface="Consolas" panose="020B0609020204030204" pitchFamily="49" charset="0"/>
              </a:rPr>
              <a:t> &lt;- list(title = g,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ages = h,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mymatrix</a:t>
            </a:r>
            <a:r>
              <a:rPr lang="en-US" sz="2000" dirty="0" smtClean="0">
                <a:latin typeface="Consolas" panose="020B0609020204030204" pitchFamily="49" charset="0"/>
              </a:rPr>
              <a:t> = j,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mystrings</a:t>
            </a:r>
            <a:r>
              <a:rPr lang="en-US" sz="2000" dirty="0" smtClean="0">
                <a:latin typeface="Consolas" panose="020B0609020204030204" pitchFamily="49" charset="0"/>
              </a:rPr>
              <a:t> = k)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 rtlCol="0">
            <a:normAutofit fontScale="55000" lnSpcReduction="20000"/>
          </a:bodyPr>
          <a:lstStyle/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$title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[1] "My First List"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$ages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[1] 25 26 18 39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$</a:t>
            </a:r>
            <a:r>
              <a:rPr lang="en-US" sz="3200" dirty="0" err="1" smtClean="0">
                <a:solidFill>
                  <a:srgbClr val="C00000"/>
                </a:solidFill>
              </a:rPr>
              <a:t>mymatrix</a:t>
            </a:r>
            <a:endParaRPr lang="en-US" sz="3200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     [,1] [,2]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[1,]    1    6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[2,]    2    7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[3,]    3    8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[4,]    4    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[5,]    5   10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$</a:t>
            </a:r>
            <a:r>
              <a:rPr lang="en-US" sz="3200" dirty="0" err="1" smtClean="0">
                <a:solidFill>
                  <a:srgbClr val="C00000"/>
                </a:solidFill>
              </a:rPr>
              <a:t>mystrings</a:t>
            </a:r>
            <a:endParaRPr lang="en-US" sz="3200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[1] "one"   "two"   "three"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92415-3632-4BE2-B278-6CC7D496EDC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6553200" y="1143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mylist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 rtlCol="0">
            <a:noAutofit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/>
              <a:t>mylist</a:t>
            </a:r>
            <a:r>
              <a:rPr lang="en-US" sz="2000" dirty="0" smtClean="0"/>
              <a:t>[[2]]  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[1] 25 26 18 39</a:t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2000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/>
              <a:t>mylist</a:t>
            </a:r>
            <a:r>
              <a:rPr lang="en-US" sz="2000" dirty="0" smtClean="0"/>
              <a:t>[["ages"]]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[1] 25 26 18 39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chemeClr val="accent1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 smtClean="0"/>
              <a:t>mylist$ages</a:t>
            </a: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[</a:t>
            </a:r>
            <a:r>
              <a:rPr lang="en-US" sz="2000" dirty="0">
                <a:solidFill>
                  <a:srgbClr val="C00000"/>
                </a:solidFill>
              </a:rPr>
              <a:t>1] 25 26 18 39</a:t>
            </a:r>
          </a:p>
          <a:p>
            <a:pPr marL="346075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i-FI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 rtlCol="0">
            <a:normAutofit fontScale="62500" lnSpcReduction="20000"/>
          </a:bodyPr>
          <a:lstStyle/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$title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"My First List"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$ages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25 26 18 39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 smtClean="0">
                <a:solidFill>
                  <a:srgbClr val="C00000"/>
                </a:solidFill>
              </a:rPr>
              <a:t>mymatrix</a:t>
            </a:r>
            <a:endParaRPr lang="en-US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     [,1] [,2]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[1,]    1    6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[2,]    2    7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[3,]    3    8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[4,]    4    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[5,]    5   10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 smtClean="0">
                <a:solidFill>
                  <a:srgbClr val="C00000"/>
                </a:solidFill>
              </a:rPr>
              <a:t>mystrings</a:t>
            </a:r>
            <a:endParaRPr lang="en-US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"one"   "two"   "three"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33FBCB-FB9D-4798-807B-9C62E892BB3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6553200" y="1143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mylist</a:t>
            </a:r>
          </a:p>
        </p:txBody>
      </p:sp>
    </p:spTree>
    <p:extLst>
      <p:ext uri="{BB962C8B-B14F-4D97-AF65-F5344CB8AC3E}">
        <p14:creationId xmlns:p14="http://schemas.microsoft.com/office/powerpoint/2010/main" val="41676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 rtlCol="0">
            <a:noAutofit/>
          </a:bodyPr>
          <a:lstStyle/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chemeClr val="accent1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fi-FI" sz="2000" dirty="0"/>
              <a:t>m</a:t>
            </a:r>
            <a:r>
              <a:rPr lang="fi-FI" sz="2000" dirty="0" smtClean="0"/>
              <a:t>ylist$ages[2</a:t>
            </a:r>
            <a:r>
              <a:rPr lang="fi-FI" sz="2000" dirty="0"/>
              <a:t>]</a:t>
            </a:r>
          </a:p>
          <a:p>
            <a:pPr marL="290513" indent="0" eaLnBrk="1" fontAlgn="auto" hangingPunct="1">
              <a:spcAft>
                <a:spcPts val="0"/>
              </a:spcAft>
              <a:buNone/>
              <a:defRPr/>
            </a:pPr>
            <a:r>
              <a:rPr lang="fi-FI" sz="2000" dirty="0">
                <a:solidFill>
                  <a:srgbClr val="C00000"/>
                </a:solidFill>
              </a:rPr>
              <a:t>[1] </a:t>
            </a:r>
            <a:r>
              <a:rPr lang="fi-FI" sz="2000" dirty="0" smtClean="0">
                <a:solidFill>
                  <a:srgbClr val="C00000"/>
                </a:solidFill>
              </a:rPr>
              <a:t>26</a:t>
            </a:r>
            <a:endParaRPr lang="fi-FI" sz="2000" dirty="0" smtClean="0"/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i-FI" sz="2000" dirty="0"/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 smtClean="0"/>
              <a:t>mylist[[2]][2]</a:t>
            </a:r>
          </a:p>
          <a:p>
            <a:pPr marL="29051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 smtClean="0">
                <a:solidFill>
                  <a:srgbClr val="C00000"/>
                </a:solidFill>
              </a:rPr>
              <a:t>[1] 26</a:t>
            </a:r>
          </a:p>
          <a:p>
            <a:pPr marL="346075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i-FI" sz="2000" dirty="0" smtClean="0"/>
          </a:p>
          <a:p>
            <a:pPr marL="346075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/>
              <a:t>m</a:t>
            </a:r>
            <a:r>
              <a:rPr lang="fi-FI" sz="2000" dirty="0" smtClean="0"/>
              <a:t>ylist$mymatrix[2,2]</a:t>
            </a:r>
          </a:p>
          <a:p>
            <a:pPr marL="346075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 smtClean="0">
                <a:solidFill>
                  <a:srgbClr val="C00000"/>
                </a:solidFill>
              </a:rPr>
              <a:t>[1] 7</a:t>
            </a:r>
          </a:p>
          <a:p>
            <a:pPr marL="346075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 smtClean="0"/>
              <a:t>mylist[[3]][,2]</a:t>
            </a:r>
          </a:p>
          <a:p>
            <a:pPr marL="346075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i-FI" sz="2000" dirty="0" smtClean="0">
                <a:solidFill>
                  <a:srgbClr val="C00000"/>
                </a:solidFill>
              </a:rPr>
              <a:t>[1]  6  7  8  9 10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 rtlCol="0">
            <a:normAutofit fontScale="62500" lnSpcReduction="20000"/>
          </a:bodyPr>
          <a:lstStyle/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$title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"My First List"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$ages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25 26 18 39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 smtClean="0">
                <a:solidFill>
                  <a:srgbClr val="C00000"/>
                </a:solidFill>
              </a:rPr>
              <a:t>mymatrix</a:t>
            </a:r>
            <a:endParaRPr lang="en-US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     [,1] [,2]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[1,]    1    6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[2,]    2    7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[3,]    3    8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[4,]    4    9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[5,]    5   10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 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 smtClean="0">
                <a:solidFill>
                  <a:srgbClr val="C00000"/>
                </a:solidFill>
              </a:rPr>
              <a:t>mystrings</a:t>
            </a:r>
            <a:endParaRPr lang="en-US" dirty="0" smtClean="0">
              <a:solidFill>
                <a:srgbClr val="C00000"/>
              </a:solidFill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"one"   "two"   "three"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33FBCB-FB9D-4798-807B-9C62E892BB3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6553200" y="1143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mylist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Input</a:t>
            </a:r>
          </a:p>
        </p:txBody>
      </p:sp>
      <p:pic>
        <p:nvPicPr>
          <p:cNvPr id="28675" name="Picture 5" descr="C:\Users\rkabacoff\Desktop\input sources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12061" r="20689" b="29900"/>
          <a:stretch>
            <a:fillRect/>
          </a:stretch>
        </p:blipFill>
        <p:spPr bwMode="auto">
          <a:xfrm>
            <a:off x="762000" y="12954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39E0B-7658-4F6F-BBCC-372C589A30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 from Delimited Text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l</a:t>
            </a:r>
            <a:r>
              <a:rPr lang="en-US" sz="2400" dirty="0" smtClean="0">
                <a:latin typeface="Consolas" panose="020B0609020204030204" pitchFamily="49" charset="0"/>
              </a:rPr>
              <a:t>ibrary(</a:t>
            </a:r>
            <a:r>
              <a:rPr lang="en-US" sz="2400" dirty="0" err="1" smtClean="0">
                <a:latin typeface="Consolas" panose="020B0609020204030204" pitchFamily="49" charset="0"/>
              </a:rPr>
              <a:t>readr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comma separated values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mydataframe</a:t>
            </a:r>
            <a:r>
              <a:rPr lang="en-US" sz="2400" dirty="0" smtClean="0">
                <a:latin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</a:rPr>
              <a:t>read_csv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smtClean="0">
                <a:latin typeface="Consolas" panose="020B0609020204030204" pitchFamily="49" charset="0"/>
              </a:rPr>
              <a:t>")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tab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</a:rPr>
              <a:t>separated values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mydataframe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</a:rPr>
              <a:t>read_tsv</a:t>
            </a:r>
            <a:r>
              <a:rPr lang="en-US" sz="2400" dirty="0" smtClean="0">
                <a:latin typeface="Consolas" panose="020B0609020204030204" pitchFamily="49" charset="0"/>
              </a:rPr>
              <a:t>("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semicolon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</a:rPr>
              <a:t>separated values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mydataframe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smtClean="0">
                <a:latin typeface="Consolas" panose="020B0609020204030204" pitchFamily="49" charset="0"/>
              </a:rPr>
              <a:t>read_csv2("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DAA04-E4C1-4506-AB0B-787C3C0A614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1081" y="1115775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row are variable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 from Delimited Text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l</a:t>
            </a:r>
            <a:r>
              <a:rPr lang="en-US" sz="2400" dirty="0" smtClean="0">
                <a:latin typeface="Consolas" panose="020B0609020204030204" pitchFamily="49" charset="0"/>
              </a:rPr>
              <a:t>ibrary(</a:t>
            </a:r>
            <a:r>
              <a:rPr lang="en-US" sz="2400" dirty="0" err="1" smtClean="0">
                <a:latin typeface="Consolas" panose="020B0609020204030204" pitchFamily="49" charset="0"/>
              </a:rPr>
              <a:t>readr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more control over reading file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mydataframe</a:t>
            </a:r>
            <a:r>
              <a:rPr lang="en-US" sz="2400" dirty="0" smtClean="0">
                <a:latin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</a:rPr>
              <a:t>read_delim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delim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col_names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TRUE,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na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c("", "NA"),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skip </a:t>
            </a:r>
            <a:r>
              <a:rPr lang="en-US" sz="2400" dirty="0">
                <a:latin typeface="Consolas" panose="020B0609020204030204" pitchFamily="49" charset="0"/>
              </a:rPr>
              <a:t>= 0,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n_max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Inf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DAA04-E4C1-4506-AB0B-787C3C0A614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Importing from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install.packages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readxl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library(</a:t>
            </a:r>
            <a:r>
              <a:rPr lang="en-US" sz="2400" dirty="0" err="1" smtClean="0">
                <a:latin typeface="Consolas" panose="020B0609020204030204" pitchFamily="49" charset="0"/>
              </a:rPr>
              <a:t>readxl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 smtClean="0">
                <a:latin typeface="Consolas" panose="020B0609020204030204" pitchFamily="49" charset="0"/>
              </a:rPr>
              <a:t>df</a:t>
            </a:r>
            <a:r>
              <a:rPr lang="en-US" sz="2400" dirty="0" smtClean="0">
                <a:latin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</a:rPr>
              <a:t>read_excel</a:t>
            </a:r>
            <a:r>
              <a:rPr lang="en-US" sz="2400" dirty="0" smtClean="0">
                <a:latin typeface="Consolas" panose="020B0609020204030204" pitchFamily="49" charset="0"/>
              </a:rPr>
              <a:t>("</a:t>
            </a:r>
            <a:r>
              <a:rPr lang="en-US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myfile.xlsx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20B05-AC09-4AFD-B980-26DF876347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Importing from </a:t>
            </a:r>
            <a:r>
              <a:rPr lang="en-US" altLang="en-US" dirty="0" smtClean="0"/>
              <a:t>Stat Packages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install.packages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(haven)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library(haven)</a:t>
            </a:r>
          </a:p>
          <a:p>
            <a:pPr indent="-523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sas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read_sas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myfile.sas7bdat</a:t>
            </a:r>
            <a:r>
              <a:rPr lang="en-US" sz="2400" dirty="0" smtClean="0">
                <a:latin typeface="Consolas" panose="020B0609020204030204" pitchFamily="49" charset="0"/>
              </a:rPr>
              <a:t>")</a:t>
            </a: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spss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read_sav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myfile.sav</a:t>
            </a:r>
            <a:r>
              <a:rPr lang="en-US" sz="2400" dirty="0" smtClean="0">
                <a:latin typeface="Consolas" panose="020B0609020204030204" pitchFamily="49" charset="0"/>
              </a:rPr>
              <a:t>")</a:t>
            </a: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stata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indent="-52388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read_stata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myfile.dta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20B05-AC09-4AFD-B980-26DF876347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a Dataset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75E81-2F11-45A3-B42A-4FE94544499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DBMS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 can access MS SQL Server, MS Access, MySQL, Oracle, PostgreSQL, DB2, Sybase, Teradata, SQLite, …</a:t>
            </a:r>
          </a:p>
          <a:p>
            <a:pPr eaLnBrk="1" hangingPunct="1"/>
            <a:r>
              <a:rPr lang="en-US" altLang="en-US" smtClean="0"/>
              <a:t>One of the best ways to deal with large datasets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020EE2-D9A9-4BA4-AAC8-FC606C735CF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for working with objects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03274"/>
              </p:ext>
            </p:extLst>
          </p:nvPr>
        </p:nvGraphicFramePr>
        <p:xfrm>
          <a:off x="1066800" y="1219200"/>
          <a:ext cx="7315200" cy="408456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00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Function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length(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number of elements/components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dim(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dimensions of an object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/>
                        <a:t>str</a:t>
                      </a:r>
                      <a:r>
                        <a:rPr lang="en-US" sz="2000" u="none" strike="noStrike" dirty="0"/>
                        <a:t>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structure of an object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class(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class or type of an object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names(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names of components in an object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c(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,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,...)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combines objects into a vector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/>
                        <a:t>cbind</a:t>
                      </a:r>
                      <a:r>
                        <a:rPr lang="en-US" sz="2000" u="none" strike="noStrike" dirty="0"/>
                        <a:t>(</a:t>
                      </a:r>
                      <a:r>
                        <a:rPr lang="en-US" sz="2000" dirty="0"/>
                        <a:t>object</a:t>
                      </a:r>
                      <a:r>
                        <a:rPr lang="en-US" sz="2000" u="none" strike="noStrike" dirty="0"/>
                        <a:t>,</a:t>
                      </a:r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</a:t>
                      </a:r>
                      <a:r>
                        <a:rPr lang="en-US" sz="2000" dirty="0"/>
                        <a:t>t</a:t>
                      </a:r>
                      <a:r>
                        <a:rPr lang="en-US" sz="2000" u="none" strike="noStrike" dirty="0"/>
                        <a:t>, ...)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combines objects as columns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/>
                        <a:t>rbind</a:t>
                      </a:r>
                      <a:r>
                        <a:rPr lang="en-US" sz="2000" u="none" strike="noStrike" dirty="0"/>
                        <a:t>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</a:t>
                      </a:r>
                      <a:r>
                        <a:rPr lang="en-US" sz="2000" dirty="0"/>
                        <a:t>t</a:t>
                      </a:r>
                      <a:r>
                        <a:rPr lang="en-US" sz="2000" u="none" strike="noStrike" dirty="0"/>
                        <a:t>,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, ...)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combines objects as rows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en-US" sz="2000" i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prints the </a:t>
                      </a:r>
                      <a:r>
                        <a:rPr lang="en-US" sz="2000" dirty="0" smtClean="0"/>
                        <a:t>object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head(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list the first part of the object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tail(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list the last part of the object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/>
                        <a:t>rm</a:t>
                      </a:r>
                      <a:r>
                        <a:rPr lang="en-US" sz="2000" u="none" strike="noStrike" dirty="0"/>
                        <a:t>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delete an object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48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B3B7F-FAE7-4E30-95F9-61CE454374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/>
          <a:stretch>
            <a:fillRect/>
          </a:stretch>
        </p:blipFill>
        <p:spPr bwMode="auto">
          <a:xfrm>
            <a:off x="990600" y="511175"/>
            <a:ext cx="71628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A6BD8-A85F-4DFE-9DD5-F7CA08D8E18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for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The period (.) has no special significance in object names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sz="2800" dirty="0" smtClean="0"/>
              <a:t>However, the dollar sign ($) has a somewhat analogous meaning, identifying the parts of an object. </a:t>
            </a:r>
            <a:br>
              <a:rPr lang="en-US" sz="2800" dirty="0" smtClean="0"/>
            </a:br>
            <a:r>
              <a:rPr lang="en-US" sz="2800" dirty="0" smtClean="0"/>
              <a:t>For example, </a:t>
            </a:r>
            <a:r>
              <a:rPr lang="en-US" sz="2800" dirty="0" err="1" smtClean="0"/>
              <a:t>A$x</a:t>
            </a:r>
            <a:r>
              <a:rPr lang="en-US" sz="2800" dirty="0" smtClean="0"/>
              <a:t> refers to variable x in data frame A.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 does not provide for multi-line or block comments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sz="2800" dirty="0" smtClean="0"/>
              <a:t>You must start each line of a multi-line comment with #. For debugging purposes, you can also surround code that you want  the interpreter to ignore with the statement if(0){…}.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 does not have scalar values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sz="3000" dirty="0" smtClean="0"/>
              <a:t>Scalars are represented as one element vectors.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60078-1E7F-4CB6-B5D5-C6F9E4647BF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for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Variables cannot be declared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They come into existence on first assignment.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Assigning a value to a non-existent element of a vector, matrix, array, or list will expand that structure to accommodate the new value.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x &lt;- c(2, 6, 4)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x[7] &lt;- 10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x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 2  6  4 NA NA NA 10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The vector x has expanded from 3 elements to 7 elements through the assignment.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x &lt;- x[1:3] would shrink it back to three elements again.</a:t>
            </a:r>
            <a:r>
              <a:rPr lang="en-US" b="1" dirty="0" smtClean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Indices in R start at 1, not at zero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In the vector above, x[1] is 2.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BDAE5-70A8-4523-9DC8-C3D43225BAC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8A492-CB72-4646-8715-AA59D8DF9A9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and logical operators</a:t>
            </a:r>
          </a:p>
          <a:p>
            <a:pPr eaLnBrk="1" hangingPunct="1"/>
            <a:r>
              <a:rPr lang="en-US" altLang="en-US" smtClean="0"/>
              <a:t>creating, recoding, renaming variables</a:t>
            </a:r>
          </a:p>
          <a:p>
            <a:pPr eaLnBrk="1" hangingPunct="1"/>
            <a:r>
              <a:rPr lang="en-US" altLang="en-US" smtClean="0"/>
              <a:t>missing values and data values</a:t>
            </a:r>
          </a:p>
          <a:p>
            <a:pPr eaLnBrk="1" hangingPunct="1"/>
            <a:r>
              <a:rPr lang="en-US" altLang="en-US" smtClean="0"/>
              <a:t>type conversions</a:t>
            </a:r>
          </a:p>
          <a:p>
            <a:pPr eaLnBrk="1" hangingPunct="1"/>
            <a:r>
              <a:rPr lang="en-US" altLang="en-US" smtClean="0"/>
              <a:t>sorting, merging, subsetting</a:t>
            </a:r>
          </a:p>
          <a:p>
            <a:pPr eaLnBrk="1" hangingPunct="1"/>
            <a:r>
              <a:rPr lang="en-US" altLang="en-US" smtClean="0"/>
              <a:t>reshaping datasets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endParaRPr lang="en-US" altLang="en-US" sz="2000" smtClean="0"/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4C5293-8237-4F1E-AFEB-95A459C18E6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295400"/>
          <a:ext cx="7239000" cy="348615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85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+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Addition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/>
                        <a:t>-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Subtraction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*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Multiplication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/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Division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^ </a:t>
                      </a:r>
                      <a:r>
                        <a:rPr lang="en-US" sz="2400"/>
                        <a:t>or</a:t>
                      </a:r>
                      <a:r>
                        <a:rPr lang="en-US" sz="2400" u="none" strike="noStrike"/>
                        <a:t> **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Exponentiation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9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E865B-7CC7-4A94-8A4B-FBCBFB4D8F8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295400"/>
          <a:ext cx="6705600" cy="450215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53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US" sz="2400" b="1">
                        <a:solidFill>
                          <a:srgbClr val="C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&lt;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Less than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&lt;=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Less than or equal to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&gt;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Greater than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&gt;=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Greater than or equal to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==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Exactly equal to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!=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Not equal to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/>
                        <a:t>!</a:t>
                      </a:r>
                      <a:r>
                        <a:rPr lang="en-US" sz="2400"/>
                        <a:t>x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Not x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x</a:t>
                      </a:r>
                      <a:r>
                        <a:rPr lang="en-US" sz="2400" u="none" strike="noStrike"/>
                        <a:t> | </a:t>
                      </a:r>
                      <a:r>
                        <a:rPr lang="en-US" sz="2400"/>
                        <a:t>y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x or y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x</a:t>
                      </a:r>
                      <a:r>
                        <a:rPr lang="en-US" sz="2400" u="none" strike="noStrike"/>
                        <a:t> &amp; </a:t>
                      </a:r>
                      <a:r>
                        <a:rPr lang="en-US" sz="2400"/>
                        <a:t>y</a:t>
                      </a:r>
                      <a:endParaRPr lang="en-US" sz="2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x and y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D67DC-6160-41B0-9F3A-05D2B6FC4AE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Salaries dataset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74FA4-D073-47BD-933F-EA17E160D21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09713"/>
            <a:ext cx="8153400" cy="40941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>
                <a:latin typeface="+mj-lt"/>
                <a:cs typeface="Courier New" panose="02070309020205020404" pitchFamily="49" charset="0"/>
              </a:rPr>
              <a:t>data(Salaries, package="car")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2800">
                <a:latin typeface="+mj-lt"/>
                <a:cs typeface="Courier New" panose="02070309020205020404" pitchFamily="49" charset="0"/>
              </a:rPr>
              <a:t>names(Salaries)</a:t>
            </a:r>
            <a:endParaRPr lang="en-US" sz="2400">
              <a:latin typeface="+mj-lt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"rank"          "discipline"    "yrs.since.phd" "yrs.service"  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"sex"           "salary"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defRPr/>
            </a:pPr>
            <a:r>
              <a:rPr lang="en-US" sz="2800">
                <a:latin typeface="+mj-lt"/>
                <a:cs typeface="Courier New" panose="02070309020205020404" pitchFamily="49" charset="0"/>
              </a:rPr>
              <a:t>head(Salaries)</a:t>
            </a:r>
            <a:endParaRPr lang="en-US" sz="2400">
              <a:latin typeface="+mj-lt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rank discipline yrs.since.phd yrs.service  sex salary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Prof          B            19          18 Male 139750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Prof          B            20          16 Male 173200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AsstProf          B             4           3 Male  79750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Prof          B            45          39 Male 115000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Prof          B            40          41 Male 141500</a:t>
            </a:r>
          </a:p>
          <a:p>
            <a:pPr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AssocProf          B             6           6 Male  97000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data structures</a:t>
            </a:r>
          </a:p>
          <a:p>
            <a:pPr lvl="1" eaLnBrk="1" hangingPunct="1"/>
            <a:r>
              <a:rPr lang="en-US" altLang="en-US" dirty="0" smtClean="0"/>
              <a:t>vectors, matrices, arrays, </a:t>
            </a:r>
            <a:br>
              <a:rPr lang="en-US" altLang="en-US" dirty="0" smtClean="0"/>
            </a:br>
            <a:r>
              <a:rPr lang="en-US" altLang="en-US" dirty="0" smtClean="0"/>
              <a:t>data frames, factors, lists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Data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Input</a:t>
            </a:r>
          </a:p>
          <a:p>
            <a:pPr lvl="1" eaLnBrk="1" hangingPunct="1"/>
            <a:r>
              <a:rPr lang="en-US" altLang="en-US" dirty="0" smtClean="0"/>
              <a:t>text file</a:t>
            </a:r>
            <a:br>
              <a:rPr lang="en-US" altLang="en-US" dirty="0" smtClean="0"/>
            </a:br>
            <a:r>
              <a:rPr lang="en-US" altLang="en-US" dirty="0" smtClean="0"/>
              <a:t>Excel</a:t>
            </a:r>
            <a:br>
              <a:rPr lang="en-US" altLang="en-US" dirty="0" smtClean="0"/>
            </a:br>
            <a:r>
              <a:rPr lang="en-US" altLang="en-US" dirty="0" smtClean="0"/>
              <a:t>Stat packages (SAS, SPSS, Stata)</a:t>
            </a:r>
            <a:br>
              <a:rPr lang="en-US" altLang="en-US" dirty="0" smtClean="0"/>
            </a:br>
            <a:r>
              <a:rPr lang="en-US" altLang="en-US" dirty="0" smtClean="0"/>
              <a:t>DBMS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5FEB6-49AD-4EE0-BCF1-01E525CABA4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new variables to a data frame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experience &lt;- (</a:t>
            </a:r>
            <a:r>
              <a:rPr lang="en-US" dirty="0" err="1" smtClean="0"/>
              <a:t>yrs.since.phd</a:t>
            </a:r>
            <a:r>
              <a:rPr lang="en-US" dirty="0" smtClean="0"/>
              <a:t> + </a:t>
            </a:r>
            <a:r>
              <a:rPr lang="en-US" dirty="0" err="1" smtClean="0"/>
              <a:t>yrs.service</a:t>
            </a:r>
            <a:r>
              <a:rPr lang="en-US" dirty="0" smtClean="0"/>
              <a:t>)/2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# fails</a:t>
            </a:r>
            <a:endParaRPr lang="en-US" dirty="0" smtClean="0">
              <a:solidFill>
                <a:srgbClr val="C00000"/>
              </a:solidFill>
            </a:endParaRP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experience </a:t>
            </a:r>
            <a:r>
              <a:rPr lang="en-US" dirty="0"/>
              <a:t>&lt;- </a:t>
            </a:r>
            <a:r>
              <a:rPr lang="en-US" dirty="0" smtClean="0"/>
              <a:t>(</a:t>
            </a:r>
            <a:r>
              <a:rPr lang="en-US" dirty="0" err="1" smtClean="0"/>
              <a:t>Salaries$yrs.since.phd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Salariesyrs.service</a:t>
            </a:r>
            <a:r>
              <a:rPr lang="en-US" dirty="0" smtClean="0"/>
              <a:t>)/2    </a:t>
            </a:r>
            <a:r>
              <a:rPr lang="en-US" sz="2800" dirty="0" smtClean="0">
                <a:solidFill>
                  <a:srgbClr val="C00000"/>
                </a:solidFill>
              </a:rPr>
              <a:t># doesn't fail but…</a:t>
            </a:r>
            <a:endParaRPr lang="en-US" dirty="0" smtClean="0">
              <a:solidFill>
                <a:srgbClr val="C00000"/>
              </a:solidFill>
            </a:endParaRP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Salaries$experience</a:t>
            </a:r>
            <a:r>
              <a:rPr lang="en-US" dirty="0" smtClean="0"/>
              <a:t> </a:t>
            </a:r>
            <a:r>
              <a:rPr lang="en-US" dirty="0"/>
              <a:t>&lt;- (</a:t>
            </a:r>
            <a:r>
              <a:rPr lang="en-US" dirty="0" err="1"/>
              <a:t>Salaries$yrs.since.phd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 smtClean="0"/>
              <a:t>Salaries$yrs.service</a:t>
            </a:r>
            <a:r>
              <a:rPr lang="en-US" dirty="0" smtClean="0"/>
              <a:t>)/2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smtClean="0">
                <a:solidFill>
                  <a:srgbClr val="C00000"/>
                </a:solidFill>
              </a:rPr>
              <a:t>works</a:t>
            </a:r>
            <a:endParaRPr lang="en-US" dirty="0">
              <a:solidFill>
                <a:srgbClr val="C00000"/>
              </a:solidFill>
            </a:endParaRP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Salaries &lt;- transform(Salaries, experience =</a:t>
            </a:r>
            <a:br>
              <a:rPr lang="en-US" dirty="0" smtClean="0"/>
            </a:br>
            <a:r>
              <a:rPr lang="en-US" dirty="0" smtClean="0"/>
              <a:t>               (</a:t>
            </a:r>
            <a:r>
              <a:rPr lang="en-US" dirty="0" err="1" smtClean="0"/>
              <a:t>yrs.since.phd</a:t>
            </a:r>
            <a:r>
              <a:rPr lang="en-US" dirty="0" smtClean="0"/>
              <a:t> + </a:t>
            </a:r>
            <a:r>
              <a:rPr lang="en-US" dirty="0" err="1" smtClean="0"/>
              <a:t>yrs.service</a:t>
            </a:r>
            <a:r>
              <a:rPr lang="en-US" dirty="0" smtClean="0"/>
              <a:t> )/2) 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smtClean="0">
                <a:solidFill>
                  <a:srgbClr val="C00000"/>
                </a:solidFill>
              </a:rPr>
              <a:t>better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EA720-5E5D-44E9-B8D5-40ADE514683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transform()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800" smtClean="0"/>
              <a:t>Salaries &lt;- transform(Salaries,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/>
              <a:t> </a:t>
            </a:r>
            <a:r>
              <a:rPr lang="en-US" sz="2800" smtClean="0"/>
              <a:t>         logSalary = log(salary),</a:t>
            </a:r>
            <a:br>
              <a:rPr lang="en-US" sz="2800" smtClean="0"/>
            </a:br>
            <a:r>
              <a:rPr lang="en-US" sz="2800" smtClean="0"/>
              <a:t>          experience = ( yrs.since.phd + yrs.service)/2,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 smtClean="0">
                <a:solidFill>
                  <a:prstClr val="black"/>
                </a:solidFill>
              </a:rPr>
              <a:t>          discipline = factor(discipline, levels=c("A", "B"),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 smtClean="0">
                <a:solidFill>
                  <a:prstClr val="black"/>
                </a:solidFill>
              </a:rPr>
              <a:t>               labels=c("Theoretical", "Applied")),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smtClean="0"/>
              <a:t>          </a:t>
            </a:r>
            <a:r>
              <a:rPr lang="en-US" altLang="en-US" sz="2800">
                <a:solidFill>
                  <a:prstClr val="black"/>
                </a:solidFill>
              </a:rPr>
              <a:t>salaryCat = cut(salary,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>
                <a:solidFill>
                  <a:prstClr val="black"/>
                </a:solidFill>
              </a:rPr>
              <a:t>               quantile(salary, probs=c(0, .33, .66, 1)),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>
                <a:solidFill>
                  <a:prstClr val="black"/>
                </a:solidFill>
              </a:rPr>
              <a:t>               labels=c("low", "med", "high"))</a:t>
            </a:r>
            <a:endParaRPr lang="en-US" sz="2800"/>
          </a:p>
          <a:p>
            <a:pPr marL="0" indent="0">
              <a:buFont typeface="Arial" charset="0"/>
              <a:buNone/>
              <a:defRPr/>
            </a:pPr>
            <a:r>
              <a:rPr lang="en-US" sz="2800" smtClean="0"/>
              <a:t>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A6EB0C-F15C-4580-9172-77E099FE9D0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Renaming variables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800" smtClean="0">
                <a:cs typeface="Courier New" panose="02070309020205020404" pitchFamily="49" charset="0"/>
              </a:rPr>
              <a:t>names(Salaries)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"rank"          "discipline"    "yrs.since.phd" "yrs.service"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"sex"        "salary" </a:t>
            </a:r>
          </a:p>
          <a:p>
            <a:pPr marL="0" indent="0">
              <a:buFont typeface="Arial" charset="0"/>
              <a:buNone/>
              <a:defRPr/>
            </a:pPr>
            <a:endParaRPr lang="en-US" sz="1600" b="1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>
                <a:latin typeface="+mj-lt"/>
                <a:cs typeface="Courier New" panose="02070309020205020404" pitchFamily="49" charset="0"/>
              </a:rPr>
              <a:t>names(Salaries)[3:4] &lt;- c("yrs.post.phd", </a:t>
            </a:r>
            <a:r>
              <a:rPr lang="en-US" sz="280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sz="2800" smtClean="0">
                <a:latin typeface="+mj-lt"/>
                <a:cs typeface="Courier New" panose="02070309020205020404" pitchFamily="49" charset="0"/>
              </a:rPr>
            </a:br>
            <a:r>
              <a:rPr lang="en-US" sz="2800" smtClean="0">
                <a:latin typeface="+mj-lt"/>
                <a:cs typeface="Courier New" panose="02070309020205020404" pitchFamily="49" charset="0"/>
              </a:rPr>
              <a:t>                                              "</a:t>
            </a:r>
            <a:r>
              <a:rPr lang="en-US" sz="2800">
                <a:latin typeface="+mj-lt"/>
                <a:cs typeface="Courier New" panose="02070309020205020404" pitchFamily="49" charset="0"/>
              </a:rPr>
              <a:t>yrs.of.service")</a:t>
            </a:r>
          </a:p>
          <a:p>
            <a:pPr marL="0" indent="0">
              <a:buFont typeface="Arial" charset="0"/>
              <a:buNone/>
              <a:defRPr/>
            </a:pPr>
            <a:endParaRPr lang="en-US" sz="1600" b="1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>
                <a:latin typeface="+mj-lt"/>
                <a:cs typeface="Courier New" panose="02070309020205020404" pitchFamily="49" charset="0"/>
              </a:rPr>
              <a:t>names(Salaries)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"rank"     "discipline"   "yrs.post.phd" yrs.of.service"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"sex"   "salary" </a:t>
            </a:r>
            <a:endParaRPr lang="en-U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8A417-7F7B-4222-885B-893A413652A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Missing values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coded as NA  (no quotation marks)</a:t>
            </a:r>
          </a:p>
          <a:p>
            <a:pPr eaLnBrk="1" hangingPunct="1"/>
            <a:r>
              <a:rPr lang="en-US" altLang="en-US" smtClean="0"/>
              <a:t>test with is.na() </a:t>
            </a:r>
          </a:p>
          <a:p>
            <a:pPr eaLnBrk="1" hangingPunct="1"/>
            <a:r>
              <a:rPr lang="en-US" altLang="en-US" smtClean="0"/>
              <a:t>x == NA doesn't work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C1AAA8-5BFB-44CF-B257-FAC2E45CC25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Working with missing values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data(sleep, package="VIM")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head(sleep)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head(is.na(sleep)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colSums(is.na(sleep))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colMeans(is.na(sleep))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newSleep &lt;- na.omit(sleep)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9C4D6-97D0-4D46-A057-4CB398E753B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Recoding to missing values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hypothetical example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sz="2800" dirty="0" err="1" smtClean="0"/>
              <a:t>df$age</a:t>
            </a:r>
            <a:r>
              <a:rPr lang="en-US" altLang="en-US" sz="2800" dirty="0" smtClean="0"/>
              <a:t> &lt;- </a:t>
            </a:r>
            <a:r>
              <a:rPr lang="en-US" altLang="en-US" sz="2800" dirty="0" err="1" smtClean="0"/>
              <a:t>ifelse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df$age</a:t>
            </a:r>
            <a:r>
              <a:rPr lang="en-US" altLang="en-US" sz="2800" dirty="0" smtClean="0"/>
              <a:t> == 99, NA, </a:t>
            </a:r>
            <a:r>
              <a:rPr lang="en-US" altLang="en-US" sz="2800" dirty="0" err="1" smtClean="0"/>
              <a:t>df$age</a:t>
            </a:r>
            <a:r>
              <a:rPr lang="en-US" altLang="en-US" sz="2800" dirty="0" smtClean="0"/>
              <a:t>)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sz="2800" dirty="0" err="1" smtClean="0"/>
              <a:t>df$age</a:t>
            </a:r>
            <a:r>
              <a:rPr lang="en-US" altLang="en-US" sz="2800" dirty="0" smtClean="0"/>
              <a:t> &lt;- </a:t>
            </a:r>
            <a:r>
              <a:rPr lang="en-US" altLang="en-US" sz="2800" dirty="0" err="1" smtClean="0"/>
              <a:t>ifelse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df$age</a:t>
            </a:r>
            <a:r>
              <a:rPr lang="en-US" altLang="en-US" sz="2800" dirty="0" smtClean="0"/>
              <a:t> %in% c(99, 999, -1), </a:t>
            </a:r>
            <a:br>
              <a:rPr lang="en-US" altLang="en-US" sz="2800" dirty="0" smtClean="0"/>
            </a:br>
            <a:r>
              <a:rPr lang="en-US" altLang="en-US" sz="2800" dirty="0" smtClean="0"/>
              <a:t>                       NA, </a:t>
            </a:r>
            <a:r>
              <a:rPr lang="en-US" altLang="en-US" sz="2800" dirty="0" err="1" smtClean="0"/>
              <a:t>df$age</a:t>
            </a:r>
            <a:r>
              <a:rPr lang="en-US" altLang="en-US" sz="2800" dirty="0" smtClean="0"/>
              <a:t>)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sz="2800" dirty="0" smtClean="0"/>
              <a:t>delete all missing values</a:t>
            </a:r>
            <a:br>
              <a:rPr lang="en-US" altLang="en-US" sz="2800" dirty="0" smtClean="0"/>
            </a:br>
            <a:r>
              <a:rPr lang="en-US" altLang="en-US" sz="2800" dirty="0" err="1" smtClean="0"/>
              <a:t>newdf</a:t>
            </a:r>
            <a:r>
              <a:rPr lang="en-US" altLang="en-US" sz="2800" dirty="0" smtClean="0"/>
              <a:t> &lt;- </a:t>
            </a:r>
            <a:r>
              <a:rPr lang="en-US" altLang="en-US" sz="2800" dirty="0" err="1" smtClean="0"/>
              <a:t>na.omit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df</a:t>
            </a:r>
            <a:r>
              <a:rPr lang="en-US" altLang="en-US" sz="2800" dirty="0" smtClean="0"/>
              <a:t>)  </a:t>
            </a:r>
            <a:r>
              <a:rPr lang="en-US" altLang="en-US" sz="2800" dirty="0" smtClean="0">
                <a:solidFill>
                  <a:srgbClr val="C00000"/>
                </a:solidFill>
              </a:rPr>
              <a:t>#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listwise</a:t>
            </a:r>
            <a:r>
              <a:rPr lang="en-US" altLang="en-US" sz="2800" dirty="0" smtClean="0">
                <a:solidFill>
                  <a:srgbClr val="C00000"/>
                </a:solidFill>
              </a:rPr>
              <a:t> deletion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AADF6-BE57-4975-857B-C78CF610A7B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data frames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mtClean="0"/>
              <a:t>index &lt;- order(Salaries$rank, Salaries$salary)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mtClean="0"/>
              <a:t>Salaries  &lt;- Salaries[index, ]</a:t>
            </a: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order() returns a permutation which rearranges its argument into ascending or descending order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default is ascending (reverse with - </a:t>
            </a:r>
            <a:r>
              <a:rPr lang="en-US" sz="2800" smtClean="0"/>
              <a:t>sign)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/>
              <a:t>note the comma!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8DDA3-60E4-40C0-AA9B-65AF794FE8B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B2020-515D-435B-8BA0-5CF4984CBF0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762000" y="938213"/>
            <a:ext cx="796131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index &lt;- order(Salaries$rank, -Salaries$salary)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newdf &lt;- Salaries[index,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head(newdf)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discipline yrs.since.phd yrs.service    sex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238 AsstProf          A             7           6 Female  63100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227 AsstProf          A             3           1   Male  63900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  AsstProf          B             4           3   Male  68404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241 AsstProf          A             5           3   Male  69200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 AsstProf          A             8           3   Male  69700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AsstProf          B             1           1   Male  70768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Merging data frames (horizontally)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Use merge()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dataframeC</a:t>
            </a:r>
            <a:r>
              <a:rPr lang="en-US" sz="2800" dirty="0" smtClean="0"/>
              <a:t> &lt;- merge(</a:t>
            </a:r>
            <a:r>
              <a:rPr lang="en-US" sz="2800" dirty="0" err="1" smtClean="0"/>
              <a:t>dataframeA</a:t>
            </a:r>
            <a:r>
              <a:rPr lang="en-US" sz="2800" dirty="0" smtClean="0"/>
              <a:t>, </a:t>
            </a:r>
            <a:r>
              <a:rPr lang="en-US" sz="2800" dirty="0" err="1" smtClean="0"/>
              <a:t>dataframeB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     by ="ID")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dataframeC</a:t>
            </a:r>
            <a:r>
              <a:rPr lang="en-US" sz="2800" dirty="0" smtClean="0"/>
              <a:t> &lt;- merge(</a:t>
            </a:r>
            <a:r>
              <a:rPr lang="en-US" sz="2800" dirty="0" err="1" smtClean="0"/>
              <a:t>dataframeA</a:t>
            </a:r>
            <a:r>
              <a:rPr lang="en-US" sz="2800" dirty="0" smtClean="0"/>
              <a:t>, </a:t>
            </a:r>
            <a:r>
              <a:rPr lang="en-US" sz="2800" dirty="0" err="1" smtClean="0"/>
              <a:t>dataframeB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  by=c("</a:t>
            </a:r>
            <a:r>
              <a:rPr lang="en-US" sz="2800" dirty="0" err="1" smtClean="0"/>
              <a:t>ID","Country</a:t>
            </a:r>
            <a:r>
              <a:rPr lang="en-US" sz="2800" dirty="0" smtClean="0"/>
              <a:t>"))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9405A-C346-4FCA-88EE-075863912DB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Merging data frames (vertically)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rbind</a:t>
            </a:r>
            <a:r>
              <a:rPr lang="en-US" dirty="0" smtClean="0"/>
              <a:t>()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i="1" dirty="0" err="1" smtClean="0">
                <a:solidFill>
                  <a:srgbClr val="FF0000"/>
                </a:solidFill>
              </a:rPr>
              <a:t>dataframeC</a:t>
            </a:r>
            <a:r>
              <a:rPr lang="en-US" sz="2800" dirty="0" smtClean="0"/>
              <a:t> &lt;- </a:t>
            </a:r>
            <a:r>
              <a:rPr lang="en-US" sz="2800" dirty="0" err="1" smtClean="0"/>
              <a:t>rbind</a:t>
            </a:r>
            <a:r>
              <a:rPr lang="en-US" sz="2800" dirty="0" smtClean="0"/>
              <a:t>(</a:t>
            </a:r>
            <a:r>
              <a:rPr lang="en-US" sz="2800" i="1" dirty="0" err="1" smtClean="0">
                <a:solidFill>
                  <a:srgbClr val="FF0000"/>
                </a:solidFill>
              </a:rPr>
              <a:t>dataframeA</a:t>
            </a:r>
            <a:r>
              <a:rPr lang="en-US" sz="2800" dirty="0" smtClean="0"/>
              <a:t>, </a:t>
            </a:r>
            <a:r>
              <a:rPr lang="en-US" sz="2800" i="1" dirty="0" err="1" smtClean="0">
                <a:solidFill>
                  <a:srgbClr val="FF0000"/>
                </a:solidFill>
              </a:rPr>
              <a:t>dataframeB</a:t>
            </a:r>
            <a:r>
              <a:rPr lang="en-US" sz="2800" dirty="0" smtClean="0"/>
              <a:t>)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both data frames must have save variables (but don't have to be in same order).</a:t>
            </a:r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E9272-8CBA-4FE6-8906-0CAE0247BE2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 Data Structures</a:t>
            </a:r>
          </a:p>
        </p:txBody>
      </p:sp>
      <p:pic>
        <p:nvPicPr>
          <p:cNvPr id="8195" name="Picture 6" descr="structure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6816" r="20988" b="31839"/>
          <a:stretch>
            <a:fillRect/>
          </a:stretch>
        </p:blipFill>
        <p:spPr bwMode="auto">
          <a:xfrm>
            <a:off x="1447800" y="1219200"/>
            <a:ext cx="6456363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DAB4A-2F70-4969-8982-EA3180B34AA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Subsetting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Selecting (excluding variables)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smtClean="0"/>
              <a:t>df &lt;- Salaries[c("rank", "sex", "salary")]</a:t>
            </a:r>
            <a:endParaRPr lang="en-US" sz="28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smtClean="0"/>
              <a:t>df &lt;- Salaries[c(1, 5, 6)]</a:t>
            </a:r>
            <a:endParaRPr lang="en-US" sz="2800" dirty="0" smtClean="0"/>
          </a:p>
          <a:p>
            <a:pPr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smtClean="0"/>
              <a:t>df </a:t>
            </a:r>
            <a:r>
              <a:rPr lang="en-US" sz="2800" dirty="0" smtClean="0"/>
              <a:t>&lt;- </a:t>
            </a:r>
            <a:r>
              <a:rPr lang="en-US" sz="2800" dirty="0" err="1" smtClean="0"/>
              <a:t>df</a:t>
            </a:r>
            <a:r>
              <a:rPr lang="en-US" sz="2800" smtClean="0"/>
              <a:t>[-c(2, 3, 4)]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C1A41-C255-419D-ABA6-E07EDEA6D08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Subsetting a data frame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b="1" smtClean="0"/>
              <a:t>Selecting (excluding) observations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endParaRPr lang="en-US" altLang="en-US" sz="28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newdata &lt;- Salaries[1:5, ]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 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newdata &lt;- Salaries[Salaries$sex=="Female" </a:t>
            </a:r>
            <a:br>
              <a:rPr lang="en-US" altLang="en-US" sz="2800" smtClean="0"/>
            </a:br>
            <a:r>
              <a:rPr lang="en-US" altLang="en-US" sz="2800" smtClean="0"/>
              <a:t>                          &amp; Salaries$salary &gt; 100000, 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 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D2982-86EB-4196-AB52-B2233BE7C22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Subsetting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Selecting observations/variables using subset()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indent="-15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newdata</a:t>
            </a:r>
            <a:r>
              <a:rPr lang="en-US" sz="2800" dirty="0" smtClean="0"/>
              <a:t> </a:t>
            </a:r>
            <a:r>
              <a:rPr lang="en-US" sz="2800" smtClean="0"/>
              <a:t>&lt;- subset(Salaries,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smtClean="0"/>
              <a:t>    salary &gt;= </a:t>
            </a:r>
            <a:r>
              <a:rPr lang="en-US" sz="2800"/>
              <a:t>2</a:t>
            </a:r>
            <a:r>
              <a:rPr lang="en-US" sz="2800" smtClean="0"/>
              <a:t>00000 | salary &lt;  60000, </a:t>
            </a:r>
            <a:br>
              <a:rPr lang="en-US" sz="2800" smtClean="0"/>
            </a:br>
            <a:r>
              <a:rPr lang="en-US" sz="2800" smtClean="0"/>
              <a:t>    select=c(sex, rank, salary)) </a:t>
            </a:r>
            <a:endParaRPr lang="en-US" sz="2800" dirty="0" smtClean="0"/>
          </a:p>
          <a:p>
            <a:pPr indent="-15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 </a:t>
            </a:r>
          </a:p>
          <a:p>
            <a:pPr indent="-15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newdata</a:t>
            </a:r>
            <a:r>
              <a:rPr lang="en-US" sz="2800" dirty="0" smtClean="0"/>
              <a:t> </a:t>
            </a:r>
            <a:r>
              <a:rPr lang="en-US" sz="2800" smtClean="0"/>
              <a:t>&lt;- subset(Salaries,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smtClean="0"/>
              <a:t>    sex=="Female" &amp; salary &gt; 60000,</a:t>
            </a:r>
            <a:br>
              <a:rPr lang="en-US" sz="2800" smtClean="0"/>
            </a:br>
            <a:r>
              <a:rPr lang="en-US" sz="2800" smtClean="0"/>
              <a:t>    select=yrs.since.phd:salary) 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899484-7277-4903-95EA-9D8267895A5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Aggregating data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aggregate(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C00000"/>
                </a:solidFill>
              </a:rPr>
              <a:t>by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C00000"/>
                </a:solidFill>
              </a:rPr>
              <a:t>FUN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i</a:t>
            </a:r>
            <a:r>
              <a:rPr lang="en-US" altLang="en-US" smtClean="0"/>
              <a:t>s the data object to be collapsed</a:t>
            </a:r>
          </a:p>
          <a:p>
            <a:pPr lvl="1" eaLnBrk="1" hangingPunct="1"/>
            <a:r>
              <a:rPr lang="en-US" altLang="en-US" i="1" smtClean="0">
                <a:solidFill>
                  <a:srgbClr val="C00000"/>
                </a:solidFill>
              </a:rPr>
              <a:t>by</a:t>
            </a:r>
            <a:r>
              <a:rPr lang="en-US" altLang="en-US" smtClean="0"/>
              <a:t> is a </a:t>
            </a:r>
            <a:r>
              <a:rPr lang="en-US" altLang="en-US" u="sng" smtClean="0"/>
              <a:t>list</a:t>
            </a:r>
            <a:r>
              <a:rPr lang="en-US" altLang="en-US" smtClean="0"/>
              <a:t> of variables that will be cross to form new observations</a:t>
            </a:r>
          </a:p>
          <a:p>
            <a:pPr lvl="1" eaLnBrk="1" hangingPunct="1"/>
            <a:r>
              <a:rPr lang="en-US" altLang="en-US" i="1" smtClean="0">
                <a:solidFill>
                  <a:srgbClr val="C00000"/>
                </a:solidFill>
              </a:rPr>
              <a:t>FUN</a:t>
            </a:r>
            <a:r>
              <a:rPr lang="en-US" altLang="en-US" smtClean="0"/>
              <a:t> is a scalar function used to calculate summary statistics that will make up the new observation values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942665-72C0-4BE1-A399-7F09FA16E1A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 example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smtClean="0"/>
              <a:t>aggdata &lt;- aggregate(mtcars[c("mpg", "disp", "wt")],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smtClean="0"/>
              <a:t>                        by=list(cylinder=mtcars$cyl, gears = mtcars$gear),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smtClean="0"/>
              <a:t>                        FUN=mean, na.rm=TRUE)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smtClean="0"/>
              <a:t> aggdata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smtClean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 gears  mpg disp   wt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1        4     3 21.5  120 2.46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2        6     3 19.8  242 3.34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3        8     3 15.1  358 4.10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4        4     4 26.9  103 2.38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5        6     4 19.8  164 3.09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6        4     5 28.2  108 1.83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7        6     5 19.7  145 2.77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8        8     5 15.4  326 3.37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40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4C73D-0375-42AB-9480-53524357A68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Subgroup processing</a:t>
            </a:r>
          </a:p>
        </p:txBody>
      </p:sp>
      <p:sp>
        <p:nvSpPr>
          <p:cNvPr id="593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by(</a:t>
            </a:r>
            <a:r>
              <a:rPr lang="en-US" altLang="en-US" i="1" smtClean="0">
                <a:solidFill>
                  <a:srgbClr val="C00000"/>
                </a:solidFill>
              </a:rPr>
              <a:t>data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C00000"/>
                </a:solidFill>
              </a:rPr>
              <a:t>INDICES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C00000"/>
                </a:solidFill>
              </a:rPr>
              <a:t>FUN</a:t>
            </a:r>
            <a:r>
              <a:rPr lang="en-US" altLang="en-US" smtClean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where </a:t>
            </a:r>
            <a:r>
              <a:rPr lang="en-US" altLang="en-US" i="1" smtClean="0">
                <a:solidFill>
                  <a:srgbClr val="C00000"/>
                </a:solidFill>
              </a:rPr>
              <a:t>data</a:t>
            </a:r>
            <a:r>
              <a:rPr lang="en-US" altLang="en-US" smtClean="0"/>
              <a:t> is a data frame or matrix </a:t>
            </a:r>
          </a:p>
          <a:p>
            <a:pPr lvl="1" eaLnBrk="1" hangingPunct="1"/>
            <a:r>
              <a:rPr lang="en-US" altLang="en-US" i="1" smtClean="0">
                <a:solidFill>
                  <a:srgbClr val="C00000"/>
                </a:solidFill>
              </a:rPr>
              <a:t>INDICES</a:t>
            </a:r>
            <a:r>
              <a:rPr lang="en-US" altLang="en-US" smtClean="0"/>
              <a:t> is a categorical variable or </a:t>
            </a:r>
            <a:r>
              <a:rPr lang="en-US" altLang="en-US" u="sng" smtClean="0"/>
              <a:t>list</a:t>
            </a:r>
            <a:r>
              <a:rPr lang="en-US" altLang="en-US" smtClean="0"/>
              <a:t> of categorical variables that define the groups</a:t>
            </a:r>
          </a:p>
          <a:p>
            <a:pPr lvl="1" eaLnBrk="1" hangingPunct="1"/>
            <a:r>
              <a:rPr lang="en-US" altLang="en-US" i="1" smtClean="0">
                <a:solidFill>
                  <a:srgbClr val="C00000"/>
                </a:solidFill>
              </a:rPr>
              <a:t>FUN</a:t>
            </a:r>
            <a:r>
              <a:rPr lang="en-US" altLang="en-US" smtClean="0"/>
              <a:t> is an arbitrary function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058AA-6A9B-4751-93D3-C4CD9C8A01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Descriptive statistics by subgroup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smtClean="0">
                <a:latin typeface="+mj-lt"/>
                <a:cs typeface="Courier New" panose="02070309020205020404" pitchFamily="49" charset="0"/>
              </a:rPr>
              <a:t>by(mtcars[c("mpg", "hp")], mtcars$am, summary)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mtcars$am: 0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mpg             hp   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Min.   :10.4   Min.   : 62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1st Qu.:14.9   1st Qu.:116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:17.3   Median :175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  :17.1   Mean   :160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3rd Qu.:19.2   3rd Qu.:192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Max.   :24.4   Max.   :245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mtcars$am: 1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mpg           hp   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Min.   :15   Min.   : 52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1st Qu.:21   1st Qu.: 66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:23   Median :109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  :24   Mean   :127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3rd Qu.:30   3rd Qu.:113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1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Max.   :34   Max.   :335 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9DD2B-DFE5-46D4-B453-DDEBE55959D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Reshaping wide to long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/>
              <a:t>library(reshape2)</a:t>
            </a:r>
          </a:p>
          <a:p>
            <a:pPr marL="0" indent="0">
              <a:buNone/>
            </a:pPr>
            <a:r>
              <a:rPr lang="en-US" altLang="en-US" sz="2400" dirty="0" err="1" smtClean="0"/>
              <a:t>jtrain_long</a:t>
            </a:r>
            <a:r>
              <a:rPr lang="en-US" altLang="en-US" sz="2400" dirty="0" smtClean="0"/>
              <a:t> &lt;- reshape(</a:t>
            </a:r>
            <a:r>
              <a:rPr lang="en-US" altLang="en-US" sz="2400" dirty="0" err="1" smtClean="0"/>
              <a:t>jtrain</a:t>
            </a:r>
            <a:r>
              <a:rPr lang="en-US" altLang="en-US" sz="2400" dirty="0"/>
              <a:t>, </a:t>
            </a:r>
            <a:r>
              <a:rPr lang="en-US" altLang="en-US" sz="2400" dirty="0" err="1" smtClean="0"/>
              <a:t>idvar</a:t>
            </a:r>
            <a:r>
              <a:rPr lang="en-US" altLang="en-US" sz="2400" dirty="0" smtClean="0"/>
              <a:t> = "</a:t>
            </a:r>
            <a:r>
              <a:rPr lang="en-US" altLang="en-US" sz="2400" dirty="0"/>
              <a:t>id", </a:t>
            </a:r>
          </a:p>
          <a:p>
            <a:pPr marL="0" indent="0">
              <a:buNone/>
            </a:pPr>
            <a:r>
              <a:rPr lang="en-US" altLang="en-US" sz="2400" dirty="0"/>
              <a:t>                     </a:t>
            </a:r>
            <a:r>
              <a:rPr lang="en-US" altLang="en-US" sz="2400" dirty="0" smtClean="0"/>
              <a:t>  varying = list(c</a:t>
            </a:r>
            <a:r>
              <a:rPr lang="en-US" altLang="en-US" sz="2400" dirty="0"/>
              <a:t>("re74","re75", "re78"),</a:t>
            </a:r>
          </a:p>
          <a:p>
            <a:pPr marL="0" indent="0">
              <a:buNone/>
            </a:pPr>
            <a:r>
              <a:rPr lang="en-US" altLang="en-US" sz="2400" dirty="0"/>
              <a:t>                                   </a:t>
            </a:r>
            <a:r>
              <a:rPr lang="en-US" altLang="en-US" sz="2400" dirty="0" smtClean="0"/>
              <a:t>            c</a:t>
            </a:r>
            <a:r>
              <a:rPr lang="en-US" altLang="en-US" sz="2400" dirty="0"/>
              <a:t>("unem74","unem75", "unem78</a:t>
            </a:r>
            <a:r>
              <a:rPr lang="en-US" altLang="en-US" sz="2400" dirty="0" smtClean="0"/>
              <a:t>")),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                 </a:t>
            </a:r>
            <a:r>
              <a:rPr lang="en-US" altLang="en-US" sz="2400" dirty="0" smtClean="0"/>
              <a:t>    </a:t>
            </a:r>
            <a:r>
              <a:rPr lang="en-US" altLang="en-US" sz="2400" dirty="0" err="1" smtClean="0"/>
              <a:t>v.names</a:t>
            </a:r>
            <a:r>
              <a:rPr lang="en-US" altLang="en-US" sz="2400" dirty="0" smtClean="0"/>
              <a:t> = c</a:t>
            </a:r>
            <a:r>
              <a:rPr lang="en-US" altLang="en-US" sz="2400" dirty="0"/>
              <a:t>("re", "</a:t>
            </a:r>
            <a:r>
              <a:rPr lang="en-US" altLang="en-US" sz="2400" dirty="0" err="1"/>
              <a:t>unem</a:t>
            </a:r>
            <a:r>
              <a:rPr lang="en-US" altLang="en-US" sz="2400" dirty="0"/>
              <a:t>"), </a:t>
            </a:r>
          </a:p>
          <a:p>
            <a:pPr marL="0" indent="0">
              <a:buNone/>
            </a:pPr>
            <a:r>
              <a:rPr lang="en-US" altLang="en-US" sz="2400" dirty="0"/>
              <a:t>                    </a:t>
            </a:r>
            <a:r>
              <a:rPr lang="en-US" altLang="en-US" sz="2400" dirty="0" smtClean="0"/>
              <a:t>    </a:t>
            </a:r>
            <a:r>
              <a:rPr lang="en-US" altLang="en-US" sz="2400" dirty="0" err="1" smtClean="0"/>
              <a:t>timevar</a:t>
            </a:r>
            <a:r>
              <a:rPr lang="en-US" altLang="en-US" sz="2400" dirty="0" smtClean="0"/>
              <a:t> = "</a:t>
            </a:r>
            <a:r>
              <a:rPr lang="en-US" altLang="en-US" sz="2400" dirty="0"/>
              <a:t>year" ,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               times = c(74</a:t>
            </a:r>
            <a:r>
              <a:rPr lang="en-US" altLang="en-US" sz="2400" dirty="0"/>
              <a:t>, 75, 78), </a:t>
            </a:r>
            <a:r>
              <a:rPr lang="en-US" altLang="en-US" sz="2400" dirty="0" smtClean="0"/>
              <a:t>                    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    direction = "</a:t>
            </a:r>
            <a:r>
              <a:rPr lang="en-US" altLang="en-US" sz="2400" dirty="0"/>
              <a:t>long")</a:t>
            </a:r>
            <a:endParaRPr lang="en-US" altLang="en-US" sz="2400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F26F9B-D67F-4DD6-866A-66BF193C4C59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83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Reshaping long to wide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library(reshape2)</a:t>
            </a:r>
          </a:p>
          <a:p>
            <a:pPr marL="0" indent="0">
              <a:buNone/>
            </a:pPr>
            <a:r>
              <a:rPr lang="en-US" altLang="en-US" sz="2400" dirty="0" err="1" smtClean="0"/>
              <a:t>jtrain_wide</a:t>
            </a:r>
            <a:r>
              <a:rPr lang="en-US" altLang="en-US" sz="2400" dirty="0"/>
              <a:t>&lt;- reshape(</a:t>
            </a:r>
            <a:r>
              <a:rPr lang="en-US" altLang="en-US" sz="2400" dirty="0" err="1"/>
              <a:t>jtrain_long</a:t>
            </a:r>
            <a:r>
              <a:rPr lang="en-US" altLang="en-US" sz="2400" dirty="0"/>
              <a:t>,</a:t>
            </a:r>
          </a:p>
          <a:p>
            <a:pPr marL="0" indent="0">
              <a:buNone/>
            </a:pPr>
            <a:r>
              <a:rPr lang="en-US" altLang="en-US" sz="2400" dirty="0"/>
              <a:t>                 </a:t>
            </a:r>
            <a:r>
              <a:rPr lang="en-US" altLang="en-US" sz="2400" dirty="0" smtClean="0"/>
              <a:t>                        </a:t>
            </a:r>
            <a:r>
              <a:rPr lang="en-US" altLang="en-US" sz="2400" dirty="0" err="1"/>
              <a:t>idvar</a:t>
            </a:r>
            <a:r>
              <a:rPr lang="en-US" altLang="en-US" sz="2400" dirty="0"/>
              <a:t> = "id",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                                </a:t>
            </a:r>
            <a:r>
              <a:rPr lang="en-US" altLang="en-US" sz="2400" dirty="0" err="1" smtClean="0"/>
              <a:t>v.names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c("re", "</a:t>
            </a:r>
            <a:r>
              <a:rPr lang="en-US" altLang="en-US" sz="2400" dirty="0" err="1"/>
              <a:t>unem</a:t>
            </a:r>
            <a:r>
              <a:rPr lang="en-US" altLang="en-US" sz="2400" dirty="0"/>
              <a:t>"),</a:t>
            </a:r>
          </a:p>
          <a:p>
            <a:pPr marL="0" indent="0">
              <a:buNone/>
            </a:pPr>
            <a:r>
              <a:rPr lang="en-US" altLang="en-US" sz="2400" dirty="0"/>
              <a:t>                  </a:t>
            </a:r>
            <a:r>
              <a:rPr lang="en-US" altLang="en-US" sz="2400" dirty="0" smtClean="0"/>
              <a:t>                       </a:t>
            </a:r>
            <a:r>
              <a:rPr lang="en-US" altLang="en-US" sz="2400" dirty="0" err="1" smtClean="0"/>
              <a:t>timevar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"year",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                                direction </a:t>
            </a:r>
            <a:r>
              <a:rPr lang="en-US" altLang="en-US" sz="2400" dirty="0"/>
              <a:t>= "wide")</a:t>
            </a:r>
            <a:endParaRPr lang="en-US" altLang="en-US" sz="2400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86060F-B5E3-44CD-85E7-F301FD07B10C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84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Applying function to  </a:t>
            </a:r>
            <a:br>
              <a:rPr lang="en-US" altLang="en-US" sz="4000" smtClean="0"/>
            </a:br>
            <a:r>
              <a:rPr lang="en-US" altLang="en-US" sz="4000" smtClean="0"/>
              <a:t>columns and rows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apply(</a:t>
            </a:r>
            <a:r>
              <a:rPr lang="en-US" altLang="en-US" dirty="0" err="1" smtClean="0">
                <a:solidFill>
                  <a:srgbClr val="FF0000"/>
                </a:solidFill>
              </a:rPr>
              <a:t>dataframe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index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function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options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800" dirty="0" smtClean="0"/>
              <a:t>apply(</a:t>
            </a:r>
            <a:r>
              <a:rPr lang="en-US" altLang="en-US" sz="2800" dirty="0" err="1" smtClean="0"/>
              <a:t>mtcars</a:t>
            </a:r>
            <a:r>
              <a:rPr lang="en-US" altLang="en-US" sz="2800" dirty="0" smtClean="0"/>
              <a:t>, 1, mean)  </a:t>
            </a:r>
            <a:r>
              <a:rPr lang="en-US" altLang="en-US" sz="2800" dirty="0" smtClean="0">
                <a:solidFill>
                  <a:schemeClr val="accent3">
                    <a:lumMod val="75000"/>
                  </a:schemeClr>
                </a:solidFill>
              </a:rPr>
              <a:t># row means</a:t>
            </a:r>
          </a:p>
          <a:p>
            <a:pPr marL="0" indent="0">
              <a:buNone/>
            </a:pPr>
            <a:r>
              <a:rPr lang="en-US" altLang="en-US" sz="2800" dirty="0" smtClean="0"/>
              <a:t>apply(</a:t>
            </a:r>
            <a:r>
              <a:rPr lang="en-US" altLang="en-US" sz="2800" dirty="0" err="1" smtClean="0"/>
              <a:t>mtcars</a:t>
            </a:r>
            <a:r>
              <a:rPr lang="en-US" altLang="en-US" sz="2800" dirty="0" smtClean="0"/>
              <a:t>, 2, mean, na.rm=TRUE) </a:t>
            </a:r>
            <a:r>
              <a:rPr lang="en-US" altLang="en-US" sz="2800" dirty="0" smtClean="0">
                <a:solidFill>
                  <a:schemeClr val="accent3">
                    <a:lumMod val="75000"/>
                  </a:schemeClr>
                </a:solidFill>
              </a:rPr>
              <a:t># column means</a:t>
            </a:r>
            <a:endParaRPr lang="en-US" alt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A1D775-733E-46A5-B500-9A371B25626F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85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mtClean="0"/>
              <a:t>One dimensional arrays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en-US" smtClean="0"/>
              <a:t>a &lt;- c(1, 2, 5, 3, 6, -2, 4)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en-US" smtClean="0"/>
              <a:t>b &lt;- c("one", "two", "three")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en-US" smtClean="0"/>
              <a:t>c &lt;- c(TRUE, TRUE, TRUE, FALSE, TRUE, FALSE)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859C7-3889-4415-B040-285BD886078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Identifying elements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 &lt;- c(1, 2, 5, 3, 6, -2, </a:t>
            </a:r>
            <a:r>
              <a:rPr lang="en-US" smtClean="0"/>
              <a:t>4)</a:t>
            </a:r>
            <a:br>
              <a:rPr lang="en-US" smtClean="0"/>
            </a:b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a[3]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</a:t>
            </a:r>
            <a:r>
              <a:rPr lang="en-US" smtClean="0">
                <a:solidFill>
                  <a:srgbClr val="C00000"/>
                </a:solidFill>
              </a:rPr>
              <a:t>] 5</a:t>
            </a:r>
            <a:br>
              <a:rPr lang="en-US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a[c(1, 3, 5)]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1 </a:t>
            </a:r>
            <a:r>
              <a:rPr lang="en-US" smtClean="0">
                <a:solidFill>
                  <a:srgbClr val="C00000"/>
                </a:solidFill>
              </a:rPr>
              <a:t>5 6</a:t>
            </a:r>
            <a:br>
              <a:rPr lang="en-US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a[2:6]  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[1]  2  5  3  6 -2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 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DA7467-FA99-49B1-B763-CA748CD25BD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Matrices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Two dimensional arrays where each element has same mode (numeric, character, or logical)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[,1] [,2] [,3] [,4]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 1    6   11   16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2    7   12   17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 3    8   13   18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[4,]    4    9   14   19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[5,]    5   10   15   20</a:t>
            </a:r>
            <a:endParaRPr lang="en-US" altLang="en-US" sz="2000" b="1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963477-2AF0-41EA-9211-10A604A24DE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Matrix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  <a:r>
              <a:rPr lang="en-US" altLang="en-US" sz="3100" smtClean="0"/>
              <a:t>y &lt;- matrix(1:20, nrow=5)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3100" smtClean="0"/>
              <a:t> 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[,1] [,2] [,3] [,4]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 1    6   11   16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2    7   12   17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 3    8   13   18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[4,]    4    9   14   19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[5,]    5   10   15   20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1E485-6B46-44DF-91D8-C72782DF0D8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6629400" y="5310188"/>
            <a:ext cx="20780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ncol=4 would 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work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2008</Words>
  <Application>Microsoft Office PowerPoint</Application>
  <PresentationFormat>On-screen Show (4:3)</PresentationFormat>
  <Paragraphs>597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Times New Roman</vt:lpstr>
      <vt:lpstr>Office Theme</vt:lpstr>
      <vt:lpstr>Part 2. Data Management</vt:lpstr>
      <vt:lpstr>PowerPoint Presentation</vt:lpstr>
      <vt:lpstr>Creating a Dataset</vt:lpstr>
      <vt:lpstr>Topics</vt:lpstr>
      <vt:lpstr>R Data Structures</vt:lpstr>
      <vt:lpstr>Vectors</vt:lpstr>
      <vt:lpstr>Vectors(2)</vt:lpstr>
      <vt:lpstr>Matrices</vt:lpstr>
      <vt:lpstr>Creating a Matrix</vt:lpstr>
      <vt:lpstr>Creating a Matrix</vt:lpstr>
      <vt:lpstr>Creating a Matrix</vt:lpstr>
      <vt:lpstr>Using Matrix Subscripts</vt:lpstr>
      <vt:lpstr>Data frame</vt:lpstr>
      <vt:lpstr>Creating a data frame</vt:lpstr>
      <vt:lpstr>Specifying elements of a data frame</vt:lpstr>
      <vt:lpstr>Specifying elements of a data frame</vt:lpstr>
      <vt:lpstr>With</vt:lpstr>
      <vt:lpstr>Factors</vt:lpstr>
      <vt:lpstr>Factors (2)</vt:lpstr>
      <vt:lpstr>Factors (2)</vt:lpstr>
      <vt:lpstr>Lists</vt:lpstr>
      <vt:lpstr>List Example</vt:lpstr>
      <vt:lpstr>List Example</vt:lpstr>
      <vt:lpstr>List Example</vt:lpstr>
      <vt:lpstr>Data Input</vt:lpstr>
      <vt:lpstr>Import from Delimited Text File</vt:lpstr>
      <vt:lpstr>Import from Delimited Text File</vt:lpstr>
      <vt:lpstr>Importing from Excel</vt:lpstr>
      <vt:lpstr>Importing from Stat Packages</vt:lpstr>
      <vt:lpstr>Accessing DBMS</vt:lpstr>
      <vt:lpstr>Functions for working with objects</vt:lpstr>
      <vt:lpstr>PowerPoint Presentation</vt:lpstr>
      <vt:lpstr>Note for programmers</vt:lpstr>
      <vt:lpstr>Note for programmers</vt:lpstr>
      <vt:lpstr>Data management</vt:lpstr>
      <vt:lpstr>Topics</vt:lpstr>
      <vt:lpstr>Arithmetic Operators</vt:lpstr>
      <vt:lpstr>Logical Operators</vt:lpstr>
      <vt:lpstr>Salaries dataset</vt:lpstr>
      <vt:lpstr>Add new variables to a data frame</vt:lpstr>
      <vt:lpstr>Using the transform() function</vt:lpstr>
      <vt:lpstr>Renaming variables in a data frame</vt:lpstr>
      <vt:lpstr>Missing values</vt:lpstr>
      <vt:lpstr>Working with missing values</vt:lpstr>
      <vt:lpstr>Recoding to missing values</vt:lpstr>
      <vt:lpstr>Sorting data frames</vt:lpstr>
      <vt:lpstr>PowerPoint Presentation</vt:lpstr>
      <vt:lpstr>Merging data frames (horizontally)</vt:lpstr>
      <vt:lpstr>Merging data frames (vertically)</vt:lpstr>
      <vt:lpstr>Subsetting a data frame</vt:lpstr>
      <vt:lpstr>Subsetting a data frame</vt:lpstr>
      <vt:lpstr>Subsetting a data frame</vt:lpstr>
      <vt:lpstr>Aggregating data</vt:lpstr>
      <vt:lpstr>Aggregate example</vt:lpstr>
      <vt:lpstr>Subgroup processing</vt:lpstr>
      <vt:lpstr>Descriptive statistics by subgroup</vt:lpstr>
      <vt:lpstr>Reshaping wide to long</vt:lpstr>
      <vt:lpstr>Reshaping long to wide</vt:lpstr>
      <vt:lpstr>Applying function to   columns and rows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for software  developers and data analysts Rob Kabacoff, Ph.D. March 10th, 2012</dc:title>
  <dc:creator>rkabacoff</dc:creator>
  <cp:lastModifiedBy>Kabacoff, Robert</cp:lastModifiedBy>
  <cp:revision>82</cp:revision>
  <dcterms:created xsi:type="dcterms:W3CDTF">2012-02-17T18:30:45Z</dcterms:created>
  <dcterms:modified xsi:type="dcterms:W3CDTF">2018-05-30T15:39:19Z</dcterms:modified>
</cp:coreProperties>
</file>