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handoutMasterIdLst>
    <p:handoutMasterId r:id="rId55"/>
  </p:handoutMasterIdLst>
  <p:sldIdLst>
    <p:sldId id="256" r:id="rId2"/>
    <p:sldId id="282" r:id="rId3"/>
    <p:sldId id="327" r:id="rId4"/>
    <p:sldId id="257" r:id="rId5"/>
    <p:sldId id="258" r:id="rId6"/>
    <p:sldId id="259" r:id="rId7"/>
    <p:sldId id="260" r:id="rId8"/>
    <p:sldId id="262" r:id="rId9"/>
    <p:sldId id="330" r:id="rId10"/>
    <p:sldId id="331" r:id="rId11"/>
    <p:sldId id="263" r:id="rId12"/>
    <p:sldId id="283" r:id="rId13"/>
    <p:sldId id="264" r:id="rId14"/>
    <p:sldId id="285" r:id="rId15"/>
    <p:sldId id="286" r:id="rId16"/>
    <p:sldId id="267" r:id="rId17"/>
    <p:sldId id="340" r:id="rId18"/>
    <p:sldId id="297" r:id="rId19"/>
    <p:sldId id="298" r:id="rId20"/>
    <p:sldId id="271" r:id="rId21"/>
    <p:sldId id="292" r:id="rId22"/>
    <p:sldId id="293" r:id="rId23"/>
    <p:sldId id="319" r:id="rId24"/>
    <p:sldId id="272" r:id="rId25"/>
    <p:sldId id="295" r:id="rId26"/>
    <p:sldId id="296" r:id="rId27"/>
    <p:sldId id="337" r:id="rId28"/>
    <p:sldId id="338" r:id="rId29"/>
    <p:sldId id="339" r:id="rId30"/>
    <p:sldId id="341" r:id="rId31"/>
    <p:sldId id="342" r:id="rId32"/>
    <p:sldId id="343" r:id="rId33"/>
    <p:sldId id="359" r:id="rId34"/>
    <p:sldId id="344" r:id="rId35"/>
    <p:sldId id="345" r:id="rId36"/>
    <p:sldId id="346" r:id="rId37"/>
    <p:sldId id="347" r:id="rId38"/>
    <p:sldId id="348" r:id="rId39"/>
    <p:sldId id="349" r:id="rId40"/>
    <p:sldId id="350" r:id="rId41"/>
    <p:sldId id="351" r:id="rId42"/>
    <p:sldId id="352" r:id="rId43"/>
    <p:sldId id="353" r:id="rId44"/>
    <p:sldId id="355" r:id="rId45"/>
    <p:sldId id="356" r:id="rId46"/>
    <p:sldId id="357" r:id="rId47"/>
    <p:sldId id="358" r:id="rId48"/>
    <p:sldId id="333" r:id="rId49"/>
    <p:sldId id="334" r:id="rId50"/>
    <p:sldId id="335" r:id="rId51"/>
    <p:sldId id="336" r:id="rId52"/>
    <p:sldId id="280" r:id="rId53"/>
    <p:sldId id="281" r:id="rId54"/>
  </p:sldIdLst>
  <p:sldSz cx="9144000" cy="6858000" type="screen4x3"/>
  <p:notesSz cx="6858000" cy="9144000"/>
  <p:custDataLst>
    <p:tags r:id="rId5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122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D5D6D-EB45-4E32-8594-2EC6A4835893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28118-F138-42F2-9C30-141004DF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5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F87759-A320-4161-B074-8FB27C7AE894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29285A-E5F1-4370-9696-5F0CBCB9A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6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F87759-A320-4161-B074-8FB27C7AE894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29285A-E5F1-4370-9696-5F0CBCB9A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4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F87759-A320-4161-B074-8FB27C7AE894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29285A-E5F1-4370-9696-5F0CBCB9A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6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F87759-A320-4161-B074-8FB27C7AE894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29285A-E5F1-4370-9696-5F0CBCB9A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44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MP90040277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04800"/>
            <a:ext cx="3124200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F87759-A320-4161-B074-8FB27C7AE894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29285A-E5F1-4370-9696-5F0CBCB9A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3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F87759-A320-4161-B074-8FB27C7AE894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29285A-E5F1-4370-9696-5F0CBCB9A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2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F87759-A320-4161-B074-8FB27C7AE894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29285A-E5F1-4370-9696-5F0CBCB9A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7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F87759-A320-4161-B074-8FB27C7AE894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29285A-E5F1-4370-9696-5F0CBCB9A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0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F87759-A320-4161-B074-8FB27C7AE894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29285A-E5F1-4370-9696-5F0CBCB9A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23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F87759-A320-4161-B074-8FB27C7AE894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29285A-E5F1-4370-9696-5F0CBCB9A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0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F87759-A320-4161-B074-8FB27C7AE894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29285A-E5F1-4370-9696-5F0CBCB9A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2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6BF87759-A320-4161-B074-8FB27C7AE894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8029285A-E5F1-4370-9696-5F0CBCB9A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2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stdout.org/rcookbook/Graphs/" TargetMode="External"/><Relationship Id="rId2" Type="http://schemas.openxmlformats.org/officeDocument/2006/relationships/hyperlink" Target="http://docs.ggplot2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ggplot2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14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Frequency polygons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</a:rPr>
              <a:t>(data=Salaries,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err="1" smtClean="0">
                <a:latin typeface="Consolas" panose="020B0609020204030204" pitchFamily="49" charset="0"/>
              </a:rPr>
              <a:t>aes</a:t>
            </a:r>
            <a:r>
              <a:rPr lang="en-US" sz="2000" dirty="0" smtClean="0">
                <a:latin typeface="Consolas" panose="020B0609020204030204" pitchFamily="49" charset="0"/>
              </a:rPr>
              <a:t>(x=salary, color=rank)) </a:t>
            </a:r>
            <a:r>
              <a:rPr lang="en-US" sz="2000" dirty="0">
                <a:latin typeface="Consolas" panose="020B0609020204030204" pitchFamily="49" charset="0"/>
              </a:rPr>
              <a:t>+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geom_freqpoly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(size=2)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3581400"/>
            <a:ext cx="35317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common </a:t>
            </a:r>
            <a:r>
              <a:rPr lang="en-US" dirty="0" err="1" smtClean="0"/>
              <a:t>geom_freqpoly</a:t>
            </a:r>
            <a:r>
              <a:rPr lang="en-US" dirty="0" smtClean="0"/>
              <a:t> options: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binwidth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bins</a:t>
            </a:r>
          </a:p>
          <a:p>
            <a:r>
              <a:rPr lang="en-US" dirty="0" smtClean="0"/>
              <a:t>  color</a:t>
            </a:r>
          </a:p>
          <a:p>
            <a:r>
              <a:rPr lang="en-US" dirty="0" smtClean="0"/>
              <a:t>  size (thickness of line)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279" y="2596834"/>
            <a:ext cx="5076467" cy="344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1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Kernel density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</a:rPr>
              <a:t>(data=Salaries,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latin typeface="Consolas" panose="020B0609020204030204" pitchFamily="49" charset="0"/>
              </a:rPr>
              <a:t>aes</a:t>
            </a:r>
            <a:r>
              <a:rPr lang="en-US" sz="2000" dirty="0" smtClean="0">
                <a:latin typeface="Consolas" panose="020B0609020204030204" pitchFamily="49" charset="0"/>
              </a:rPr>
              <a:t>(x=salary</a:t>
            </a:r>
            <a:r>
              <a:rPr lang="en-US" sz="2000" dirty="0">
                <a:latin typeface="Consolas" panose="020B0609020204030204" pitchFamily="49" charset="0"/>
              </a:rPr>
              <a:t>)) +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geom_density</a:t>
            </a:r>
            <a:r>
              <a:rPr lang="en-US" sz="2000" dirty="0" smtClean="0">
                <a:latin typeface="Consolas" panose="020B0609020204030204" pitchFamily="49" charset="0"/>
              </a:rPr>
              <a:t>(fill</a:t>
            </a:r>
            <a:r>
              <a:rPr lang="en-US" sz="2000" dirty="0">
                <a:latin typeface="Consolas" panose="020B0609020204030204" pitchFamily="49" charset="0"/>
              </a:rPr>
              <a:t>="red")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080" y="1614004"/>
            <a:ext cx="4632720" cy="4626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3810000"/>
            <a:ext cx="3441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common </a:t>
            </a:r>
            <a:r>
              <a:rPr lang="en-US" dirty="0" err="1" smtClean="0"/>
              <a:t>geom_density</a:t>
            </a:r>
            <a:r>
              <a:rPr lang="en-US" dirty="0" smtClean="0"/>
              <a:t> options:</a:t>
            </a:r>
          </a:p>
          <a:p>
            <a:r>
              <a:rPr lang="en-US" dirty="0" smtClean="0"/>
              <a:t>  fill</a:t>
            </a:r>
          </a:p>
          <a:p>
            <a:r>
              <a:rPr lang="en-US" dirty="0" smtClean="0"/>
              <a:t>  color</a:t>
            </a:r>
          </a:p>
          <a:p>
            <a:r>
              <a:rPr lang="en-US" dirty="0" smtClean="0"/>
              <a:t>  alpha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47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Kernel density plot - multiple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</a:rPr>
              <a:t>(data=Salaries,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err="1">
                <a:latin typeface="Consolas" panose="020B0609020204030204" pitchFamily="49" charset="0"/>
              </a:rPr>
              <a:t>aes</a:t>
            </a:r>
            <a:r>
              <a:rPr lang="en-US" sz="2000" dirty="0">
                <a:latin typeface="Consolas" panose="020B0609020204030204" pitchFamily="49" charset="0"/>
              </a:rPr>
              <a:t>(x=salary,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fill=rank</a:t>
            </a:r>
            <a:r>
              <a:rPr lang="en-US" sz="2000" dirty="0">
                <a:latin typeface="Consolas" panose="020B0609020204030204" pitchFamily="49" charset="0"/>
              </a:rPr>
              <a:t>)) +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err="1">
                <a:latin typeface="Consolas" panose="020B0609020204030204" pitchFamily="49" charset="0"/>
              </a:rPr>
              <a:t>geom_density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alpha=.3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000" y="1600200"/>
            <a:ext cx="4798425" cy="4792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867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Box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</a:rPr>
              <a:t>(data=Salaries,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latin typeface="Consolas" panose="020B0609020204030204" pitchFamily="49" charset="0"/>
              </a:rPr>
              <a:t>aes</a:t>
            </a:r>
            <a:r>
              <a:rPr lang="en-US" sz="2000" dirty="0" smtClean="0">
                <a:latin typeface="Consolas" panose="020B0609020204030204" pitchFamily="49" charset="0"/>
              </a:rPr>
              <a:t>(x=rank</a:t>
            </a:r>
            <a:r>
              <a:rPr lang="en-US" sz="2000" dirty="0">
                <a:latin typeface="Consolas" panose="020B0609020204030204" pitchFamily="49" charset="0"/>
              </a:rPr>
              <a:t>, y=salary)) +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geom_boxplot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219200"/>
            <a:ext cx="4828970" cy="4822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3505200"/>
            <a:ext cx="34547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common </a:t>
            </a:r>
            <a:r>
              <a:rPr lang="en-US" dirty="0" err="1" smtClean="0"/>
              <a:t>geom_boxplot</a:t>
            </a:r>
            <a:r>
              <a:rPr lang="en-US" dirty="0" smtClean="0"/>
              <a:t> options:</a:t>
            </a:r>
          </a:p>
          <a:p>
            <a:r>
              <a:rPr lang="en-US" dirty="0" smtClean="0"/>
              <a:t>  fill</a:t>
            </a:r>
          </a:p>
          <a:p>
            <a:r>
              <a:rPr lang="en-US" dirty="0" smtClean="0"/>
              <a:t>  color</a:t>
            </a:r>
          </a:p>
          <a:p>
            <a:r>
              <a:rPr lang="en-US" dirty="0" smtClean="0"/>
              <a:t>  notch (=TRUE or FALSE)</a:t>
            </a:r>
          </a:p>
          <a:p>
            <a:r>
              <a:rPr lang="en-US" dirty="0" smtClean="0"/>
              <a:t>  outlier. -color shape size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8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Strip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ggplot</a:t>
            </a:r>
            <a:r>
              <a:rPr lang="en-US" sz="2000" dirty="0" smtClean="0">
                <a:latin typeface="Consolas" panose="020B0609020204030204" pitchFamily="49" charset="0"/>
              </a:rPr>
              <a:t>(data=Salaries, 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latin typeface="Consolas" panose="020B0609020204030204" pitchFamily="49" charset="0"/>
              </a:rPr>
              <a:t>aes</a:t>
            </a:r>
            <a:r>
              <a:rPr lang="en-US" sz="2000" dirty="0" smtClean="0">
                <a:latin typeface="Consolas" panose="020B0609020204030204" pitchFamily="49" charset="0"/>
              </a:rPr>
              <a:t>(x=salary, y=rank)) + 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geom_point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260" y="1447801"/>
            <a:ext cx="4798940" cy="4792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3376764"/>
            <a:ext cx="32111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common </a:t>
            </a:r>
            <a:r>
              <a:rPr lang="en-US" dirty="0" err="1" smtClean="0"/>
              <a:t>geom_point</a:t>
            </a:r>
            <a:r>
              <a:rPr lang="en-US" dirty="0" smtClean="0"/>
              <a:t> options:</a:t>
            </a:r>
          </a:p>
          <a:p>
            <a:r>
              <a:rPr lang="en-US" dirty="0" smtClean="0"/>
              <a:t>  color</a:t>
            </a:r>
            <a:endParaRPr lang="en-US" dirty="0"/>
          </a:p>
          <a:p>
            <a:r>
              <a:rPr lang="en-US" dirty="0" smtClean="0"/>
              <a:t>  alpha</a:t>
            </a:r>
          </a:p>
          <a:p>
            <a:r>
              <a:rPr lang="en-US" dirty="0" smtClean="0"/>
              <a:t>  shape</a:t>
            </a:r>
          </a:p>
          <a:p>
            <a:r>
              <a:rPr lang="en-US" dirty="0" smtClean="0"/>
              <a:t>  size</a:t>
            </a:r>
          </a:p>
        </p:txBody>
      </p:sp>
    </p:spTree>
    <p:extLst>
      <p:ext uri="{BB962C8B-B14F-4D97-AF65-F5344CB8AC3E}">
        <p14:creationId xmlns:p14="http://schemas.microsoft.com/office/powerpoint/2010/main" val="405325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Jittered Strip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ggplot</a:t>
            </a:r>
            <a:r>
              <a:rPr lang="en-US" sz="2000" dirty="0" smtClean="0">
                <a:latin typeface="Consolas" panose="020B0609020204030204" pitchFamily="49" charset="0"/>
              </a:rPr>
              <a:t>(data=Salaries, 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latin typeface="Consolas" panose="020B0609020204030204" pitchFamily="49" charset="0"/>
              </a:rPr>
              <a:t>aes</a:t>
            </a:r>
            <a:r>
              <a:rPr lang="en-US" sz="2000" dirty="0" smtClean="0">
                <a:latin typeface="Consolas" panose="020B0609020204030204" pitchFamily="49" charset="0"/>
              </a:rPr>
              <a:t>(x=salary, y=rank)) + 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geom_jitter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013" y="1295400"/>
            <a:ext cx="4951211" cy="494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0" y="32004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common </a:t>
            </a:r>
            <a:r>
              <a:rPr lang="en-US" dirty="0" err="1" smtClean="0"/>
              <a:t>geom_jitter</a:t>
            </a:r>
            <a:r>
              <a:rPr lang="en-US" dirty="0" smtClean="0"/>
              <a:t> </a:t>
            </a:r>
            <a:r>
              <a:rPr lang="en-US" dirty="0"/>
              <a:t>options:</a:t>
            </a:r>
          </a:p>
          <a:p>
            <a:r>
              <a:rPr lang="en-US" dirty="0"/>
              <a:t>  </a:t>
            </a:r>
            <a:r>
              <a:rPr lang="en-US" dirty="0" smtClean="0"/>
              <a:t>color</a:t>
            </a:r>
            <a:endParaRPr lang="en-US" dirty="0"/>
          </a:p>
          <a:p>
            <a:r>
              <a:rPr lang="en-US" dirty="0"/>
              <a:t>  alpha</a:t>
            </a:r>
          </a:p>
          <a:p>
            <a:r>
              <a:rPr lang="en-US" dirty="0"/>
              <a:t>  shape</a:t>
            </a:r>
          </a:p>
          <a:p>
            <a:r>
              <a:rPr lang="en-US" dirty="0"/>
              <a:t>  size</a:t>
            </a:r>
          </a:p>
        </p:txBody>
      </p:sp>
    </p:spTree>
    <p:extLst>
      <p:ext uri="{BB962C8B-B14F-4D97-AF65-F5344CB8AC3E}">
        <p14:creationId xmlns:p14="http://schemas.microsoft.com/office/powerpoint/2010/main" val="110221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Scatter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</a:rPr>
              <a:t>(data=Salaries,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latin typeface="Consolas" panose="020B0609020204030204" pitchFamily="49" charset="0"/>
              </a:rPr>
              <a:t>aes</a:t>
            </a:r>
            <a:r>
              <a:rPr lang="en-US" sz="2000" dirty="0" smtClean="0">
                <a:latin typeface="Consolas" panose="020B0609020204030204" pitchFamily="49" charset="0"/>
              </a:rPr>
              <a:t>(x=</a:t>
            </a:r>
            <a:r>
              <a:rPr lang="en-US" sz="2000" dirty="0" err="1" smtClean="0">
                <a:latin typeface="Consolas" panose="020B0609020204030204" pitchFamily="49" charset="0"/>
              </a:rPr>
              <a:t>yrs.since.phd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  y=salary</a:t>
            </a:r>
            <a:r>
              <a:rPr lang="en-US" sz="2000" dirty="0">
                <a:latin typeface="Consolas" panose="020B0609020204030204" pitchFamily="49" charset="0"/>
              </a:rPr>
              <a:t>)) +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err="1">
                <a:latin typeface="Consolas" panose="020B0609020204030204" pitchFamily="49" charset="0"/>
              </a:rPr>
              <a:t>geom_point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219200"/>
            <a:ext cx="5029200" cy="5022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3400" y="4114800"/>
            <a:ext cx="32111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common </a:t>
            </a:r>
            <a:r>
              <a:rPr lang="en-US" dirty="0" err="1" smtClean="0"/>
              <a:t>geom_point</a:t>
            </a:r>
            <a:r>
              <a:rPr lang="en-US" dirty="0" smtClean="0"/>
              <a:t> options:</a:t>
            </a:r>
          </a:p>
          <a:p>
            <a:r>
              <a:rPr lang="en-US" dirty="0" smtClean="0"/>
              <a:t>   color</a:t>
            </a:r>
          </a:p>
          <a:p>
            <a:r>
              <a:rPr lang="en-US" dirty="0" smtClean="0"/>
              <a:t>   alpha</a:t>
            </a:r>
          </a:p>
          <a:p>
            <a:r>
              <a:rPr lang="en-US" dirty="0" smtClean="0"/>
              <a:t>   shape</a:t>
            </a:r>
          </a:p>
          <a:p>
            <a:r>
              <a:rPr lang="en-US" dirty="0" smtClean="0"/>
              <a:t>   size</a:t>
            </a:r>
          </a:p>
        </p:txBody>
      </p:sp>
    </p:spTree>
    <p:extLst>
      <p:ext uri="{BB962C8B-B14F-4D97-AF65-F5344CB8AC3E}">
        <p14:creationId xmlns:p14="http://schemas.microsoft.com/office/powerpoint/2010/main" val="20815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point shapes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295400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+ </a:t>
            </a:r>
            <a:r>
              <a:rPr lang="en-US" dirty="0" err="1" smtClean="0">
                <a:latin typeface="Consolas" panose="020B0609020204030204" pitchFamily="49" charset="0"/>
              </a:rPr>
              <a:t>geom_point</a:t>
            </a:r>
            <a:r>
              <a:rPr lang="en-US" dirty="0" smtClean="0">
                <a:latin typeface="Consolas" panose="020B0609020204030204" pitchFamily="49" charset="0"/>
              </a:rPr>
              <a:t>(shape = 15)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438400"/>
            <a:ext cx="3657600" cy="35906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9400" y="3200400"/>
            <a:ext cx="23519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21-25 you</a:t>
            </a:r>
          </a:p>
          <a:p>
            <a:r>
              <a:rPr lang="en-US" dirty="0" smtClean="0"/>
              <a:t>can control both</a:t>
            </a:r>
          </a:p>
          <a:p>
            <a:r>
              <a:rPr lang="en-US" dirty="0" smtClean="0"/>
              <a:t>the fill and the border</a:t>
            </a:r>
          </a:p>
        </p:txBody>
      </p:sp>
    </p:spTree>
    <p:extLst>
      <p:ext uri="{BB962C8B-B14F-4D97-AF65-F5344CB8AC3E}">
        <p14:creationId xmlns:p14="http://schemas.microsoft.com/office/powerpoint/2010/main" val="270070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Scatterplot with 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</a:rPr>
              <a:t>(data=Salaries,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</a:rPr>
              <a:t>aes</a:t>
            </a:r>
            <a:r>
              <a:rPr lang="en-US" sz="2000" dirty="0" smtClean="0">
                <a:latin typeface="Consolas" panose="020B0609020204030204" pitchFamily="49" charset="0"/>
              </a:rPr>
              <a:t>(x=</a:t>
            </a:r>
            <a:r>
              <a:rPr lang="en-US" sz="2000" dirty="0" err="1" smtClean="0">
                <a:latin typeface="Consolas" panose="020B0609020204030204" pitchFamily="49" charset="0"/>
              </a:rPr>
              <a:t>yrs.since.phd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   y=salary</a:t>
            </a:r>
            <a:r>
              <a:rPr lang="en-US" sz="2000" dirty="0">
                <a:latin typeface="Consolas" panose="020B0609020204030204" pitchFamily="49" charset="0"/>
              </a:rPr>
              <a:t>)) +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err="1">
                <a:latin typeface="Consolas" panose="020B0609020204030204" pitchFamily="49" charset="0"/>
              </a:rPr>
              <a:t>geom_point</a:t>
            </a:r>
            <a:r>
              <a:rPr lang="en-US" sz="2000" dirty="0">
                <a:latin typeface="Consolas" panose="020B0609020204030204" pitchFamily="49" charset="0"/>
              </a:rPr>
              <a:t>() +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geom_smooth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163" y="1371600"/>
            <a:ext cx="5103862" cy="509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9800" y="3688080"/>
            <a:ext cx="3403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common </a:t>
            </a:r>
            <a:r>
              <a:rPr lang="en-US" dirty="0" err="1" smtClean="0"/>
              <a:t>geom_smooth</a:t>
            </a:r>
            <a:r>
              <a:rPr lang="en-US" dirty="0" smtClean="0"/>
              <a:t> options</a:t>
            </a:r>
          </a:p>
          <a:p>
            <a:r>
              <a:rPr lang="en-US" dirty="0"/>
              <a:t> </a:t>
            </a:r>
            <a:r>
              <a:rPr lang="en-US" dirty="0" smtClean="0"/>
              <a:t> method ("lm", "loess", "gam")</a:t>
            </a:r>
          </a:p>
          <a:p>
            <a:r>
              <a:rPr lang="en-US" dirty="0"/>
              <a:t> </a:t>
            </a:r>
            <a:r>
              <a:rPr lang="en-US" dirty="0" smtClean="0"/>
              <a:t> se (TRUE or FALSE)</a:t>
            </a:r>
            <a:br>
              <a:rPr lang="en-US" dirty="0" smtClean="0"/>
            </a:br>
            <a:r>
              <a:rPr lang="en-US" dirty="0" smtClean="0"/>
              <a:t>  formula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4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Scatterplot with 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ggplot(data=Salaries,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latin typeface="Consolas" panose="020B0609020204030204" pitchFamily="49" charset="0"/>
              </a:rPr>
              <a:t>aes</a:t>
            </a:r>
            <a:r>
              <a:rPr lang="en-US" sz="2000" dirty="0" smtClean="0">
                <a:latin typeface="Consolas" panose="020B0609020204030204" pitchFamily="49" charset="0"/>
              </a:rPr>
              <a:t>(x=</a:t>
            </a:r>
            <a:r>
              <a:rPr lang="en-US" sz="2000" dirty="0" err="1" smtClean="0">
                <a:latin typeface="Consolas" panose="020B0609020204030204" pitchFamily="49" charset="0"/>
              </a:rPr>
              <a:t>yrs.since.phd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  y=salary</a:t>
            </a:r>
            <a:r>
              <a:rPr lang="en-US" sz="2000" dirty="0">
                <a:latin typeface="Consolas" panose="020B0609020204030204" pitchFamily="49" charset="0"/>
              </a:rPr>
              <a:t>)) +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err="1">
                <a:latin typeface="Consolas" panose="020B0609020204030204" pitchFamily="49" charset="0"/>
              </a:rPr>
              <a:t>geom_point</a:t>
            </a:r>
            <a:r>
              <a:rPr lang="en-US" sz="2000" dirty="0">
                <a:latin typeface="Consolas" panose="020B0609020204030204" pitchFamily="49" charset="0"/>
              </a:rPr>
              <a:t>() +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err="1" smtClean="0">
                <a:latin typeface="Consolas" panose="020B0609020204030204" pitchFamily="49" charset="0"/>
              </a:rPr>
              <a:t>geom_smooth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method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="lm",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formula=</a:t>
            </a:r>
            <a:r>
              <a:rPr lang="en-US" sz="20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y~x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489" y="1524000"/>
            <a:ext cx="4951735" cy="4945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4724400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try </a:t>
            </a:r>
            <a:r>
              <a:rPr lang="en-US" dirty="0" smtClean="0">
                <a:solidFill>
                  <a:srgbClr val="C00000"/>
                </a:solidFill>
              </a:rPr>
              <a:t>formula = </a:t>
            </a:r>
            <a:r>
              <a:rPr lang="en-US" dirty="0" err="1" smtClean="0">
                <a:solidFill>
                  <a:srgbClr val="C00000"/>
                </a:solidFill>
              </a:rPr>
              <a:t>y~poly</a:t>
            </a:r>
            <a:r>
              <a:rPr lang="en-US" dirty="0" smtClean="0">
                <a:solidFill>
                  <a:srgbClr val="C00000"/>
                </a:solidFill>
              </a:rPr>
              <a:t>(x, 2)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9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Salaries from the </a:t>
            </a:r>
            <a:r>
              <a:rPr lang="en-US" sz="2400" b="1" dirty="0" smtClean="0"/>
              <a:t>car</a:t>
            </a:r>
            <a:r>
              <a:rPr lang="en-US" sz="2400" dirty="0" smtClean="0"/>
              <a:t> package</a:t>
            </a:r>
            <a:br>
              <a:rPr lang="en-US" sz="2400" dirty="0" smtClean="0"/>
            </a:br>
            <a:r>
              <a:rPr lang="en-US" sz="2400" dirty="0" smtClean="0"/>
              <a:t>(2008-2009 9 month academic salaries n=397)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rank (</a:t>
            </a:r>
            <a:r>
              <a:rPr lang="en-US" sz="2400" dirty="0" err="1" smtClean="0"/>
              <a:t>AssocProf</a:t>
            </a:r>
            <a:r>
              <a:rPr lang="en-US" sz="2400" dirty="0" smtClean="0"/>
              <a:t>,  </a:t>
            </a:r>
            <a:r>
              <a:rPr lang="en-US" sz="2400" dirty="0" err="1" smtClean="0"/>
              <a:t>AsstProf</a:t>
            </a:r>
            <a:r>
              <a:rPr lang="en-US" sz="2400" dirty="0" smtClean="0"/>
              <a:t>, Prof)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salary in dollars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discipline (A=theoretical, B=applied)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sex (Female, Male)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yrs.since.phd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yrs.service</a:t>
            </a: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914" y="4800600"/>
            <a:ext cx="5957086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29200" y="647700"/>
            <a:ext cx="323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data(Salaries, package="car")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37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Add </a:t>
            </a:r>
          </a:p>
          <a:p>
            <a:pPr lvl="1"/>
            <a:r>
              <a:rPr lang="en-US" sz="2400" i="1" dirty="0" smtClean="0"/>
              <a:t>color</a:t>
            </a:r>
            <a:r>
              <a:rPr lang="en-US" sz="2400" dirty="0" smtClean="0"/>
              <a:t>, </a:t>
            </a:r>
          </a:p>
          <a:p>
            <a:pPr lvl="1"/>
            <a:r>
              <a:rPr lang="en-US" sz="2400" i="1" dirty="0" smtClean="0"/>
              <a:t>shape</a:t>
            </a:r>
            <a:r>
              <a:rPr lang="en-US" sz="2400" dirty="0" smtClean="0"/>
              <a:t>, </a:t>
            </a:r>
          </a:p>
          <a:p>
            <a:pPr lvl="1"/>
            <a:r>
              <a:rPr lang="en-US" sz="2400" i="1" dirty="0" smtClean="0"/>
              <a:t>size</a:t>
            </a:r>
            <a:r>
              <a:rPr lang="en-US" sz="2400" dirty="0" smtClean="0"/>
              <a:t>, </a:t>
            </a:r>
          </a:p>
          <a:p>
            <a:pPr lvl="1"/>
            <a:r>
              <a:rPr lang="en-US" sz="2400" i="1" dirty="0" smtClean="0"/>
              <a:t>alpha</a:t>
            </a:r>
            <a:r>
              <a:rPr lang="en-US" sz="2400" dirty="0" smtClean="0"/>
              <a:t> </a:t>
            </a:r>
          </a:p>
          <a:p>
            <a:pPr lvl="1"/>
            <a:endParaRPr lang="en-US" sz="2400" dirty="0"/>
          </a:p>
          <a:p>
            <a:pPr marL="274638" lvl="1" indent="0">
              <a:buNone/>
            </a:pPr>
            <a:r>
              <a:rPr lang="en-US" sz="2400" dirty="0" smtClean="0"/>
              <a:t>to </a:t>
            </a:r>
          </a:p>
          <a:p>
            <a:pPr marL="274638" lvl="1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>
                <a:solidFill>
                  <a:srgbClr val="C00000"/>
                </a:solidFill>
              </a:rPr>
              <a:t>aes</a:t>
            </a:r>
            <a:r>
              <a:rPr lang="en-US" sz="2400" dirty="0" smtClean="0"/>
              <a:t>  </a:t>
            </a:r>
          </a:p>
          <a:p>
            <a:pPr marL="274638" lvl="1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or the </a:t>
            </a:r>
          </a:p>
          <a:p>
            <a:pPr marL="274638" lvl="1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>
                <a:solidFill>
                  <a:srgbClr val="C00000"/>
                </a:solidFill>
              </a:rPr>
              <a:t>geom_xxx</a:t>
            </a:r>
            <a:r>
              <a:rPr lang="en-US" sz="2400" dirty="0" smtClean="0">
                <a:solidFill>
                  <a:srgbClr val="C00000"/>
                </a:solidFill>
              </a:rPr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2209800"/>
            <a:ext cx="2531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careful of</a:t>
            </a:r>
          </a:p>
          <a:p>
            <a:r>
              <a:rPr lang="en-US" dirty="0" smtClean="0"/>
              <a:t>aesthetics vs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42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</a:rPr>
              <a:t>(data=Salaries,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latin typeface="Consolas" panose="020B0609020204030204" pitchFamily="49" charset="0"/>
              </a:rPr>
              <a:t>aes</a:t>
            </a:r>
            <a:r>
              <a:rPr lang="en-US" sz="2000" dirty="0" smtClean="0">
                <a:latin typeface="Consolas" panose="020B0609020204030204" pitchFamily="49" charset="0"/>
              </a:rPr>
              <a:t>(x=</a:t>
            </a:r>
            <a:r>
              <a:rPr lang="en-US" sz="2000" dirty="0" err="1" smtClean="0">
                <a:latin typeface="Consolas" panose="020B0609020204030204" pitchFamily="49" charset="0"/>
              </a:rPr>
              <a:t>yrs.since.phd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  y=salary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  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color=rank</a:t>
            </a:r>
            <a:r>
              <a:rPr lang="en-US" sz="2000" dirty="0">
                <a:latin typeface="Consolas" panose="020B0609020204030204" pitchFamily="49" charset="0"/>
              </a:rPr>
              <a:t>)) +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err="1">
                <a:latin typeface="Consolas" panose="020B0609020204030204" pitchFamily="49" charset="0"/>
              </a:rPr>
              <a:t>geom_point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665" y="1069072"/>
            <a:ext cx="5185767" cy="5179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117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</a:rPr>
              <a:t>(data=Salaries,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latin typeface="Consolas" panose="020B0609020204030204" pitchFamily="49" charset="0"/>
              </a:rPr>
              <a:t>aes</a:t>
            </a:r>
            <a:r>
              <a:rPr lang="en-US" sz="2000" dirty="0" smtClean="0">
                <a:latin typeface="Consolas" panose="020B0609020204030204" pitchFamily="49" charset="0"/>
              </a:rPr>
              <a:t>(x=</a:t>
            </a:r>
            <a:r>
              <a:rPr lang="en-US" sz="2000" dirty="0" err="1" smtClean="0">
                <a:latin typeface="Consolas" panose="020B0609020204030204" pitchFamily="49" charset="0"/>
              </a:rPr>
              <a:t>yrs.since.phd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  y=salary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  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color=rank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shape=sex</a:t>
            </a:r>
            <a:r>
              <a:rPr lang="en-US" sz="2000" dirty="0">
                <a:latin typeface="Consolas" panose="020B0609020204030204" pitchFamily="49" charset="0"/>
              </a:rPr>
              <a:t>)) +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err="1">
                <a:latin typeface="Consolas" panose="020B0609020204030204" pitchFamily="49" charset="0"/>
              </a:rPr>
              <a:t>geom_point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989" y="1143000"/>
            <a:ext cx="5030812" cy="502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735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</a:rPr>
              <a:t>(data=Salaries,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latin typeface="Consolas" panose="020B0609020204030204" pitchFamily="49" charset="0"/>
              </a:rPr>
              <a:t>aes</a:t>
            </a:r>
            <a:r>
              <a:rPr lang="en-US" sz="2000" dirty="0" smtClean="0">
                <a:latin typeface="Consolas" panose="020B0609020204030204" pitchFamily="49" charset="0"/>
              </a:rPr>
              <a:t>(x=</a:t>
            </a:r>
            <a:r>
              <a:rPr lang="en-US" sz="2000" dirty="0" err="1" smtClean="0">
                <a:latin typeface="Consolas" panose="020B0609020204030204" pitchFamily="49" charset="0"/>
              </a:rPr>
              <a:t>yrs.since.phd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  y=salary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  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color=rank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shape=rank</a:t>
            </a:r>
            <a:r>
              <a:rPr lang="en-US" sz="2000" dirty="0">
                <a:latin typeface="Consolas" panose="020B0609020204030204" pitchFamily="49" charset="0"/>
              </a:rPr>
              <a:t>)) +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err="1">
                <a:latin typeface="Consolas" panose="020B0609020204030204" pitchFamily="49" charset="0"/>
              </a:rPr>
              <a:t>geom_point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752" y="838200"/>
            <a:ext cx="5188042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390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facets_grid</a:t>
            </a:r>
            <a:r>
              <a:rPr lang="en-US" sz="2400" dirty="0">
                <a:latin typeface="Consolas" panose="020B0609020204030204" pitchFamily="49" charset="0"/>
              </a:rPr>
              <a:t>( </a:t>
            </a:r>
            <a:r>
              <a:rPr lang="en-US" sz="2400" dirty="0" err="1">
                <a:latin typeface="Consolas" panose="020B0609020204030204" pitchFamily="49" charset="0"/>
              </a:rPr>
              <a:t>rowvar</a:t>
            </a:r>
            <a:r>
              <a:rPr lang="en-US" sz="2400" dirty="0">
                <a:latin typeface="Consolas" panose="020B0609020204030204" pitchFamily="49" charset="0"/>
              </a:rPr>
              <a:t> ~ </a:t>
            </a:r>
            <a:r>
              <a:rPr lang="en-US" sz="2400" dirty="0" err="1">
                <a:latin typeface="Consolas" panose="020B0609020204030204" pitchFamily="49" charset="0"/>
              </a:rPr>
              <a:t>colvar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facets_grid</a:t>
            </a:r>
            <a:r>
              <a:rPr lang="en-US" sz="2400" dirty="0">
                <a:latin typeface="Consolas" panose="020B0609020204030204" pitchFamily="49" charset="0"/>
              </a:rPr>
              <a:t>( . ~ </a:t>
            </a:r>
            <a:r>
              <a:rPr lang="en-US" sz="2400" dirty="0" err="1">
                <a:latin typeface="Consolas" panose="020B0609020204030204" pitchFamily="49" charset="0"/>
              </a:rPr>
              <a:t>colvar</a:t>
            </a:r>
            <a:r>
              <a:rPr lang="en-US" sz="2400" dirty="0">
                <a:latin typeface="Consolas" panose="020B0609020204030204" pitchFamily="49" charset="0"/>
              </a:rPr>
              <a:t>)        just columns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facets_grid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rowvar</a:t>
            </a:r>
            <a:r>
              <a:rPr lang="en-US" sz="2400" dirty="0">
                <a:latin typeface="Consolas" panose="020B0609020204030204" pitchFamily="49" charset="0"/>
              </a:rPr>
              <a:t> ~ .)  </a:t>
            </a:r>
            <a:r>
              <a:rPr lang="en-US" dirty="0" smtClean="0"/>
              <a:t>             just rows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facets_wrap</a:t>
            </a:r>
            <a:r>
              <a:rPr lang="en-US" sz="2400" dirty="0">
                <a:latin typeface="Consolas" panose="020B0609020204030204" pitchFamily="49" charset="0"/>
              </a:rPr>
              <a:t>(~ </a:t>
            </a:r>
            <a:r>
              <a:rPr lang="en-US" sz="2400" dirty="0" err="1"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</a:rPr>
              <a:t>ncol</a:t>
            </a:r>
            <a:r>
              <a:rPr lang="en-US" sz="2400" dirty="0">
                <a:latin typeface="Consolas" panose="020B0609020204030204" pitchFamily="49" charset="0"/>
              </a:rPr>
              <a:t>=#)</a:t>
            </a:r>
            <a:r>
              <a:rPr lang="en-US" dirty="0" smtClean="0"/>
              <a:t>         one classification</a:t>
            </a:r>
            <a:br>
              <a:rPr lang="en-US" dirty="0" smtClean="0"/>
            </a:br>
            <a:r>
              <a:rPr lang="en-US" dirty="0" smtClean="0"/>
              <a:t>                                                        variable wrapped </a:t>
            </a:r>
            <a:br>
              <a:rPr lang="en-US" dirty="0" smtClean="0"/>
            </a:br>
            <a:r>
              <a:rPr lang="en-US" dirty="0" smtClean="0"/>
              <a:t>                                                        to fill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40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Facets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</a:rPr>
              <a:t>(data=Salaries,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latin typeface="Consolas" panose="020B0609020204030204" pitchFamily="49" charset="0"/>
              </a:rPr>
              <a:t>aes</a:t>
            </a:r>
            <a:r>
              <a:rPr lang="en-US" sz="2000" dirty="0" smtClean="0">
                <a:latin typeface="Consolas" panose="020B0609020204030204" pitchFamily="49" charset="0"/>
              </a:rPr>
              <a:t>(x=</a:t>
            </a:r>
            <a:r>
              <a:rPr lang="en-US" sz="2000" dirty="0" err="1" smtClean="0">
                <a:latin typeface="Consolas" panose="020B0609020204030204" pitchFamily="49" charset="0"/>
              </a:rPr>
              <a:t>yrs.since.phd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  y=salary</a:t>
            </a:r>
            <a:r>
              <a:rPr lang="en-US" sz="2000" dirty="0">
                <a:latin typeface="Consolas" panose="020B0609020204030204" pitchFamily="49" charset="0"/>
              </a:rPr>
              <a:t>)) +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err="1">
                <a:latin typeface="Consolas" panose="020B0609020204030204" pitchFamily="49" charset="0"/>
              </a:rPr>
              <a:t>geom_point</a:t>
            </a:r>
            <a:r>
              <a:rPr lang="en-US" sz="2000" dirty="0">
                <a:latin typeface="Consolas" panose="020B0609020204030204" pitchFamily="49" charset="0"/>
              </a:rPr>
              <a:t>() +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facet_grid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(. ~ sex)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066800"/>
            <a:ext cx="5330825" cy="5324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67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Facets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</a:rPr>
              <a:t>(data=Salaries,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latin typeface="Consolas" panose="020B0609020204030204" pitchFamily="49" charset="0"/>
              </a:rPr>
              <a:t>aes</a:t>
            </a:r>
            <a:r>
              <a:rPr lang="en-US" sz="2000" dirty="0" smtClean="0">
                <a:latin typeface="Consolas" panose="020B0609020204030204" pitchFamily="49" charset="0"/>
              </a:rPr>
              <a:t>(x=</a:t>
            </a:r>
            <a:r>
              <a:rPr lang="en-US" sz="2000" dirty="0" err="1" smtClean="0">
                <a:latin typeface="Consolas" panose="020B0609020204030204" pitchFamily="49" charset="0"/>
              </a:rPr>
              <a:t>yrs.since.phd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  y=salary</a:t>
            </a:r>
            <a:r>
              <a:rPr lang="en-US" sz="2000" dirty="0">
                <a:latin typeface="Consolas" panose="020B0609020204030204" pitchFamily="49" charset="0"/>
              </a:rPr>
              <a:t>)) +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err="1">
                <a:latin typeface="Consolas" panose="020B0609020204030204" pitchFamily="49" charset="0"/>
              </a:rPr>
              <a:t>geom_point</a:t>
            </a:r>
            <a:r>
              <a:rPr lang="en-US" sz="2000" dirty="0">
                <a:latin typeface="Consolas" panose="020B0609020204030204" pitchFamily="49" charset="0"/>
              </a:rPr>
              <a:t>() +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err="1">
                <a:latin typeface="Consolas" panose="020B0609020204030204" pitchFamily="49" charset="0"/>
              </a:rPr>
              <a:t>facet_grid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sex ~ rank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143000"/>
            <a:ext cx="5031190" cy="502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403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Aesthetics in </a:t>
            </a:r>
            <a:r>
              <a:rPr lang="en-US" sz="4000" dirty="0" err="1" smtClean="0"/>
              <a:t>ggplot</a:t>
            </a:r>
            <a:r>
              <a:rPr lang="en-US" sz="4000" dirty="0" smtClean="0"/>
              <a:t>( ) vs </a:t>
            </a:r>
            <a:r>
              <a:rPr lang="en-US" sz="4000" dirty="0" err="1" smtClean="0"/>
              <a:t>geom_xxx</a:t>
            </a:r>
            <a:r>
              <a:rPr lang="en-US" sz="4000" dirty="0" smtClean="0"/>
              <a:t>( )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457200" y="1295400"/>
            <a:ext cx="8534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library(ggplot2)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data(Salaries, package="car")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ggplot</a:t>
            </a:r>
            <a:r>
              <a:rPr lang="en-US" sz="1600" dirty="0">
                <a:latin typeface="Consolas" panose="020B0609020204030204" pitchFamily="49" charset="0"/>
              </a:rPr>
              <a:t>(data=Salaries, </a:t>
            </a:r>
            <a:r>
              <a:rPr lang="en-US" sz="1600" dirty="0" err="1">
                <a:latin typeface="Consolas" panose="020B0609020204030204" pitchFamily="49" charset="0"/>
              </a:rPr>
              <a:t>aes</a:t>
            </a:r>
            <a:r>
              <a:rPr lang="en-US" sz="1600" dirty="0">
                <a:latin typeface="Consolas" panose="020B0609020204030204" pitchFamily="49" charset="0"/>
              </a:rPr>
              <a:t>(x=</a:t>
            </a:r>
            <a:r>
              <a:rPr lang="en-US" sz="1600" dirty="0" err="1">
                <a:latin typeface="Consolas" panose="020B0609020204030204" pitchFamily="49" charset="0"/>
              </a:rPr>
              <a:t>yrs.since.phd</a:t>
            </a:r>
            <a:r>
              <a:rPr lang="en-US" sz="1600" dirty="0">
                <a:latin typeface="Consolas" panose="020B0609020204030204" pitchFamily="49" charset="0"/>
              </a:rPr>
              <a:t>, y=salary,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color=sex</a:t>
            </a:r>
            <a:r>
              <a:rPr lang="en-US" sz="1600" dirty="0">
                <a:latin typeface="Consolas" panose="020B0609020204030204" pitchFamily="49" charset="0"/>
              </a:rPr>
              <a:t> )) +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geom_point</a:t>
            </a:r>
            <a:r>
              <a:rPr lang="en-US" sz="1600" dirty="0">
                <a:latin typeface="Consolas" panose="020B0609020204030204" pitchFamily="49" charset="0"/>
              </a:rPr>
              <a:t>() +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geom_smooth</a:t>
            </a:r>
            <a:r>
              <a:rPr lang="en-US" sz="1600" dirty="0">
                <a:latin typeface="Consolas" panose="020B0609020204030204" pitchFamily="49" charset="0"/>
              </a:rPr>
              <a:t>(method="lm", se=FALSE)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2618839"/>
            <a:ext cx="4343400" cy="370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9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Aesthetics in </a:t>
            </a:r>
            <a:r>
              <a:rPr lang="en-US" sz="4000" dirty="0" err="1" smtClean="0"/>
              <a:t>ggplot</a:t>
            </a:r>
            <a:r>
              <a:rPr lang="en-US" sz="4000" dirty="0" smtClean="0"/>
              <a:t>( ) vs </a:t>
            </a:r>
            <a:r>
              <a:rPr lang="en-US" sz="4000" dirty="0" err="1" smtClean="0"/>
              <a:t>geom_xxx</a:t>
            </a:r>
            <a:r>
              <a:rPr lang="en-US" sz="4000" dirty="0" smtClean="0"/>
              <a:t>( )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457200" y="1295400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ggplot</a:t>
            </a:r>
            <a:r>
              <a:rPr lang="en-US" dirty="0" smtClean="0">
                <a:latin typeface="Consolas" panose="020B0609020204030204" pitchFamily="49" charset="0"/>
              </a:rPr>
              <a:t>(data=Salaries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aes</a:t>
            </a:r>
            <a:r>
              <a:rPr lang="en-US" dirty="0">
                <a:latin typeface="Consolas" panose="020B0609020204030204" pitchFamily="49" charset="0"/>
              </a:rPr>
              <a:t>(x=</a:t>
            </a:r>
            <a:r>
              <a:rPr lang="en-US" dirty="0" err="1">
                <a:latin typeface="Consolas" panose="020B0609020204030204" pitchFamily="49" charset="0"/>
              </a:rPr>
              <a:t>yrs.since.phd</a:t>
            </a:r>
            <a:r>
              <a:rPr lang="en-US" dirty="0">
                <a:latin typeface="Consolas" panose="020B0609020204030204" pitchFamily="49" charset="0"/>
              </a:rPr>
              <a:t>, y=salary )) + 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geom_point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aes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(color=sex)</a:t>
            </a:r>
            <a:r>
              <a:rPr lang="en-US" dirty="0">
                <a:latin typeface="Consolas" panose="020B0609020204030204" pitchFamily="49" charset="0"/>
              </a:rPr>
              <a:t>) +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geom_smooth</a:t>
            </a:r>
            <a:r>
              <a:rPr lang="en-US" dirty="0">
                <a:latin typeface="Consolas" panose="020B0609020204030204" pitchFamily="49" charset="0"/>
              </a:rPr>
              <a:t>(method="lm", se=FALSE)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233970"/>
            <a:ext cx="4724400" cy="402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8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1752600" cy="533400"/>
          </a:xfrm>
        </p:spPr>
        <p:txBody>
          <a:bodyPr/>
          <a:lstStyle/>
          <a:p>
            <a:r>
              <a:rPr lang="en-US" sz="4000" dirty="0" err="1" smtClean="0"/>
              <a:t>Geoms</a:t>
            </a:r>
            <a:endParaRPr lang="en-US" sz="4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057400" y="406037"/>
          <a:ext cx="6660450" cy="5914408"/>
        </p:xfrm>
        <a:graphic>
          <a:graphicData uri="http://schemas.openxmlformats.org/drawingml/2006/table">
            <a:tbl>
              <a:tblPr/>
              <a:tblGrid>
                <a:gridCol w="1560684">
                  <a:extLst>
                    <a:ext uri="{9D8B030D-6E8A-4147-A177-3AD203B41FA5}">
                      <a16:colId xmlns:a16="http://schemas.microsoft.com/office/drawing/2014/main" val="2728496375"/>
                    </a:ext>
                  </a:extLst>
                </a:gridCol>
                <a:gridCol w="5099766">
                  <a:extLst>
                    <a:ext uri="{9D8B030D-6E8A-4147-A177-3AD203B41FA5}">
                      <a16:colId xmlns:a16="http://schemas.microsoft.com/office/drawing/2014/main" val="807783320"/>
                    </a:ext>
                  </a:extLst>
                </a:gridCol>
              </a:tblGrid>
              <a:tr h="163538"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geom_abline</a:t>
                      </a:r>
                      <a:endParaRPr lang="en-US" sz="1200" dirty="0">
                        <a:effectLst/>
                      </a:endParaRPr>
                    </a:p>
                  </a:txBody>
                  <a:tcPr marL="12465" marR="12465" marT="9972" marB="9972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Reference lines: horizontal, vertical, and diagonal</a:t>
                      </a:r>
                    </a:p>
                  </a:txBody>
                  <a:tcPr marL="12465" marR="12465" marT="9972" marB="9972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481641"/>
                  </a:ext>
                </a:extLst>
              </a:tr>
              <a:tr h="16353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geom_bar</a:t>
                      </a:r>
                    </a:p>
                  </a:txBody>
                  <a:tcPr marL="12465" marR="12465" marT="9972" marB="9972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Bars charts</a:t>
                      </a:r>
                    </a:p>
                  </a:txBody>
                  <a:tcPr marL="12465" marR="12465" marT="9972" marB="9972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874567"/>
                  </a:ext>
                </a:extLst>
              </a:tr>
              <a:tr h="16353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geom_bin2d</a:t>
                      </a:r>
                    </a:p>
                  </a:txBody>
                  <a:tcPr marL="12465" marR="12465" marT="9972" marB="9972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Heatmap of 2d bin counts</a:t>
                      </a:r>
                    </a:p>
                  </a:txBody>
                  <a:tcPr marL="12465" marR="12465" marT="9972" marB="9972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53103"/>
                  </a:ext>
                </a:extLst>
              </a:tr>
              <a:tr h="16353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geom_blank</a:t>
                      </a:r>
                    </a:p>
                  </a:txBody>
                  <a:tcPr marL="12465" marR="12465" marT="9972" marB="9972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Draw nothing</a:t>
                      </a:r>
                    </a:p>
                  </a:txBody>
                  <a:tcPr marL="12465" marR="12465" marT="9972" marB="9972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213478"/>
                  </a:ext>
                </a:extLst>
              </a:tr>
              <a:tr h="163538"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geom_boxplot</a:t>
                      </a:r>
                      <a:endParaRPr lang="en-US" sz="1200" dirty="0">
                        <a:effectLst/>
                      </a:endParaRPr>
                    </a:p>
                  </a:txBody>
                  <a:tcPr marL="12465" marR="12465" marT="9972" marB="9972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 box and whiskers plot (in the style of Tukey)</a:t>
                      </a:r>
                    </a:p>
                  </a:txBody>
                  <a:tcPr marL="12465" marR="12465" marT="9972" marB="9972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672512"/>
                  </a:ext>
                </a:extLst>
              </a:tr>
              <a:tr h="16353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geom_contour</a:t>
                      </a:r>
                    </a:p>
                  </a:txBody>
                  <a:tcPr marL="12465" marR="12465" marT="9972" marB="9972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2d contours of a 3d surface</a:t>
                      </a:r>
                    </a:p>
                  </a:txBody>
                  <a:tcPr marL="12465" marR="12465" marT="9972" marB="9972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970695"/>
                  </a:ext>
                </a:extLst>
              </a:tr>
              <a:tr h="16353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geom_count</a:t>
                      </a:r>
                    </a:p>
                  </a:txBody>
                  <a:tcPr marL="12465" marR="12465" marT="9972" marB="9972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Count overlapping points</a:t>
                      </a:r>
                    </a:p>
                  </a:txBody>
                  <a:tcPr marL="12465" marR="12465" marT="9972" marB="9972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786413"/>
                  </a:ext>
                </a:extLst>
              </a:tr>
              <a:tr h="16353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geom_density</a:t>
                      </a:r>
                    </a:p>
                  </a:txBody>
                  <a:tcPr marL="12465" marR="12465" marT="9972" marB="9972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Smoothed density estimates</a:t>
                      </a:r>
                    </a:p>
                  </a:txBody>
                  <a:tcPr marL="12465" marR="12465" marT="9972" marB="9972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296493"/>
                  </a:ext>
                </a:extLst>
              </a:tr>
              <a:tr h="235336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geom_density_2d</a:t>
                      </a:r>
                    </a:p>
                  </a:txBody>
                  <a:tcPr marL="12465" marR="12465" marT="9972" marB="9972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Contours of a 2d density estimate</a:t>
                      </a:r>
                    </a:p>
                  </a:txBody>
                  <a:tcPr marL="12465" marR="12465" marT="9972" marB="9972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612642"/>
                  </a:ext>
                </a:extLst>
              </a:tr>
              <a:tr h="16353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geom_dotplot</a:t>
                      </a:r>
                    </a:p>
                  </a:txBody>
                  <a:tcPr marL="12465" marR="12465" marT="9972" marB="9972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Dot plot</a:t>
                      </a:r>
                    </a:p>
                  </a:txBody>
                  <a:tcPr marL="12465" marR="12465" marT="9972" marB="9972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185195"/>
                  </a:ext>
                </a:extLst>
              </a:tr>
              <a:tr h="16353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geom_errorbarh</a:t>
                      </a:r>
                    </a:p>
                  </a:txBody>
                  <a:tcPr marL="12465" marR="12465" marT="9972" marB="9972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Horizontal error bars</a:t>
                      </a:r>
                    </a:p>
                  </a:txBody>
                  <a:tcPr marL="12465" marR="12465" marT="9972" marB="9972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611928"/>
                  </a:ext>
                </a:extLst>
              </a:tr>
              <a:tr h="16353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geom_hex</a:t>
                      </a:r>
                    </a:p>
                  </a:txBody>
                  <a:tcPr marL="12465" marR="12465" marT="9972" marB="9972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Hexagonal heatmap of 2d bin counts</a:t>
                      </a:r>
                    </a:p>
                  </a:txBody>
                  <a:tcPr marL="12465" marR="12465" marT="9972" marB="9972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732682"/>
                  </a:ext>
                </a:extLst>
              </a:tr>
              <a:tr h="16353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geom_freqpoly</a:t>
                      </a:r>
                    </a:p>
                  </a:txBody>
                  <a:tcPr marL="12465" marR="12465" marT="9972" marB="9972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Histograms and frequency polygons</a:t>
                      </a:r>
                    </a:p>
                  </a:txBody>
                  <a:tcPr marL="12465" marR="12465" marT="9972" marB="9972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894990"/>
                  </a:ext>
                </a:extLst>
              </a:tr>
              <a:tr h="16353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geom_jitter</a:t>
                      </a:r>
                    </a:p>
                  </a:txBody>
                  <a:tcPr marL="12465" marR="12465" marT="9972" marB="9972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Jittered points</a:t>
                      </a:r>
                    </a:p>
                  </a:txBody>
                  <a:tcPr marL="12465" marR="12465" marT="9972" marB="9972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39453"/>
                  </a:ext>
                </a:extLst>
              </a:tr>
              <a:tr h="16353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geom_crossbar</a:t>
                      </a:r>
                    </a:p>
                  </a:txBody>
                  <a:tcPr marL="12465" marR="12465" marT="9972" marB="9972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Vertical intervals: lines, crossbars &amp; errorbars</a:t>
                      </a:r>
                    </a:p>
                  </a:txBody>
                  <a:tcPr marL="12465" marR="12465" marT="9972" marB="9972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014756"/>
                  </a:ext>
                </a:extLst>
              </a:tr>
              <a:tr h="16353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geom_map</a:t>
                      </a:r>
                    </a:p>
                  </a:txBody>
                  <a:tcPr marL="12465" marR="12465" marT="9972" marB="9972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Polygons from a reference map</a:t>
                      </a:r>
                    </a:p>
                  </a:txBody>
                  <a:tcPr marL="12465" marR="12465" marT="9972" marB="9972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718909"/>
                  </a:ext>
                </a:extLst>
              </a:tr>
              <a:tr h="16353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geom_path</a:t>
                      </a:r>
                    </a:p>
                  </a:txBody>
                  <a:tcPr marL="12465" marR="12465" marT="9972" marB="9972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Connect observations</a:t>
                      </a:r>
                    </a:p>
                  </a:txBody>
                  <a:tcPr marL="12465" marR="12465" marT="9972" marB="9972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40336"/>
                  </a:ext>
                </a:extLst>
              </a:tr>
              <a:tr h="16353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geom_point</a:t>
                      </a:r>
                    </a:p>
                  </a:txBody>
                  <a:tcPr marL="12465" marR="12465" marT="9972" marB="9972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Points</a:t>
                      </a:r>
                    </a:p>
                  </a:txBody>
                  <a:tcPr marL="12465" marR="12465" marT="9972" marB="9972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524251"/>
                  </a:ext>
                </a:extLst>
              </a:tr>
              <a:tr h="16353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geom_polygon</a:t>
                      </a:r>
                    </a:p>
                  </a:txBody>
                  <a:tcPr marL="12465" marR="12465" marT="9972" marB="9972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Polygons</a:t>
                      </a:r>
                    </a:p>
                  </a:txBody>
                  <a:tcPr marL="12465" marR="12465" marT="9972" marB="9972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176235"/>
                  </a:ext>
                </a:extLst>
              </a:tr>
              <a:tr h="16353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geom_qq</a:t>
                      </a:r>
                    </a:p>
                  </a:txBody>
                  <a:tcPr marL="12465" marR="12465" marT="9972" marB="9972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 quantile-quantile plot</a:t>
                      </a:r>
                    </a:p>
                  </a:txBody>
                  <a:tcPr marL="12465" marR="12465" marT="9972" marB="9972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62846"/>
                  </a:ext>
                </a:extLst>
              </a:tr>
              <a:tr h="16353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geom_quantile</a:t>
                      </a:r>
                    </a:p>
                  </a:txBody>
                  <a:tcPr marL="12465" marR="12465" marT="9972" marB="9972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Quantile regression</a:t>
                      </a:r>
                    </a:p>
                  </a:txBody>
                  <a:tcPr marL="12465" marR="12465" marT="9972" marB="9972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609526"/>
                  </a:ext>
                </a:extLst>
              </a:tr>
              <a:tr h="16353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geom_ribbon</a:t>
                      </a:r>
                    </a:p>
                  </a:txBody>
                  <a:tcPr marL="12465" marR="12465" marT="9972" marB="9972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Ribbons and area plots</a:t>
                      </a:r>
                    </a:p>
                  </a:txBody>
                  <a:tcPr marL="12465" marR="12465" marT="9972" marB="9972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77786"/>
                  </a:ext>
                </a:extLst>
              </a:tr>
              <a:tr h="16353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geom_rug</a:t>
                      </a:r>
                    </a:p>
                  </a:txBody>
                  <a:tcPr marL="12465" marR="12465" marT="9972" marB="9972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Rug plots in the margins</a:t>
                      </a:r>
                    </a:p>
                  </a:txBody>
                  <a:tcPr marL="12465" marR="12465" marT="9972" marB="9972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991358"/>
                  </a:ext>
                </a:extLst>
              </a:tr>
              <a:tr h="16353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geom_segment</a:t>
                      </a:r>
                    </a:p>
                  </a:txBody>
                  <a:tcPr marL="12465" marR="12465" marT="9972" marB="9972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Line segments and curves</a:t>
                      </a:r>
                    </a:p>
                  </a:txBody>
                  <a:tcPr marL="12465" marR="12465" marT="9972" marB="9972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648956"/>
                  </a:ext>
                </a:extLst>
              </a:tr>
              <a:tr h="16353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geom_smooth</a:t>
                      </a:r>
                    </a:p>
                  </a:txBody>
                  <a:tcPr marL="12465" marR="12465" marT="9972" marB="9972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Smoothed conditional means</a:t>
                      </a:r>
                    </a:p>
                  </a:txBody>
                  <a:tcPr marL="12465" marR="12465" marT="9972" marB="9972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257871"/>
                  </a:ext>
                </a:extLst>
              </a:tr>
              <a:tr h="16353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geom_spoke</a:t>
                      </a:r>
                    </a:p>
                  </a:txBody>
                  <a:tcPr marL="12465" marR="12465" marT="9972" marB="9972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Line segments parameterised by location, direction and distance</a:t>
                      </a:r>
                    </a:p>
                  </a:txBody>
                  <a:tcPr marL="12465" marR="12465" marT="9972" marB="9972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156331"/>
                  </a:ext>
                </a:extLst>
              </a:tr>
              <a:tr h="16353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geom_label</a:t>
                      </a:r>
                    </a:p>
                  </a:txBody>
                  <a:tcPr marL="12465" marR="12465" marT="9972" marB="9972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Text</a:t>
                      </a:r>
                    </a:p>
                  </a:txBody>
                  <a:tcPr marL="12465" marR="12465" marT="9972" marB="9972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842437"/>
                  </a:ext>
                </a:extLst>
              </a:tr>
              <a:tr h="16353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geom_raster</a:t>
                      </a:r>
                    </a:p>
                  </a:txBody>
                  <a:tcPr marL="12465" marR="12465" marT="9972" marB="9972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Rectangles</a:t>
                      </a:r>
                    </a:p>
                  </a:txBody>
                  <a:tcPr marL="12465" marR="12465" marT="9972" marB="9972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038344"/>
                  </a:ext>
                </a:extLst>
              </a:tr>
              <a:tr h="16353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geom_violin</a:t>
                      </a:r>
                    </a:p>
                  </a:txBody>
                  <a:tcPr marL="12465" marR="12465" marT="9972" marB="9972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Violin plot</a:t>
                      </a:r>
                    </a:p>
                  </a:txBody>
                  <a:tcPr marL="12465" marR="12465" marT="9972" marB="9972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386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3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 of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C00000"/>
                </a:solidFill>
              </a:rPr>
              <a:t>data: </a:t>
            </a:r>
            <a:r>
              <a:rPr lang="en-US" sz="2400" dirty="0" smtClean="0"/>
              <a:t> an R data frame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coordinate system: </a:t>
            </a:r>
            <a:r>
              <a:rPr lang="en-US" sz="2400" dirty="0" smtClean="0"/>
              <a:t>2-D space data projected onto </a:t>
            </a:r>
            <a:r>
              <a:rPr lang="en-US" sz="2000" dirty="0" smtClean="0"/>
              <a:t>(e.g. Cartesian coordinates, polar coordinates, map projections)</a:t>
            </a:r>
            <a:endParaRPr lang="en-US" sz="2400" dirty="0" smtClean="0"/>
          </a:p>
          <a:p>
            <a:r>
              <a:rPr lang="en-US" sz="2400" dirty="0" err="1" smtClean="0">
                <a:solidFill>
                  <a:srgbClr val="C00000"/>
                </a:solidFill>
              </a:rPr>
              <a:t>geoms</a:t>
            </a:r>
            <a:r>
              <a:rPr lang="en-US" sz="2400" dirty="0" smtClean="0">
                <a:solidFill>
                  <a:srgbClr val="C00000"/>
                </a:solidFill>
              </a:rPr>
              <a:t>: </a:t>
            </a:r>
            <a:r>
              <a:rPr lang="en-US" sz="2400" dirty="0" smtClean="0"/>
              <a:t>type of geometric objects that represent data </a:t>
            </a:r>
            <a:r>
              <a:rPr lang="en-US" sz="2000" dirty="0" smtClean="0"/>
              <a:t>(e.g. points, lines, bars)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C00000"/>
                </a:solidFill>
              </a:rPr>
              <a:t>aesthetics: </a:t>
            </a:r>
            <a:r>
              <a:rPr lang="en-US" sz="2400" dirty="0" smtClean="0"/>
              <a:t>visual characteristics that represent data </a:t>
            </a:r>
            <a:r>
              <a:rPr lang="en-US" sz="2000" dirty="0" smtClean="0"/>
              <a:t>(e.g. position, size, color, shape, transparency, fill)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C00000"/>
                </a:solidFill>
              </a:rPr>
              <a:t>scales: </a:t>
            </a:r>
            <a:r>
              <a:rPr lang="en-US" sz="2400" dirty="0" smtClean="0"/>
              <a:t>for each aesthetic, how visual characteristic is converted to display values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stats: </a:t>
            </a:r>
            <a:r>
              <a:rPr lang="en-US" sz="2400" dirty="0" smtClean="0"/>
              <a:t>statistical transformations that summarize data </a:t>
            </a:r>
            <a:r>
              <a:rPr lang="en-US" sz="2000" dirty="0" smtClean="0"/>
              <a:t>(e.g., counts, means, trend lines)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C00000"/>
                </a:solidFill>
              </a:rPr>
              <a:t>facets: </a:t>
            </a:r>
            <a:r>
              <a:rPr lang="en-US" sz="2400" dirty="0" smtClean="0"/>
              <a:t>how data is split into subsets and displayed as small multiples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6477000"/>
            <a:ext cx="30828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Thanks to Dawn </a:t>
            </a:r>
            <a:r>
              <a:rPr lang="en-US" sz="1100" dirty="0" err="1" smtClean="0"/>
              <a:t>Koffman</a:t>
            </a:r>
            <a:r>
              <a:rPr lang="en-US" sz="1100" dirty="0" smtClean="0"/>
              <a:t> ggplot2 presentation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3833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charts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295400"/>
            <a:ext cx="7520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nsolas" panose="020B0609020204030204" pitchFamily="49" charset="0"/>
              </a:rPr>
              <a:t>ggplot</a:t>
            </a:r>
            <a:r>
              <a:rPr lang="en-US" sz="2000" dirty="0" smtClean="0">
                <a:latin typeface="Consolas" panose="020B0609020204030204" pitchFamily="49" charset="0"/>
              </a:rPr>
              <a:t>(economics, </a:t>
            </a:r>
            <a:r>
              <a:rPr lang="en-US" sz="2000" dirty="0" err="1" smtClean="0">
                <a:latin typeface="Consolas" panose="020B0609020204030204" pitchFamily="49" charset="0"/>
              </a:rPr>
              <a:t>aes</a:t>
            </a:r>
            <a:r>
              <a:rPr lang="en-US" sz="2000" dirty="0" smtClean="0">
                <a:latin typeface="Consolas" panose="020B0609020204030204" pitchFamily="49" charset="0"/>
              </a:rPr>
              <a:t>(date, </a:t>
            </a:r>
            <a:r>
              <a:rPr lang="en-US" sz="2000" dirty="0" err="1" smtClean="0">
                <a:latin typeface="Consolas" panose="020B0609020204030204" pitchFamily="49" charset="0"/>
              </a:rPr>
              <a:t>unemploy</a:t>
            </a:r>
            <a:r>
              <a:rPr lang="en-US" sz="2000" dirty="0" smtClean="0">
                <a:latin typeface="Consolas" panose="020B0609020204030204" pitchFamily="49" charset="0"/>
              </a:rPr>
              <a:t>)) + </a:t>
            </a:r>
            <a:r>
              <a:rPr lang="en-US" sz="20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geom_line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615" y="1981200"/>
            <a:ext cx="5100769" cy="435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5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1715"/>
            <a:ext cx="8229600" cy="49377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Changing the </a:t>
            </a:r>
            <a:r>
              <a:rPr lang="en-US" dirty="0" err="1" smtClean="0"/>
              <a:t>linetype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aseline="-25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7" y="1830856"/>
            <a:ext cx="6747934" cy="428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charts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295400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nsolas" panose="020B0609020204030204" pitchFamily="49" charset="0"/>
              </a:rPr>
              <a:t>ggplot</a:t>
            </a:r>
            <a:r>
              <a:rPr lang="en-US" sz="2000" dirty="0" smtClean="0">
                <a:latin typeface="Consolas" panose="020B0609020204030204" pitchFamily="49" charset="0"/>
              </a:rPr>
              <a:t>(economics, </a:t>
            </a:r>
            <a:r>
              <a:rPr lang="en-US" sz="2000" dirty="0" err="1" smtClean="0">
                <a:latin typeface="Consolas" panose="020B0609020204030204" pitchFamily="49" charset="0"/>
              </a:rPr>
              <a:t>aes</a:t>
            </a:r>
            <a:r>
              <a:rPr lang="en-US" sz="2000" dirty="0" smtClean="0">
                <a:latin typeface="Consolas" panose="020B0609020204030204" pitchFamily="49" charset="0"/>
              </a:rPr>
              <a:t>(date, </a:t>
            </a:r>
            <a:r>
              <a:rPr lang="en-US" sz="2000" dirty="0" err="1" smtClean="0">
                <a:latin typeface="Consolas" panose="020B0609020204030204" pitchFamily="49" charset="0"/>
              </a:rPr>
              <a:t>unemploy</a:t>
            </a:r>
            <a:r>
              <a:rPr lang="en-US" sz="2000" dirty="0" smtClean="0">
                <a:latin typeface="Consolas" panose="020B0609020204030204" pitchFamily="49" charset="0"/>
              </a:rPr>
              <a:t>)) + 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geom_line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linetype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="dotted", color="blue", size=1)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155686"/>
            <a:ext cx="4822454" cy="409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24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scale_x_continuous</a:t>
            </a:r>
            <a:r>
              <a:rPr lang="en-US" sz="2000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scale_y_continuous</a:t>
            </a:r>
            <a:r>
              <a:rPr lang="en-US" sz="2000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scale_x_discrete</a:t>
            </a:r>
            <a:r>
              <a:rPr lang="en-US" sz="2000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scale_y_discrete</a:t>
            </a:r>
            <a:r>
              <a:rPr lang="en-US" sz="2000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scale_color_continuous</a:t>
            </a:r>
            <a:r>
              <a:rPr lang="en-US" sz="2000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scale_color_manual</a:t>
            </a:r>
            <a:r>
              <a:rPr lang="en-US" sz="2000" dirty="0" smtClean="0">
                <a:latin typeface="Consolas" panose="020B0609020204030204" pitchFamily="49" charset="0"/>
              </a:rPr>
              <a:t>()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err="1" smtClean="0">
                <a:latin typeface="Consolas" panose="020B0609020204030204" pitchFamily="49" charset="0"/>
              </a:rPr>
              <a:t>scale_color_brewer</a:t>
            </a:r>
            <a:r>
              <a:rPr lang="en-US" sz="2000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scale_fill_continuous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scale_fill_manual</a:t>
            </a:r>
            <a:r>
              <a:rPr lang="en-US" sz="2000" dirty="0" smtClean="0">
                <a:latin typeface="Consolas" panose="020B0609020204030204" pitchFamily="49" charset="0"/>
              </a:rPr>
              <a:t>()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3886200" y="1219200"/>
            <a:ext cx="533400" cy="1905000"/>
          </a:xfrm>
          <a:prstGeom prst="rightBrace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4172494" y="3505200"/>
            <a:ext cx="551906" cy="1219200"/>
          </a:xfrm>
          <a:prstGeom prst="rightBrace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4402182" y="4953000"/>
            <a:ext cx="550818" cy="1173480"/>
          </a:xfrm>
          <a:prstGeom prst="rightBrace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3000" y="21336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Axes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05400" y="378465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Colors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01813" y="535507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15200" y="4800600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Also shape,</a:t>
            </a:r>
          </a:p>
          <a:p>
            <a:r>
              <a:rPr lang="en-US" dirty="0" smtClean="0"/>
              <a:t>and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46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ggplot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</a:rPr>
              <a:t>mtcars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aes</a:t>
            </a:r>
            <a:r>
              <a:rPr lang="en-US" sz="2000" dirty="0">
                <a:latin typeface="Consolas" panose="020B0609020204030204" pitchFamily="49" charset="0"/>
              </a:rPr>
              <a:t>(x=</a:t>
            </a:r>
            <a:r>
              <a:rPr lang="en-US" sz="2000" dirty="0" err="1">
                <a:latin typeface="Consolas" panose="020B0609020204030204" pitchFamily="49" charset="0"/>
              </a:rPr>
              <a:t>wt</a:t>
            </a:r>
            <a:r>
              <a:rPr lang="en-US" sz="2000" dirty="0">
                <a:latin typeface="Consolas" panose="020B0609020204030204" pitchFamily="49" charset="0"/>
              </a:rPr>
              <a:t>, y=mpg)) + </a:t>
            </a:r>
            <a:r>
              <a:rPr lang="en-US" sz="2000" dirty="0" err="1">
                <a:latin typeface="Consolas" panose="020B0609020204030204" pitchFamily="49" charset="0"/>
              </a:rPr>
              <a:t>geom_point</a:t>
            </a:r>
            <a:r>
              <a:rPr lang="en-US" sz="2000" dirty="0">
                <a:latin typeface="Consolas" panose="020B0609020204030204" pitchFamily="49" charset="0"/>
              </a:rPr>
              <a:t>()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scale_x_continuous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(breaks=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seq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(1,6,1), limits=c(1, 6))</a:t>
            </a:r>
            <a:r>
              <a:rPr lang="en-US" sz="2000" dirty="0"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scale_y_continuous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(breaks=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seq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(5, 35, 5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),limits=c(5,35))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729359"/>
            <a:ext cx="4066811" cy="3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7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ggplot</a:t>
            </a:r>
            <a:r>
              <a:rPr lang="en-US" sz="1800" dirty="0">
                <a:latin typeface="Consolas" panose="020B0609020204030204" pitchFamily="49" charset="0"/>
              </a:rPr>
              <a:t>(Salaries, </a:t>
            </a:r>
            <a:r>
              <a:rPr lang="en-US" sz="1800" dirty="0" err="1">
                <a:latin typeface="Consolas" panose="020B0609020204030204" pitchFamily="49" charset="0"/>
              </a:rPr>
              <a:t>aes</a:t>
            </a:r>
            <a:r>
              <a:rPr lang="en-US" sz="1800" dirty="0">
                <a:latin typeface="Consolas" panose="020B0609020204030204" pitchFamily="49" charset="0"/>
              </a:rPr>
              <a:t>(x=rank)) + </a:t>
            </a:r>
            <a:r>
              <a:rPr lang="en-US" sz="1800" dirty="0" err="1">
                <a:latin typeface="Consolas" panose="020B0609020204030204" pitchFamily="49" charset="0"/>
              </a:rPr>
              <a:t>geom_bar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  <a:r>
              <a:rPr lang="en-US" sz="2000" dirty="0"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scale_x_discrete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(limits = c("Prof", "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AsstProf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", "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AssocProf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"))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96200" y="3429000"/>
            <a:ext cx="9412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breaks,</a:t>
            </a:r>
            <a:br>
              <a:rPr lang="en-US" dirty="0" smtClean="0"/>
            </a:br>
            <a:r>
              <a:rPr lang="en-US" dirty="0" smtClean="0"/>
              <a:t>limits,</a:t>
            </a:r>
          </a:p>
          <a:p>
            <a:r>
              <a:rPr lang="en-US" dirty="0" smtClean="0"/>
              <a:t>labels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74371" y="4648200"/>
            <a:ext cx="11849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limits</a:t>
            </a:r>
          </a:p>
          <a:p>
            <a:r>
              <a:rPr lang="en-US" dirty="0" smtClean="0"/>
              <a:t>to reorder</a:t>
            </a:r>
          </a:p>
          <a:p>
            <a:r>
              <a:rPr lang="en-US" dirty="0" smtClean="0"/>
              <a:t>levels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432182"/>
            <a:ext cx="4504962" cy="384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5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ggplot</a:t>
            </a:r>
            <a:r>
              <a:rPr lang="en-US" sz="1800" dirty="0">
                <a:latin typeface="Consolas" panose="020B0609020204030204" pitchFamily="49" charset="0"/>
              </a:rPr>
              <a:t>(Salaries, </a:t>
            </a:r>
            <a:r>
              <a:rPr lang="en-US" sz="1800" dirty="0" err="1">
                <a:latin typeface="Consolas" panose="020B0609020204030204" pitchFamily="49" charset="0"/>
              </a:rPr>
              <a:t>aes</a:t>
            </a:r>
            <a:r>
              <a:rPr lang="en-US" sz="1800" dirty="0">
                <a:latin typeface="Consolas" panose="020B0609020204030204" pitchFamily="49" charset="0"/>
              </a:rPr>
              <a:t>(x=rank)) + </a:t>
            </a:r>
            <a:r>
              <a:rPr lang="en-US" sz="1800" dirty="0" err="1">
                <a:latin typeface="Consolas" panose="020B0609020204030204" pitchFamily="49" charset="0"/>
              </a:rPr>
              <a:t>geom_bar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  <a:r>
              <a:rPr lang="en-US" sz="2000" dirty="0"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scale_x_discrete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(limits = c("Prof", "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AsstProf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", "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AssocProf</a:t>
            </a:r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"),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labels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= c("Full\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nProfessor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", "Assistant\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nProfessor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" , 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    "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Associate\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nProfessor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"))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96200" y="3429000"/>
            <a:ext cx="9412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breaks,</a:t>
            </a:r>
            <a:br>
              <a:rPr lang="en-US" dirty="0" smtClean="0"/>
            </a:br>
            <a:r>
              <a:rPr lang="en-US" dirty="0" smtClean="0"/>
              <a:t>limits,</a:t>
            </a:r>
          </a:p>
          <a:p>
            <a:r>
              <a:rPr lang="en-US" dirty="0" smtClean="0"/>
              <a:t>labels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40177" y="5029200"/>
            <a:ext cx="11849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limits</a:t>
            </a:r>
          </a:p>
          <a:p>
            <a:r>
              <a:rPr lang="en-US" dirty="0" smtClean="0"/>
              <a:t>to reorder</a:t>
            </a:r>
          </a:p>
          <a:p>
            <a:r>
              <a:rPr lang="en-US" dirty="0" smtClean="0"/>
              <a:t>levels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971800"/>
            <a:ext cx="4267200" cy="363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2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Scales – Color and Fill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491" y="1371600"/>
            <a:ext cx="2361905" cy="21619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0" y="1905000"/>
            <a:ext cx="35830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picking colors by name  - "red"</a:t>
            </a:r>
          </a:p>
          <a:p>
            <a:r>
              <a:rPr lang="en-US" dirty="0" smtClean="0"/>
              <a:t>or hex #ff0000</a:t>
            </a:r>
          </a:p>
          <a:p>
            <a:endParaRPr lang="en-US" dirty="0"/>
          </a:p>
          <a:p>
            <a:r>
              <a:rPr lang="en-US" dirty="0" smtClean="0"/>
              <a:t>try colors() to list all built in colors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4600" y="4724400"/>
            <a:ext cx="5634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ggplot2 picks colors from around the circle </a:t>
            </a:r>
          </a:p>
          <a:p>
            <a:r>
              <a:rPr lang="en-US" dirty="0" smtClean="0"/>
              <a:t>for example the 5 points above if there are five levels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20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Scales – Color/Fill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</a:rPr>
              <a:t>(Salaries, </a:t>
            </a:r>
            <a:r>
              <a:rPr lang="en-US" sz="2000" dirty="0" err="1">
                <a:latin typeface="Consolas" panose="020B0609020204030204" pitchFamily="49" charset="0"/>
              </a:rPr>
              <a:t>aes</a:t>
            </a:r>
            <a:r>
              <a:rPr lang="en-US" sz="2000" dirty="0">
                <a:latin typeface="Consolas" panose="020B0609020204030204" pitchFamily="49" charset="0"/>
              </a:rPr>
              <a:t>(x=rank, fill=rank)) + </a:t>
            </a:r>
            <a:r>
              <a:rPr lang="en-US" sz="2000" dirty="0" err="1">
                <a:latin typeface="Consolas" panose="020B0609020204030204" pitchFamily="49" charset="0"/>
              </a:rPr>
              <a:t>geom_bar</a:t>
            </a:r>
            <a:r>
              <a:rPr lang="en-US" sz="2000" dirty="0">
                <a:latin typeface="Consolas" panose="020B0609020204030204" pitchFamily="49" charset="0"/>
              </a:rPr>
              <a:t>()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scale_fill_manual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(values=c("red", "green", "blue"))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514600"/>
            <a:ext cx="4123962" cy="351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6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Scales – Color / Fill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Specify a color palate using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>
                <a:latin typeface="Consolas" panose="020B0609020204030204" pitchFamily="49" charset="0"/>
              </a:rPr>
              <a:t>scale_fill_brewer</a:t>
            </a:r>
            <a:r>
              <a:rPr lang="en-US" sz="2000" dirty="0" smtClean="0">
                <a:latin typeface="Consolas" panose="020B0609020204030204" pitchFamily="49" charset="0"/>
              </a:rPr>
              <a:t>()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>
                <a:latin typeface="Consolas" panose="020B0609020204030204" pitchFamily="49" charset="0"/>
              </a:rPr>
              <a:t>scale_color_brewer</a:t>
            </a:r>
            <a:r>
              <a:rPr lang="en-US" sz="2000" dirty="0" smtClean="0">
                <a:latin typeface="Consolas" panose="020B0609020204030204" pitchFamily="49" charset="0"/>
              </a:rPr>
              <a:t>() </a:t>
            </a:r>
          </a:p>
          <a:p>
            <a:pPr marL="0" indent="0">
              <a:buNone/>
            </a:pPr>
            <a:r>
              <a:rPr lang="en-US" sz="2000" dirty="0" smtClean="0"/>
              <a:t>using</a:t>
            </a:r>
            <a:r>
              <a:rPr lang="en-US" sz="2000" dirty="0" smtClean="0">
                <a:latin typeface="Consolas" panose="020B0609020204030204" pitchFamily="49" charset="0"/>
              </a:rPr>
              <a:t> palette= </a:t>
            </a:r>
            <a:r>
              <a:rPr lang="en-US" sz="2000" dirty="0"/>
              <a:t>option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194" name="Picture 2" descr="Image result for scale_fill_brew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51" r="6666" b="15556"/>
          <a:stretch/>
        </p:blipFill>
        <p:spPr bwMode="auto">
          <a:xfrm>
            <a:off x="3124200" y="2286000"/>
            <a:ext cx="58674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79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Simple bar </a:t>
            </a:r>
            <a:r>
              <a:rPr lang="en-US" dirty="0"/>
              <a:t>p</a:t>
            </a:r>
            <a:r>
              <a:rPr lang="en-US" dirty="0" smtClean="0"/>
              <a:t>lot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ggplot</a:t>
            </a:r>
            <a:r>
              <a:rPr lang="en-US" sz="2000" dirty="0" smtClean="0">
                <a:latin typeface="Consolas" panose="020B0609020204030204" pitchFamily="49" charset="0"/>
              </a:rPr>
              <a:t>(data=Salaries, 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err="1" smtClean="0">
                <a:latin typeface="Consolas" panose="020B0609020204030204" pitchFamily="49" charset="0"/>
              </a:rPr>
              <a:t>aes</a:t>
            </a:r>
            <a:r>
              <a:rPr lang="en-US" sz="2000" dirty="0" smtClean="0">
                <a:latin typeface="Consolas" panose="020B0609020204030204" pitchFamily="49" charset="0"/>
              </a:rPr>
              <a:t>(x=rank)) + 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geom_bar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060" y="1295400"/>
            <a:ext cx="4951210" cy="494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38200" y="3333750"/>
            <a:ext cx="30444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common </a:t>
            </a:r>
            <a:r>
              <a:rPr lang="en-US" dirty="0" err="1" smtClean="0"/>
              <a:t>geom_bar</a:t>
            </a:r>
            <a:r>
              <a:rPr lang="en-US" dirty="0" smtClean="0"/>
              <a:t> options:</a:t>
            </a:r>
          </a:p>
          <a:p>
            <a:r>
              <a:rPr lang="en-US" dirty="0" smtClean="0"/>
              <a:t>  width</a:t>
            </a:r>
          </a:p>
          <a:p>
            <a:r>
              <a:rPr lang="en-US" dirty="0" smtClean="0"/>
              <a:t>  fill</a:t>
            </a:r>
          </a:p>
          <a:p>
            <a:r>
              <a:rPr lang="en-US" dirty="0" smtClean="0"/>
              <a:t>  color (border)</a:t>
            </a:r>
          </a:p>
          <a:p>
            <a:r>
              <a:rPr lang="en-US" dirty="0" smtClean="0"/>
              <a:t>  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0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Scales – Color/Fill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</a:rPr>
              <a:t>(Salaries, </a:t>
            </a:r>
            <a:r>
              <a:rPr lang="en-US" sz="2000" dirty="0" err="1">
                <a:latin typeface="Consolas" panose="020B0609020204030204" pitchFamily="49" charset="0"/>
              </a:rPr>
              <a:t>aes</a:t>
            </a:r>
            <a:r>
              <a:rPr lang="en-US" sz="2000" dirty="0">
                <a:latin typeface="Consolas" panose="020B0609020204030204" pitchFamily="49" charset="0"/>
              </a:rPr>
              <a:t>(x=rank, fill=rank)) + </a:t>
            </a:r>
            <a:r>
              <a:rPr lang="en-US" sz="2000" dirty="0" err="1">
                <a:latin typeface="Consolas" panose="020B0609020204030204" pitchFamily="49" charset="0"/>
              </a:rPr>
              <a:t>geom_bar</a:t>
            </a:r>
            <a:r>
              <a:rPr lang="en-US" sz="2000" dirty="0">
                <a:latin typeface="Consolas" panose="020B0609020204030204" pitchFamily="49" charset="0"/>
              </a:rPr>
              <a:t>()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scale_fill_brewer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2514600"/>
            <a:ext cx="4809762" cy="41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0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Scales – Color/Fill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</a:rPr>
              <a:t>(Salaries, </a:t>
            </a:r>
            <a:r>
              <a:rPr lang="en-US" sz="2000" dirty="0" err="1">
                <a:latin typeface="Consolas" panose="020B0609020204030204" pitchFamily="49" charset="0"/>
              </a:rPr>
              <a:t>aes</a:t>
            </a:r>
            <a:r>
              <a:rPr lang="en-US" sz="2000" dirty="0">
                <a:latin typeface="Consolas" panose="020B0609020204030204" pitchFamily="49" charset="0"/>
              </a:rPr>
              <a:t>(x=rank, fill=rank)) + </a:t>
            </a:r>
            <a:r>
              <a:rPr lang="en-US" sz="2000" dirty="0" err="1">
                <a:latin typeface="Consolas" panose="020B0609020204030204" pitchFamily="49" charset="0"/>
              </a:rPr>
              <a:t>geom_bar</a:t>
            </a:r>
            <a:r>
              <a:rPr lang="en-US" sz="2000" dirty="0">
                <a:latin typeface="Consolas" panose="020B0609020204030204" pitchFamily="49" charset="0"/>
              </a:rPr>
              <a:t>()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scale_fill_brewer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(palette = "Set1")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514600"/>
            <a:ext cx="4809762" cy="41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6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 - Labels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p &lt;- </a:t>
            </a:r>
            <a:r>
              <a:rPr lang="en-US" sz="1600" dirty="0" err="1" smtClean="0">
                <a:latin typeface="Consolas" panose="020B0609020204030204" pitchFamily="49" charset="0"/>
              </a:rPr>
              <a:t>ggplot</a:t>
            </a:r>
            <a:r>
              <a:rPr lang="en-US" sz="1600" dirty="0" smtClean="0">
                <a:latin typeface="Consolas" panose="020B0609020204030204" pitchFamily="49" charset="0"/>
              </a:rPr>
              <a:t>(data=</a:t>
            </a:r>
            <a:r>
              <a:rPr lang="en-US" sz="1600" dirty="0" err="1" smtClean="0">
                <a:latin typeface="Consolas" panose="020B0609020204030204" pitchFamily="49" charset="0"/>
              </a:rPr>
              <a:t>mtcars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latin typeface="Consolas" panose="020B0609020204030204" pitchFamily="49" charset="0"/>
              </a:rPr>
              <a:t>aes</a:t>
            </a:r>
            <a:r>
              <a:rPr lang="en-US" sz="1600" dirty="0" smtClean="0">
                <a:latin typeface="Consolas" panose="020B0609020204030204" pitchFamily="49" charset="0"/>
              </a:rPr>
              <a:t>(x=</a:t>
            </a:r>
            <a:r>
              <a:rPr lang="en-US" sz="1600" dirty="0" err="1" smtClean="0">
                <a:latin typeface="Consolas" panose="020B0609020204030204" pitchFamily="49" charset="0"/>
              </a:rPr>
              <a:t>wt</a:t>
            </a:r>
            <a:r>
              <a:rPr lang="en-US" sz="1600" dirty="0" smtClean="0">
                <a:latin typeface="Consolas" panose="020B0609020204030204" pitchFamily="49" charset="0"/>
              </a:rPr>
              <a:t>, y=mpg, color=factor(am))) + 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</a:t>
            </a:r>
            <a:r>
              <a:rPr lang="en-US" sz="1600" dirty="0" err="1" smtClean="0">
                <a:latin typeface="Consolas" panose="020B0609020204030204" pitchFamily="49" charset="0"/>
              </a:rPr>
              <a:t>geom_point</a:t>
            </a:r>
            <a:r>
              <a:rPr lang="en-US" sz="1600" dirty="0" smtClean="0">
                <a:latin typeface="Consolas" panose="020B0609020204030204" pitchFamily="49" charset="0"/>
              </a:rPr>
              <a:t>(size=2) +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labs(title="Relationship of Auto Weight to Mileage",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subtitle="By Auto Transmission Type",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caption = "Data from Motor Trend Magazine 1974",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x = "Weight in Thousand Pounds",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y="Miles Per Gallon",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color = "Transmission Type")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p</a:t>
            </a:r>
            <a:endParaRPr lang="en-US" sz="1600" dirty="0"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971800"/>
            <a:ext cx="4193638" cy="357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5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 – reference lines and labels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ggplot</a:t>
            </a:r>
            <a:r>
              <a:rPr lang="en-US" sz="1600" dirty="0">
                <a:latin typeface="Consolas" panose="020B0609020204030204" pitchFamily="49" charset="0"/>
              </a:rPr>
              <a:t>(data=</a:t>
            </a:r>
            <a:r>
              <a:rPr lang="en-US" sz="1600" dirty="0" err="1">
                <a:latin typeface="Consolas" panose="020B0609020204030204" pitchFamily="49" charset="0"/>
              </a:rPr>
              <a:t>mtcars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aes</a:t>
            </a:r>
            <a:r>
              <a:rPr lang="en-US" sz="1600" dirty="0">
                <a:latin typeface="Consolas" panose="020B0609020204030204" pitchFamily="49" charset="0"/>
              </a:rPr>
              <a:t>(x=</a:t>
            </a:r>
            <a:r>
              <a:rPr lang="en-US" sz="1600" dirty="0" err="1">
                <a:latin typeface="Consolas" panose="020B0609020204030204" pitchFamily="49" charset="0"/>
              </a:rPr>
              <a:t>wt</a:t>
            </a:r>
            <a:r>
              <a:rPr lang="en-US" sz="1600" dirty="0">
                <a:latin typeface="Consolas" panose="020B0609020204030204" pitchFamily="49" charset="0"/>
              </a:rPr>
              <a:t>, y=mpg)) + </a:t>
            </a:r>
            <a:r>
              <a:rPr lang="en-US" sz="1600" dirty="0" err="1">
                <a:latin typeface="Consolas" panose="020B0609020204030204" pitchFamily="49" charset="0"/>
              </a:rPr>
              <a:t>geom_point</a:t>
            </a:r>
            <a:r>
              <a:rPr lang="en-US" sz="1600" dirty="0">
                <a:latin typeface="Consolas" panose="020B0609020204030204" pitchFamily="49" charset="0"/>
              </a:rPr>
              <a:t>() +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geom_hline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yintercept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=20, color="red") +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 annotate("text", x=5, y=21, label="Average Mileage", color="red")</a:t>
            </a:r>
            <a:r>
              <a:rPr lang="en-US" sz="1600" dirty="0">
                <a:latin typeface="Consolas" panose="020B0609020204030204" pitchFamily="49" charset="0"/>
              </a:rPr>
              <a:t>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819400"/>
            <a:ext cx="4428762" cy="377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9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Themes - prepackaged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p + </a:t>
            </a:r>
            <a:r>
              <a:rPr lang="en-US" sz="2000" dirty="0" err="1" smtClean="0">
                <a:latin typeface="Consolas" panose="020B0609020204030204" pitchFamily="49" charset="0"/>
              </a:rPr>
              <a:t>theme_bw</a:t>
            </a:r>
            <a:r>
              <a:rPr lang="en-US" sz="2000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828800"/>
            <a:ext cx="5029200" cy="428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51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Themes - prepackaged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library(</a:t>
            </a:r>
            <a:r>
              <a:rPr lang="en-US" sz="20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ggthemes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/>
              <a:t>theme_base</a:t>
            </a:r>
            <a:r>
              <a:rPr lang="en-US" sz="1600" dirty="0"/>
              <a:t>: a theme resembling the default base graphics in R. See also </a:t>
            </a:r>
            <a:r>
              <a:rPr lang="en-US" sz="1600" dirty="0" err="1"/>
              <a:t>theme_par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 err="1"/>
              <a:t>theme_calc</a:t>
            </a:r>
            <a:r>
              <a:rPr lang="en-US" sz="1600" dirty="0"/>
              <a:t>: a theme based on </a:t>
            </a:r>
            <a:r>
              <a:rPr lang="en-US" sz="1600" dirty="0" err="1"/>
              <a:t>LibreOffice</a:t>
            </a:r>
            <a:r>
              <a:rPr lang="en-US" sz="1600" dirty="0"/>
              <a:t> Calc.</a:t>
            </a:r>
          </a:p>
          <a:p>
            <a:pPr marL="0" indent="0">
              <a:buNone/>
            </a:pPr>
            <a:r>
              <a:rPr lang="en-US" sz="1600" dirty="0" err="1"/>
              <a:t>theme_economist</a:t>
            </a:r>
            <a:r>
              <a:rPr lang="en-US" sz="1600" dirty="0"/>
              <a:t>: a theme based on the plots in the </a:t>
            </a:r>
            <a:r>
              <a:rPr lang="en-US" sz="1600" dirty="0" err="1"/>
              <a:t>The</a:t>
            </a:r>
            <a:r>
              <a:rPr lang="en-US" sz="1600" dirty="0"/>
              <a:t> Economist magazine.</a:t>
            </a:r>
          </a:p>
          <a:p>
            <a:pPr marL="0" indent="0">
              <a:buNone/>
            </a:pPr>
            <a:r>
              <a:rPr lang="en-US" sz="1600" dirty="0" err="1"/>
              <a:t>theme_excel</a:t>
            </a:r>
            <a:r>
              <a:rPr lang="en-US" sz="1600" dirty="0"/>
              <a:t>: a theme replicating the classic ugly gray charts in Excel</a:t>
            </a:r>
          </a:p>
          <a:p>
            <a:pPr marL="0" indent="0">
              <a:buNone/>
            </a:pPr>
            <a:r>
              <a:rPr lang="en-US" sz="1600" dirty="0" err="1"/>
              <a:t>theme_few</a:t>
            </a:r>
            <a:r>
              <a:rPr lang="en-US" sz="1600" dirty="0"/>
              <a:t>: theme from Stephen </a:t>
            </a:r>
            <a:r>
              <a:rPr lang="en-US" sz="1600" dirty="0" err="1"/>
              <a:t>Few's</a:t>
            </a:r>
            <a:r>
              <a:rPr lang="en-US" sz="1600" dirty="0"/>
              <a:t> "Practical Rules for Using Color in Charts".</a:t>
            </a:r>
          </a:p>
          <a:p>
            <a:pPr marL="0" indent="0">
              <a:buNone/>
            </a:pPr>
            <a:r>
              <a:rPr lang="en-US" sz="1600" dirty="0" err="1"/>
              <a:t>theme_fivethirtyeight</a:t>
            </a:r>
            <a:r>
              <a:rPr lang="en-US" sz="1600" dirty="0"/>
              <a:t>: a theme based on the plots at fivethirtyeight.com.</a:t>
            </a:r>
          </a:p>
          <a:p>
            <a:pPr marL="0" indent="0">
              <a:buNone/>
            </a:pPr>
            <a:r>
              <a:rPr lang="en-US" sz="1600" dirty="0" err="1"/>
              <a:t>theme_gdocs</a:t>
            </a:r>
            <a:r>
              <a:rPr lang="en-US" sz="1600" dirty="0"/>
              <a:t>: a theme based on Google Docs.</a:t>
            </a:r>
          </a:p>
          <a:p>
            <a:pPr marL="0" indent="0">
              <a:buNone/>
            </a:pPr>
            <a:r>
              <a:rPr lang="en-US" sz="1600" dirty="0" err="1"/>
              <a:t>theme_hc</a:t>
            </a:r>
            <a:r>
              <a:rPr lang="en-US" sz="1600" dirty="0"/>
              <a:t>: a theme based on </a:t>
            </a:r>
            <a:r>
              <a:rPr lang="en-US" sz="1600" dirty="0" err="1"/>
              <a:t>Highcharts</a:t>
            </a:r>
            <a:r>
              <a:rPr lang="en-US" sz="1600" dirty="0"/>
              <a:t> JS.</a:t>
            </a:r>
          </a:p>
          <a:p>
            <a:pPr marL="0" indent="0">
              <a:buNone/>
            </a:pPr>
            <a:r>
              <a:rPr lang="en-US" sz="1600" dirty="0" err="1"/>
              <a:t>theme_par</a:t>
            </a:r>
            <a:r>
              <a:rPr lang="en-US" sz="1600" dirty="0"/>
              <a:t>: a theme that uses the current values of the base graphics parameters in par.</a:t>
            </a:r>
          </a:p>
          <a:p>
            <a:pPr marL="0" indent="0">
              <a:buNone/>
            </a:pPr>
            <a:r>
              <a:rPr lang="en-US" sz="1600" dirty="0" err="1"/>
              <a:t>theme_pander</a:t>
            </a:r>
            <a:r>
              <a:rPr lang="en-US" sz="1600" dirty="0"/>
              <a:t>: a theme to use with the pander package.</a:t>
            </a:r>
          </a:p>
          <a:p>
            <a:pPr marL="0" indent="0">
              <a:buNone/>
            </a:pPr>
            <a:r>
              <a:rPr lang="en-US" sz="1600" dirty="0" err="1"/>
              <a:t>theme_solarized</a:t>
            </a:r>
            <a:r>
              <a:rPr lang="en-US" sz="1600" dirty="0"/>
              <a:t>: a theme using the solarized color palette.</a:t>
            </a:r>
          </a:p>
          <a:p>
            <a:pPr marL="0" indent="0">
              <a:buNone/>
            </a:pPr>
            <a:r>
              <a:rPr lang="en-US" sz="1600" dirty="0" err="1"/>
              <a:t>theme_stata</a:t>
            </a:r>
            <a:r>
              <a:rPr lang="en-US" sz="1600" dirty="0"/>
              <a:t>: themes based on Stata graph schemes.</a:t>
            </a:r>
          </a:p>
          <a:p>
            <a:pPr marL="0" indent="0">
              <a:buNone/>
            </a:pPr>
            <a:r>
              <a:rPr lang="en-US" sz="1600" dirty="0" err="1"/>
              <a:t>theme_tufte</a:t>
            </a:r>
            <a:r>
              <a:rPr lang="en-US" sz="1600" dirty="0"/>
              <a:t>: a minimal ink theme based on </a:t>
            </a:r>
            <a:r>
              <a:rPr lang="en-US" sz="1600" dirty="0" err="1"/>
              <a:t>Tufte's</a:t>
            </a:r>
            <a:r>
              <a:rPr lang="en-US" sz="1600" dirty="0"/>
              <a:t> The Visual Display of Quantitative Information.</a:t>
            </a:r>
          </a:p>
          <a:p>
            <a:pPr marL="0" indent="0">
              <a:buNone/>
            </a:pPr>
            <a:r>
              <a:rPr lang="en-US" sz="1600" dirty="0" err="1"/>
              <a:t>theme_wsj</a:t>
            </a:r>
            <a:r>
              <a:rPr lang="en-US" sz="1600" dirty="0"/>
              <a:t>: a theme based on the plots in the </a:t>
            </a:r>
            <a:r>
              <a:rPr lang="en-US" sz="1600" dirty="0" err="1"/>
              <a:t>The</a:t>
            </a:r>
            <a:r>
              <a:rPr lang="en-US" sz="1600" dirty="0"/>
              <a:t> Wall Street Journal.</a:t>
            </a:r>
          </a:p>
        </p:txBody>
      </p:sp>
    </p:spTree>
    <p:extLst>
      <p:ext uri="{BB962C8B-B14F-4D97-AF65-F5344CB8AC3E}">
        <p14:creationId xmlns:p14="http://schemas.microsoft.com/office/powerpoint/2010/main" val="359894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Themes - prepackaged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library(</a:t>
            </a:r>
            <a:r>
              <a:rPr lang="en-US" sz="2000" dirty="0" err="1" smtClean="0">
                <a:latin typeface="Consolas" panose="020B0609020204030204" pitchFamily="49" charset="0"/>
              </a:rPr>
              <a:t>ggthemes</a:t>
            </a:r>
            <a:r>
              <a:rPr lang="en-US" sz="20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p + </a:t>
            </a:r>
            <a:r>
              <a:rPr lang="en-US" sz="2000" dirty="0" err="1" smtClean="0">
                <a:latin typeface="Consolas" panose="020B0609020204030204" pitchFamily="49" charset="0"/>
              </a:rPr>
              <a:t>theme_fivethirtyeight</a:t>
            </a:r>
            <a:r>
              <a:rPr lang="en-US" sz="2000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2057400"/>
            <a:ext cx="4581162" cy="390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Themes - prepackaged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library(</a:t>
            </a:r>
            <a:r>
              <a:rPr lang="en-US" sz="2000" dirty="0" err="1" smtClean="0">
                <a:latin typeface="Consolas" panose="020B0609020204030204" pitchFamily="49" charset="0"/>
              </a:rPr>
              <a:t>ggthemes</a:t>
            </a:r>
            <a:r>
              <a:rPr lang="en-US" sz="20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p + </a:t>
            </a:r>
            <a:r>
              <a:rPr lang="en-US" sz="2000" dirty="0" err="1" smtClean="0">
                <a:latin typeface="Consolas" panose="020B0609020204030204" pitchFamily="49" charset="0"/>
              </a:rPr>
              <a:t>theme_economist</a:t>
            </a:r>
            <a:r>
              <a:rPr lang="en-US" sz="2000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126504"/>
            <a:ext cx="4809762" cy="41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9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Getting Fancy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219200"/>
            <a:ext cx="7304762" cy="4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47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Getting Fancy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19" y="1371600"/>
            <a:ext cx="7304762" cy="4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0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Stacked bar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</a:rPr>
              <a:t>(data=Salaries,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err="1">
                <a:latin typeface="Consolas" panose="020B0609020204030204" pitchFamily="49" charset="0"/>
              </a:rPr>
              <a:t>aes</a:t>
            </a:r>
            <a:r>
              <a:rPr lang="en-US" sz="2000" dirty="0">
                <a:latin typeface="Consolas" panose="020B0609020204030204" pitchFamily="49" charset="0"/>
              </a:rPr>
              <a:t>(x=rank,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fill=sex</a:t>
            </a:r>
            <a:r>
              <a:rPr lang="en-US" sz="2000" dirty="0">
                <a:latin typeface="Consolas" panose="020B0609020204030204" pitchFamily="49" charset="0"/>
              </a:rPr>
              <a:t>)) +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err="1">
                <a:latin typeface="Consolas" panose="020B0609020204030204" pitchFamily="49" charset="0"/>
              </a:rPr>
              <a:t>geom_bar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959" y="1295400"/>
            <a:ext cx="5103267" cy="5096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210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Getting Fancy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371600"/>
            <a:ext cx="7304762" cy="4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3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Getting Fancy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95400"/>
            <a:ext cx="7304762" cy="4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7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Saving your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Consolas" panose="020B0609020204030204" pitchFamily="49" charset="0"/>
              </a:rPr>
              <a:t>ggsave</a:t>
            </a:r>
            <a:r>
              <a:rPr lang="en-US" sz="2400" dirty="0" smtClean="0">
                <a:latin typeface="Consolas" panose="020B0609020204030204" pitchFamily="49" charset="0"/>
              </a:rPr>
              <a:t>(filename="</a:t>
            </a:r>
            <a:r>
              <a:rPr lang="en-US" sz="2400" dirty="0" err="1" smtClean="0">
                <a:latin typeface="Consolas" panose="020B0609020204030204" pitchFamily="49" charset="0"/>
              </a:rPr>
              <a:t>filename.ext</a:t>
            </a:r>
            <a:r>
              <a:rPr lang="en-US" sz="2400" dirty="0" smtClean="0">
                <a:latin typeface="Consolas" panose="020B0609020204030204" pitchFamily="49" charset="0"/>
              </a:rPr>
              <a:t>", plot=)</a:t>
            </a:r>
            <a:br>
              <a:rPr lang="en-US" sz="2400" dirty="0" smtClean="0">
                <a:latin typeface="Consolas" panose="020B0609020204030204" pitchFamily="49" charset="0"/>
              </a:rPr>
            </a:br>
            <a:endParaRPr lang="en-US" sz="2400" dirty="0" smtClean="0">
              <a:latin typeface="Consolas" panose="020B0609020204030204" pitchFamily="49" charset="0"/>
            </a:endParaRPr>
          </a:p>
          <a:p>
            <a:pPr lvl="1"/>
            <a:r>
              <a:rPr lang="en-US" dirty="0" err="1" smtClean="0"/>
              <a:t>ext</a:t>
            </a:r>
            <a:r>
              <a:rPr lang="en-US" dirty="0" smtClean="0"/>
              <a:t> can be</a:t>
            </a:r>
          </a:p>
          <a:p>
            <a:pPr marL="593725" lvl="2" indent="0"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eps</a:t>
            </a:r>
            <a:r>
              <a:rPr lang="en-US" sz="1800" dirty="0" smtClean="0"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latin typeface="Consolas" panose="020B0609020204030204" pitchFamily="49" charset="0"/>
              </a:rPr>
              <a:t>ps</a:t>
            </a:r>
            <a:r>
              <a:rPr lang="en-US" sz="1800" dirty="0" smtClean="0"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latin typeface="Consolas" panose="020B0609020204030204" pitchFamily="49" charset="0"/>
              </a:rPr>
              <a:t>tex</a:t>
            </a:r>
            <a:r>
              <a:rPr lang="en-US" sz="1800" dirty="0" smtClean="0"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latin typeface="Consolas" panose="020B0609020204030204" pitchFamily="49" charset="0"/>
              </a:rPr>
              <a:t>pdf</a:t>
            </a:r>
            <a:r>
              <a:rPr lang="en-US" sz="1800" dirty="0" smtClean="0">
                <a:latin typeface="Consolas" panose="020B0609020204030204" pitchFamily="49" charset="0"/>
              </a:rPr>
              <a:t>, jpeg, tiff, </a:t>
            </a:r>
            <a:r>
              <a:rPr lang="en-US" sz="1800" dirty="0" err="1" smtClean="0">
                <a:latin typeface="Consolas" panose="020B0609020204030204" pitchFamily="49" charset="0"/>
              </a:rPr>
              <a:t>png</a:t>
            </a:r>
            <a:r>
              <a:rPr lang="en-US" sz="1800" dirty="0" smtClean="0">
                <a:latin typeface="Consolas" panose="020B0609020204030204" pitchFamily="49" charset="0"/>
              </a:rPr>
              <a:t>, bmp, </a:t>
            </a:r>
            <a:r>
              <a:rPr lang="en-US" sz="1800" dirty="0" err="1" smtClean="0">
                <a:latin typeface="Consolas" panose="020B0609020204030204" pitchFamily="49" charset="0"/>
              </a:rPr>
              <a:t>svg</a:t>
            </a:r>
            <a:r>
              <a:rPr lang="en-US" sz="1800" dirty="0" smtClean="0"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latin typeface="Consolas" panose="020B0609020204030204" pitchFamily="49" charset="0"/>
              </a:rPr>
              <a:t>wmf</a:t>
            </a:r>
            <a:endParaRPr lang="en-US" sz="1800" dirty="0" smtClean="0"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plot defaults to last one created</a:t>
            </a:r>
          </a:p>
          <a:p>
            <a:pPr lvl="1"/>
            <a:r>
              <a:rPr lang="en-US" dirty="0" err="1" smtClean="0"/>
              <a:t>wmf</a:t>
            </a:r>
            <a:r>
              <a:rPr lang="en-US" dirty="0" smtClean="0"/>
              <a:t> on windows platforms only</a:t>
            </a:r>
          </a:p>
          <a:p>
            <a:pPr lvl="1"/>
            <a:r>
              <a:rPr lang="en-US" dirty="0" err="1" smtClean="0"/>
              <a:t>svg</a:t>
            </a:r>
            <a:r>
              <a:rPr lang="en-US" dirty="0" smtClean="0"/>
              <a:t> can be edited using </a:t>
            </a:r>
            <a:r>
              <a:rPr lang="en-US" dirty="0" err="1" smtClean="0"/>
              <a:t>Inkscape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72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Learning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Hadley Wickham –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http://docs.ggplot2.org/</a:t>
            </a:r>
            <a:endParaRPr lang="en-US" dirty="0" smtClean="0"/>
          </a:p>
          <a:p>
            <a:r>
              <a:rPr lang="en-US" dirty="0" smtClean="0"/>
              <a:t>Winston Chang- </a:t>
            </a:r>
            <a:r>
              <a:rPr lang="en-US" dirty="0" smtClean="0">
                <a:hlinkClick r:id="rId3"/>
              </a:rPr>
              <a:t>http://wiki.stdout.org/rcookbook/Graphs/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1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Grouped bar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</a:rPr>
              <a:t>(data=Salaries,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err="1">
                <a:latin typeface="Consolas" panose="020B0609020204030204" pitchFamily="49" charset="0"/>
              </a:rPr>
              <a:t>aes</a:t>
            </a:r>
            <a:r>
              <a:rPr lang="en-US" sz="2000" dirty="0">
                <a:latin typeface="Consolas" panose="020B0609020204030204" pitchFamily="49" charset="0"/>
              </a:rPr>
              <a:t>(x=rank, fill=sex)) +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err="1">
                <a:latin typeface="Consolas" panose="020B0609020204030204" pitchFamily="49" charset="0"/>
              </a:rPr>
              <a:t>geom_bar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position="dodge"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295400"/>
            <a:ext cx="4951057" cy="4944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578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Spinogram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</a:rPr>
              <a:t>(data=Salaries,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err="1">
                <a:latin typeface="Consolas" panose="020B0609020204030204" pitchFamily="49" charset="0"/>
              </a:rPr>
              <a:t>aes</a:t>
            </a:r>
            <a:r>
              <a:rPr lang="en-US" sz="2000" dirty="0">
                <a:latin typeface="Consolas" panose="020B0609020204030204" pitchFamily="49" charset="0"/>
              </a:rPr>
              <a:t>(x=rank, fill=sex)) +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err="1">
                <a:latin typeface="Consolas" panose="020B0609020204030204" pitchFamily="49" charset="0"/>
              </a:rPr>
              <a:t>geom_bar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position="fill"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85" y="1295400"/>
            <a:ext cx="4878315" cy="4872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097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ggplot(data=Salaries, 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err="1" smtClean="0">
                <a:latin typeface="Consolas" panose="020B0609020204030204" pitchFamily="49" charset="0"/>
              </a:rPr>
              <a:t>aes</a:t>
            </a:r>
            <a:r>
              <a:rPr lang="en-US" sz="2000" dirty="0" smtClean="0">
                <a:latin typeface="Consolas" panose="020B0609020204030204" pitchFamily="49" charset="0"/>
              </a:rPr>
              <a:t>(x=salary)) + 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geom_histogram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84" y="1295400"/>
            <a:ext cx="5030716" cy="502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3581400"/>
            <a:ext cx="37240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common </a:t>
            </a:r>
            <a:r>
              <a:rPr lang="en-US" dirty="0" err="1" smtClean="0"/>
              <a:t>geom_histogram</a:t>
            </a:r>
            <a:r>
              <a:rPr lang="en-US" dirty="0" smtClean="0"/>
              <a:t> options: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binwidth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bins</a:t>
            </a:r>
          </a:p>
          <a:p>
            <a:r>
              <a:rPr lang="en-US" dirty="0" smtClean="0"/>
              <a:t>  color (border)</a:t>
            </a:r>
          </a:p>
          <a:p>
            <a:r>
              <a:rPr lang="en-US" dirty="0" smtClean="0"/>
              <a:t>  fill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61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Frequency polygons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ggplot(data=Salaries,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err="1">
                <a:latin typeface="Consolas" panose="020B0609020204030204" pitchFamily="49" charset="0"/>
              </a:rPr>
              <a:t>aes</a:t>
            </a:r>
            <a:r>
              <a:rPr lang="en-US" sz="2000" dirty="0">
                <a:latin typeface="Consolas" panose="020B0609020204030204" pitchFamily="49" charset="0"/>
              </a:rPr>
              <a:t>(x=salary)) +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geom_freqpoly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3581400"/>
            <a:ext cx="35317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common </a:t>
            </a:r>
            <a:r>
              <a:rPr lang="en-US" dirty="0" err="1" smtClean="0"/>
              <a:t>geom_freqpoly</a:t>
            </a:r>
            <a:r>
              <a:rPr lang="en-US" dirty="0" smtClean="0"/>
              <a:t> options: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binwidth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bins</a:t>
            </a:r>
          </a:p>
          <a:p>
            <a:r>
              <a:rPr lang="en-US" dirty="0" smtClean="0"/>
              <a:t>  color</a:t>
            </a:r>
          </a:p>
          <a:p>
            <a:r>
              <a:rPr lang="en-US" dirty="0" smtClean="0"/>
              <a:t>  size (thickness of line)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586" y="2057400"/>
            <a:ext cx="4956164" cy="336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9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- Base Graphics.pptx" id="{B95A236F-D8BD-48E4-A312-9C883C2524BC}" vid="{E88583A5-FFDA-49E3-BC54-64F023E905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</Template>
  <TotalTime>2617</TotalTime>
  <Words>1194</Words>
  <Application>Microsoft Office PowerPoint</Application>
  <PresentationFormat>On-screen Show (4:3)</PresentationFormat>
  <Paragraphs>316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Consolas</vt:lpstr>
      <vt:lpstr>R</vt:lpstr>
      <vt:lpstr>Graphics</vt:lpstr>
      <vt:lpstr>Datasets</vt:lpstr>
      <vt:lpstr>Grammar of Graphics</vt:lpstr>
      <vt:lpstr>Simple bar plot</vt:lpstr>
      <vt:lpstr>Stacked bar plot</vt:lpstr>
      <vt:lpstr>Grouped bar plot</vt:lpstr>
      <vt:lpstr>Spinogram</vt:lpstr>
      <vt:lpstr>Histogram</vt:lpstr>
      <vt:lpstr>Frequency polygons</vt:lpstr>
      <vt:lpstr>Frequency polygons</vt:lpstr>
      <vt:lpstr>Kernel density plot</vt:lpstr>
      <vt:lpstr>Kernel density plot - multiple groups</vt:lpstr>
      <vt:lpstr>Box plot</vt:lpstr>
      <vt:lpstr>Strip plot</vt:lpstr>
      <vt:lpstr>Jittered Strip plot</vt:lpstr>
      <vt:lpstr>Scatter plot</vt:lpstr>
      <vt:lpstr>Changing point shapes</vt:lpstr>
      <vt:lpstr>Scatterplot with fit</vt:lpstr>
      <vt:lpstr>Scatterplot with fit</vt:lpstr>
      <vt:lpstr>Grouping</vt:lpstr>
      <vt:lpstr>Grouping</vt:lpstr>
      <vt:lpstr>Grouping</vt:lpstr>
      <vt:lpstr>Grouping</vt:lpstr>
      <vt:lpstr>Facets</vt:lpstr>
      <vt:lpstr>Facets</vt:lpstr>
      <vt:lpstr>Facets</vt:lpstr>
      <vt:lpstr>Aesthetics in ggplot( ) vs geom_xxx( )</vt:lpstr>
      <vt:lpstr>Aesthetics in ggplot( ) vs geom_xxx( )</vt:lpstr>
      <vt:lpstr>Geoms</vt:lpstr>
      <vt:lpstr>Line charts</vt:lpstr>
      <vt:lpstr>Line charts</vt:lpstr>
      <vt:lpstr>Line charts</vt:lpstr>
      <vt:lpstr>Scales</vt:lpstr>
      <vt:lpstr>Scales</vt:lpstr>
      <vt:lpstr>Scales</vt:lpstr>
      <vt:lpstr>Scales</vt:lpstr>
      <vt:lpstr>Scales – Color and Fill</vt:lpstr>
      <vt:lpstr>Scales – Color/Fill</vt:lpstr>
      <vt:lpstr>Scales – Color / Fill</vt:lpstr>
      <vt:lpstr>Scales – Color/Fill</vt:lpstr>
      <vt:lpstr>Scales – Color/Fill</vt:lpstr>
      <vt:lpstr>Annotations - Labels</vt:lpstr>
      <vt:lpstr>Annotations – reference lines and labels</vt:lpstr>
      <vt:lpstr>Themes - prepackaged</vt:lpstr>
      <vt:lpstr>Themes - prepackaged</vt:lpstr>
      <vt:lpstr>Themes - prepackaged</vt:lpstr>
      <vt:lpstr>Themes - prepackaged</vt:lpstr>
      <vt:lpstr>Getting Fancy</vt:lpstr>
      <vt:lpstr>Getting Fancy</vt:lpstr>
      <vt:lpstr>Getting Fancy</vt:lpstr>
      <vt:lpstr>Getting Fancy</vt:lpstr>
      <vt:lpstr>Saving your work</vt:lpstr>
      <vt:lpstr>Learning more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ggplot2</dc:title>
  <dc:creator>Rob Kabacoff</dc:creator>
  <cp:lastModifiedBy>Kabacoff, Robert</cp:lastModifiedBy>
  <cp:revision>93</cp:revision>
  <cp:lastPrinted>2013-01-02T21:57:24Z</cp:lastPrinted>
  <dcterms:created xsi:type="dcterms:W3CDTF">2013-01-02T13:22:15Z</dcterms:created>
  <dcterms:modified xsi:type="dcterms:W3CDTF">2018-05-30T16:57:28Z</dcterms:modified>
</cp:coreProperties>
</file>