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67" showSpecialPlsOnTitleSld="0" saveSubsetFonts="1">
  <p:sldMasterIdLst>
    <p:sldMasterId id="2147483648" r:id="rId1"/>
  </p:sldMasterIdLst>
  <p:notesMasterIdLst>
    <p:notesMasterId r:id="rId26"/>
  </p:notesMasterIdLst>
  <p:sldIdLst>
    <p:sldId id="431" r:id="rId2"/>
    <p:sldId id="537" r:id="rId3"/>
    <p:sldId id="432" r:id="rId4"/>
    <p:sldId id="433" r:id="rId5"/>
    <p:sldId id="511" r:id="rId6"/>
    <p:sldId id="512" r:id="rId7"/>
    <p:sldId id="519" r:id="rId8"/>
    <p:sldId id="514" r:id="rId9"/>
    <p:sldId id="516" r:id="rId10"/>
    <p:sldId id="534" r:id="rId11"/>
    <p:sldId id="515" r:id="rId12"/>
    <p:sldId id="524" r:id="rId13"/>
    <p:sldId id="442" r:id="rId14"/>
    <p:sldId id="443" r:id="rId15"/>
    <p:sldId id="526" r:id="rId16"/>
    <p:sldId id="527" r:id="rId17"/>
    <p:sldId id="528" r:id="rId18"/>
    <p:sldId id="529" r:id="rId19"/>
    <p:sldId id="530" r:id="rId20"/>
    <p:sldId id="531" r:id="rId21"/>
    <p:sldId id="452" r:id="rId22"/>
    <p:sldId id="532" r:id="rId23"/>
    <p:sldId id="533" r:id="rId24"/>
    <p:sldId id="538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0815C2-C317-4A60-8EAA-2D4F5383205C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6CF525-0684-48C8-BB46-D9A12319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E978F-A743-4367-B0AF-C081F5A917DB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A11CA-3620-4029-A3B1-64C37EA287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3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D2957-EB98-4723-AB51-CCB3BAD07212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50A64-80CD-490F-B286-9742B10851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90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81C88-4647-40EE-BF09-605C74CA5FF2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21DF9-23F0-4034-8701-6D452B660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88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29D9-FD2B-4369-9A46-EBC915318D73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BA60-DC8F-4CE6-991C-04C79F051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82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P90040277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"/>
            <a:ext cx="3124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AD5DD-AD06-491B-8F91-8F9BA8F3D62A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E6C959-55E1-4997-8454-5A5038453B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5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2C49C-637E-47D9-B9D0-832811ADAA90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735A5-F206-4FFE-BC31-5B65F1280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7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E116E-1F1D-45DF-9932-B5D36D64FDE5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A1BC7-CE92-4DBB-B148-E5214A661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40861-82AD-41D4-82AC-AAB7BC43EFA4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A2B9A-FDDA-416A-A82D-09A3C1E9CE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C52A-1F99-4166-B7AD-DE9B807D4C4E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38E4A-E5DF-4C7E-9FAF-844B4AB16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77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C068E-8F7E-46AA-A28A-F7134D46CDB3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8D21-2D16-4515-97D3-E218C57C1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8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F4E9A-B094-4675-ACD9-DE5627977085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9BF2-9830-4F94-A4A1-85DAB7369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8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DD68E4-3B4D-4A33-961F-850DA57C272C}" type="datetime1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F5EB91-4ADF-4C7F-90AC-CF895BA81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7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Part 4. Statistical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C0C2B-E49E-4CFE-B023-830AC93350A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cs typeface="Arial Bold" panose="020B0704020202020204" pitchFamily="34" charset="0"/>
              </a:rPr>
              <a:t>Frequency Tables (proportions)</a:t>
            </a: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762000" y="1600200"/>
            <a:ext cx="3392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prop.table(tbl, 1)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0" y="2438400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       Female  Male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AsstProf   0.164 0.836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AssocProf  0.156 0.844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Prof       0.068 0.932</a:t>
            </a:r>
          </a:p>
        </p:txBody>
      </p:sp>
      <p:sp>
        <p:nvSpPr>
          <p:cNvPr id="13317" name="TextBox 9"/>
          <p:cNvSpPr txBox="1">
            <a:spLocks noChangeArrowheads="1"/>
          </p:cNvSpPr>
          <p:nvPr/>
        </p:nvSpPr>
        <p:spPr bwMode="auto">
          <a:xfrm>
            <a:off x="650875" y="4038600"/>
            <a:ext cx="3392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prop.table(tbl, 2)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1412875" y="4876800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       Female Male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AsstProf    0.28 0.16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AssocProf   0.26 0.15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Prof        0.46 0.69</a:t>
            </a:r>
          </a:p>
        </p:txBody>
      </p:sp>
      <p:sp>
        <p:nvSpPr>
          <p:cNvPr id="13319" name="TextBox 11"/>
          <p:cNvSpPr txBox="1">
            <a:spLocks noChangeArrowheads="1"/>
          </p:cNvSpPr>
          <p:nvPr/>
        </p:nvSpPr>
        <p:spPr bwMode="auto">
          <a:xfrm>
            <a:off x="6400800" y="2667000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rows add up to 1</a:t>
            </a:r>
          </a:p>
        </p:txBody>
      </p:sp>
      <p:sp>
        <p:nvSpPr>
          <p:cNvPr id="13320" name="TextBox 12"/>
          <p:cNvSpPr txBox="1">
            <a:spLocks noChangeArrowheads="1"/>
          </p:cNvSpPr>
          <p:nvPr/>
        </p:nvSpPr>
        <p:spPr bwMode="auto">
          <a:xfrm>
            <a:off x="6400800" y="524668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columns add up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cs typeface="Arial Bold" panose="020B0704020202020204" pitchFamily="34" charset="0"/>
              </a:rPr>
              <a:t>Chi-square test</a:t>
            </a:r>
          </a:p>
        </p:txBody>
      </p:sp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762000" y="1600200"/>
            <a:ext cx="2868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chisq.test(tbl)</a:t>
            </a:r>
          </a:p>
        </p:txBody>
      </p:sp>
      <p:sp>
        <p:nvSpPr>
          <p:cNvPr id="14340" name="Rectangle 13"/>
          <p:cNvSpPr>
            <a:spLocks noChangeArrowheads="1"/>
          </p:cNvSpPr>
          <p:nvPr/>
        </p:nvSpPr>
        <p:spPr bwMode="auto">
          <a:xfrm>
            <a:off x="1447800" y="2690813"/>
            <a:ext cx="6629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Pearson's Chi-squared test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tbl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X-squared = 8.5, df = 2, p-value = 0.01408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correlation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079-923E-4C56-9F2F-0785AFC931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Correlation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cor(</a:t>
            </a:r>
            <a:r>
              <a:rPr lang="en-US" altLang="en-US" i="1" smtClean="0">
                <a:solidFill>
                  <a:srgbClr val="C00000"/>
                </a:solidFill>
              </a:rPr>
              <a:t>x</a:t>
            </a:r>
            <a:r>
              <a:rPr lang="en-US" altLang="en-US" smtClean="0"/>
              <a:t>, use= , method= 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514600"/>
          <a:ext cx="7924800" cy="286543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76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Option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US" sz="2800" b="1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Matrix or data </a:t>
                      </a:r>
                      <a:r>
                        <a:rPr lang="en-US" sz="2000" dirty="0" smtClean="0"/>
                        <a:t>frame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16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use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2000" dirty="0"/>
                        <a:t>Specifies the handling of missing data. 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u="none" strike="noStrike" dirty="0" smtClean="0"/>
                        <a:t>everything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(any correlation involving </a:t>
                      </a:r>
                      <a:r>
                        <a:rPr lang="en-US" sz="2000" dirty="0" smtClean="0"/>
                        <a:t>a case with missing </a:t>
                      </a:r>
                      <a:r>
                        <a:rPr lang="en-US" sz="2000" dirty="0"/>
                        <a:t>values </a:t>
                      </a:r>
                      <a:r>
                        <a:rPr lang="en-US" sz="2000" dirty="0" smtClean="0"/>
                        <a:t>will </a:t>
                      </a:r>
                      <a:r>
                        <a:rPr lang="en-US" sz="2000" dirty="0"/>
                        <a:t>be set to </a:t>
                      </a:r>
                      <a:r>
                        <a:rPr lang="en-US" sz="2000" dirty="0" smtClean="0"/>
                        <a:t>missing)</a:t>
                      </a:r>
                      <a:br>
                        <a:rPr lang="en-US" sz="2000" dirty="0" smtClean="0"/>
                      </a:br>
                      <a:r>
                        <a:rPr lang="en-US" sz="2000" u="none" strike="noStrike" dirty="0" smtClean="0"/>
                        <a:t>complete.obs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(listwise </a:t>
                      </a:r>
                      <a:r>
                        <a:rPr lang="en-US" sz="2000" dirty="0" smtClean="0"/>
                        <a:t>deletion)</a:t>
                      </a:r>
                      <a:br>
                        <a:rPr lang="en-US" sz="2000" dirty="0" smtClean="0"/>
                      </a:br>
                      <a:r>
                        <a:rPr lang="en-US" sz="2000" u="none" strike="noStrike" dirty="0" err="1" smtClean="0"/>
                        <a:t>pairwise.complete.obs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(pairwise deletion)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/>
                        <a:t>method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Specifies the type of correlation. 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The </a:t>
                      </a:r>
                      <a:r>
                        <a:rPr lang="en-US" sz="2000" dirty="0"/>
                        <a:t>options are </a:t>
                      </a:r>
                      <a:r>
                        <a:rPr lang="en-US" sz="2000" u="none" strike="noStrike" dirty="0"/>
                        <a:t>pearson</a:t>
                      </a:r>
                      <a:r>
                        <a:rPr lang="en-US" sz="2000" dirty="0"/>
                        <a:t>, </a:t>
                      </a:r>
                      <a:r>
                        <a:rPr lang="en-US" sz="2000" u="none" strike="noStrike" dirty="0"/>
                        <a:t>spearman,</a:t>
                      </a:r>
                      <a:r>
                        <a:rPr lang="en-US" sz="2000" dirty="0"/>
                        <a:t> or </a:t>
                      </a:r>
                      <a:r>
                        <a:rPr lang="en-US" sz="2000" u="none" strike="noStrike" dirty="0" err="1"/>
                        <a:t>kendall</a:t>
                      </a:r>
                      <a:r>
                        <a:rPr lang="en-US" sz="2000" dirty="0"/>
                        <a:t>.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3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1A69EC-1649-4AAC-9033-BAE07DB6F0F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Correlation Matrix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425450" y="5486400"/>
            <a:ext cx="816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 careful if categorical factors coded numerically have not been converted to factors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82CF3-43AB-48A3-A0E3-B1A85A8ED31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433388" y="6096000"/>
            <a:ext cx="6440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see corrplot package for methods of graphing correlation matricies</a:t>
            </a:r>
          </a:p>
        </p:txBody>
      </p:sp>
      <p:sp>
        <p:nvSpPr>
          <p:cNvPr id="17414" name="Rectangle 1"/>
          <p:cNvSpPr>
            <a:spLocks noChangeArrowheads="1"/>
          </p:cNvSpPr>
          <p:nvPr/>
        </p:nvSpPr>
        <p:spPr bwMode="auto">
          <a:xfrm>
            <a:off x="685800" y="2057400"/>
            <a:ext cx="81565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mpg   cyl  disp    hp   drat    wt   qsec    vs     am  gear   carb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   1.00 -0.85 -0.85 -0.78  0.681 -0.87  0.419  0.66  0.600  0.48 -0.551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  -0.85  1.00  0.90  0.83 -0.700  0.78 -0.591 -0.81 -0.523 -0.49  0.527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 -0.85  0.90  1.00  0.79 -0.710  0.89 -0.434 -0.71 -0.591 -0.56  0.395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   -0.78  0.83  0.79  1.00 -0.449  0.66 -0.708 -0.72 -0.243 -0.13  0.750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drat  0.68 -0.70 -0.71 -0.45  1.000 -0.71  0.091  0.44  0.713  0.70 -0.091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   -0.87  0.78  0.89  0.66 -0.712  1.00 -0.175 -0.55 -0.692 -0.58  0.428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qsec  0.42 -0.59 -0.43 -0.71  0.091 -0.17  1.000  0.74 -0.230 -0.21 -0.656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    0.66 -0.81 -0.71 -0.72  0.440 -0.55  0.745  1.00  0.168  0.21 -0.570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    0.60 -0.52 -0.59 -0.24  0.713 -0.69 -0.230  0.17  1.000  0.79  0.058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gear  0.48 -0.49 -0.56 -0.13  0.700 -0.58 -0.213  0.21  0.794  1.00  0.274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carb -0.55  0.53  0.39  0.75 -0.091  0.43 -0.656 -0.57  0.058  0.27  1.000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833438" y="1296988"/>
            <a:ext cx="24399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cor(mtcars)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 test and ANOVA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old" panose="020B0704020202020204" pitchFamily="34" charset="0"/>
                <a:cs typeface="Arial Bold" panose="020B0704020202020204" pitchFamily="34" charset="0"/>
              </a:rPr>
              <a:t>t-test</a:t>
            </a:r>
          </a:p>
        </p:txBody>
      </p:sp>
      <p:sp>
        <p:nvSpPr>
          <p:cNvPr id="19459" name="TextBox 6"/>
          <p:cNvSpPr txBox="1">
            <a:spLocks noChangeArrowheads="1"/>
          </p:cNvSpPr>
          <p:nvPr/>
        </p:nvSpPr>
        <p:spPr bwMode="auto">
          <a:xfrm>
            <a:off x="990600" y="1622425"/>
            <a:ext cx="5761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t.test(salary ~ sex, data=Salaries)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533400" y="2971800"/>
            <a:ext cx="838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Welch Two Sample t-test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salary by sex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-3.2, df = 50, p-value = 0.002664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-23038  -5138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in group Female   mean in group Male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101002               115090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old" panose="020B0704020202020204" pitchFamily="34" charset="0"/>
                <a:cs typeface="Arial Bold" panose="020B0704020202020204" pitchFamily="34" charset="0"/>
              </a:rPr>
              <a:t>ANOVA</a:t>
            </a:r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914400" y="1589088"/>
            <a:ext cx="65817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fit &lt;- aov(salary ~ rank, data=Salaries)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summary(fit)</a:t>
            </a:r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304800" y="3352800"/>
            <a:ext cx="8534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           </a:t>
            </a: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  Sum Sq  Mean Sq F value Pr(&gt;F)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         2 1.43e+11 7.16e+10     128 &lt;2e-16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394 2.20e+11 5.59e+08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Signif. codes: 0 ‘***’ 0.001 ‘**’ 0.01 ‘*’ 0.05 ‘.’ 0.1 ‘ ’ 1</a:t>
            </a:r>
          </a:p>
        </p:txBody>
      </p: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4038600" y="6127750"/>
            <a:ext cx="4718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TukeyHSD(fit) for post hoc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old" panose="020B0704020202020204" pitchFamily="34" charset="0"/>
                <a:cs typeface="Arial Bold" panose="020B0704020202020204" pitchFamily="34" charset="0"/>
              </a:rPr>
              <a:t>Factorial ANCOVA</a:t>
            </a:r>
          </a:p>
        </p:txBody>
      </p:sp>
      <p:sp>
        <p:nvSpPr>
          <p:cNvPr id="21507" name="TextBox 6"/>
          <p:cNvSpPr txBox="1">
            <a:spLocks noChangeArrowheads="1"/>
          </p:cNvSpPr>
          <p:nvPr/>
        </p:nvSpPr>
        <p:spPr bwMode="auto">
          <a:xfrm>
            <a:off x="914400" y="1554163"/>
            <a:ext cx="79660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fit &lt;- aov(salary ~  yrs.since.phd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     rank + sex + rank*sex, data=Salaries)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summary(fit)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5943600"/>
            <a:ext cx="4799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1"/>
                </a:solidFill>
                <a:latin typeface="Arial" panose="020B0604020202020204" pitchFamily="34" charset="0"/>
              </a:rPr>
              <a:t>Type I Sums of Squares</a:t>
            </a:r>
          </a:p>
        </p:txBody>
      </p:sp>
      <p:sp>
        <p:nvSpPr>
          <p:cNvPr id="21509" name="Rectangle 1"/>
          <p:cNvSpPr>
            <a:spLocks noChangeArrowheads="1"/>
          </p:cNvSpPr>
          <p:nvPr/>
        </p:nvSpPr>
        <p:spPr bwMode="auto">
          <a:xfrm>
            <a:off x="228600" y="3276600"/>
            <a:ext cx="86518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               </a:t>
            </a: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  Sum Sq  Mean Sq F value Pr(&gt;F)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yrs.since.phd   1 6.39e+10 6.39e+10  113.76 &lt;2e-16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           2 7.96e+10 3.98e+10   70.91 &lt;2e-16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             1 9.07e+08 9.07e+08    1.62   0.20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rank:sex        2 5.06e+07 2.53e+07    0.05   0.96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 390 2.19e+11 5.61e+08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Signif. codes:  0 ‘***’ 0.001 ‘**’ 0.01 ‘*’ 0.05 ‘.’ 0.1 ‘ ’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old" panose="020B0704020202020204" pitchFamily="34" charset="0"/>
                <a:cs typeface="Arial Bold" panose="020B0704020202020204" pitchFamily="34" charset="0"/>
              </a:rPr>
              <a:t>Factorial ANCOVA</a:t>
            </a:r>
          </a:p>
        </p:txBody>
      </p:sp>
      <p:sp>
        <p:nvSpPr>
          <p:cNvPr id="22531" name="TextBox 6"/>
          <p:cNvSpPr txBox="1">
            <a:spLocks noChangeArrowheads="1"/>
          </p:cNvSpPr>
          <p:nvPr/>
        </p:nvSpPr>
        <p:spPr bwMode="auto">
          <a:xfrm>
            <a:off x="914400" y="1554163"/>
            <a:ext cx="37449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library(car)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Anova(fit, type="III")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29000" y="5959475"/>
            <a:ext cx="5027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1"/>
                </a:solidFill>
                <a:latin typeface="Arial" panose="020B0604020202020204" pitchFamily="34" charset="0"/>
              </a:rPr>
              <a:t>Type III Sums of Squares</a:t>
            </a:r>
          </a:p>
        </p:txBody>
      </p:sp>
      <p:sp>
        <p:nvSpPr>
          <p:cNvPr id="22533" name="Rectangle 1"/>
          <p:cNvSpPr>
            <a:spLocks noChangeArrowheads="1"/>
          </p:cNvSpPr>
          <p:nvPr/>
        </p:nvSpPr>
        <p:spPr bwMode="auto">
          <a:xfrm>
            <a:off x="277813" y="2819400"/>
            <a:ext cx="8763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Sum Sq  Df F value  Pr(&gt;F)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6.72e+10   1  119.74 &lt; 2e-16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yrs.since.phd 2.89e+08   1    0.51    0.47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         1.54e+10   2   13.70 1.8e-06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           9.43e+07   1    0.17    0.68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rank:sex      5.06e+07   2    0.05    0.96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 2.19e+11 390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Signif. codes:  0 ‘***’ 0.001 ‘**’ 0.01 ‘*’ 0.05 ‘.’ 0.1 ‘ ’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dilbert.com/dyn/str_strip/000000000/00000000/0000000/000000/00000/5000/600/5652/5652.strip.zoo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947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430338"/>
            <a:ext cx="52673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057400" y="293688"/>
            <a:ext cx="48037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library(effects)</a:t>
            </a:r>
            <a:b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plot(effect("rank*sex"), fit)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1705" y="5752236"/>
            <a:ext cx="1261499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/>
              <a:t>adjusted</a:t>
            </a:r>
            <a:br>
              <a:rPr lang="en-US" sz="2400" dirty="0"/>
            </a:br>
            <a:r>
              <a:rPr lang="en-US" sz="2400" dirty="0"/>
              <a:t>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2F346-CA02-454A-B084-F8CCB805621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old" panose="020B0704020202020204" pitchFamily="34" charset="0"/>
                <a:cs typeface="Arial Bold" panose="020B0704020202020204" pitchFamily="34" charset="0"/>
              </a:rPr>
              <a:t>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b="1" dirty="0" smtClean="0">
                <a:solidFill>
                  <a:srgbClr val="C00000"/>
                </a:solidFill>
              </a:rPr>
              <a:t>Fit a model: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fit &lt;- lm(y ~ x1 + x2 + x3, data=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b="1" dirty="0" smtClean="0">
                <a:solidFill>
                  <a:srgbClr val="C00000"/>
                </a:solidFill>
              </a:rPr>
              <a:t>Evaluate the model: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plot(fit) or use the many functions available in the </a:t>
            </a:r>
            <a:r>
              <a:rPr lang="en-US" b="1" dirty="0" smtClean="0"/>
              <a:t>car</a:t>
            </a:r>
            <a:r>
              <a:rPr lang="en-US" dirty="0" smtClean="0"/>
              <a:t> package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b="1" dirty="0" smtClean="0">
                <a:solidFill>
                  <a:srgbClr val="C00000"/>
                </a:solidFill>
              </a:rPr>
              <a:t>Use the model: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predict(fit, 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data(Prestige, package="car")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fit &lt;- lm(prestige ~ education + income + women, </a:t>
            </a:r>
            <a:br>
              <a:rPr lang="en-US" altLang="en-US" sz="2800" smtClean="0"/>
            </a:br>
            <a:r>
              <a:rPr lang="en-US" altLang="en-US" sz="2800" smtClean="0"/>
              <a:t>               data=Prestige)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summary(fit)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C037C1-E418-4C6D-A01C-EAF632ADFB8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914400" y="2819400"/>
            <a:ext cx="7924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Estimate Std. Error t value Pr(&gt;|t|)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-6.794334   3.239089   -2.10    0.039 *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education    4.186637   0.388701   10.77  &lt; 2e-16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       0.001314   0.000278    4.73  7.6e-06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women       -0.008905   0.030407   -0.29    0.770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Signif. codes:  0 ‘***’ 0.001 ‘**’ 0.01 ‘*’ 0.05 ‘.’ 0.1 ‘ ’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7.8 on 98 degrees of freedom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0.798,     Adjusted R-squared:  0.792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F-statistic:  129 on 3 and 98 DF,  p-value: &lt;2e-16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0"/>
            <a:ext cx="61722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4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 4 Topics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statistical methods</a:t>
            </a:r>
          </a:p>
          <a:p>
            <a:pPr lvl="1" eaLnBrk="1" hangingPunct="1"/>
            <a:r>
              <a:rPr lang="en-US" altLang="en-US" smtClean="0"/>
              <a:t>descriptive statistics</a:t>
            </a:r>
          </a:p>
          <a:p>
            <a:pPr lvl="1" eaLnBrk="1" hangingPunct="1"/>
            <a:r>
              <a:rPr lang="en-US" altLang="en-US" smtClean="0"/>
              <a:t>frequency tables</a:t>
            </a:r>
          </a:p>
          <a:p>
            <a:pPr lvl="1" eaLnBrk="1" hangingPunct="1"/>
            <a:r>
              <a:rPr lang="en-US" altLang="en-US" smtClean="0"/>
              <a:t>correlation</a:t>
            </a:r>
          </a:p>
          <a:p>
            <a:pPr lvl="1" eaLnBrk="1" hangingPunct="1"/>
            <a:r>
              <a:rPr lang="en-US" altLang="en-US" smtClean="0"/>
              <a:t>t-tests</a:t>
            </a:r>
          </a:p>
          <a:p>
            <a:pPr eaLnBrk="1" hangingPunct="1"/>
            <a:r>
              <a:rPr lang="en-US" altLang="en-US" smtClean="0"/>
              <a:t>ANOVA</a:t>
            </a:r>
          </a:p>
          <a:p>
            <a:pPr eaLnBrk="1" hangingPunct="1"/>
            <a:r>
              <a:rPr lang="en-US" altLang="en-US" smtClean="0"/>
              <a:t>multiple linear regression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34042E-53A2-42F3-8FBA-56FC8461BBA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Descriptive statistics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365E3-E3B9-4A20-A20E-9B00FC719CF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7"/>
          <p:cNvSpPr txBox="1">
            <a:spLocks noChangeArrowheads="1"/>
          </p:cNvSpPr>
          <p:nvPr/>
        </p:nvSpPr>
        <p:spPr bwMode="auto">
          <a:xfrm>
            <a:off x="2286000" y="533400"/>
            <a:ext cx="3351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summary(Salaries)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533400" y="16002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rank     discipline yrs.since.phd   yrs.service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AsstProf : 67   A:181      Min.   : 1.0   Min.   : 0.0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AssocProf: 64   B:216      1st Qu.:12.0   1st Qu.: 7.0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     :266              Median :21.0   Median :16.0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Mean   :22.3   Mean   :17.6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3rd Qu.:32.0   3rd Qu.:27.0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Max.   :56.0   Max.   :60.0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sex          salary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Female: 39   Min.   : 57800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Male  :358   1st Qu.: 91000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Median :107300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Mean   :113706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3rd Qu.:134185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Max.   :231545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7"/>
          <p:cNvSpPr txBox="1">
            <a:spLocks noChangeArrowheads="1"/>
          </p:cNvSpPr>
          <p:nvPr/>
        </p:nvSpPr>
        <p:spPr bwMode="auto">
          <a:xfrm>
            <a:off x="685800" y="381000"/>
            <a:ext cx="48164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library(psych)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describe (Salaries[c(3,4,6)])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481013" y="2286000"/>
            <a:ext cx="8001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vars   n      mean       sd median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yrs.since.phd    1 397     22.31    12.89     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yrs.service      2 397     17.61    13.01    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          3 397 113706.46 30289.04 107300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trimmed      mad   min    max  range skew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yrs.since.phd     21.83    14.83     1     56     55 0.30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yrs.service       16.51    14.83     0     60     60 0.65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       111401.61 29355.48 57800 231545 173745 0.71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kurtosis      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yrs.since.phd    -0.81    0.65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yrs.service      -0.34    0.65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           0.18 1520.16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frequency tables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15E045-5AD5-4CCA-BDFC-47172D71C2C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cs typeface="Arial Bold" panose="020B0704020202020204" pitchFamily="34" charset="0"/>
              </a:rPr>
              <a:t>Frequency Tables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936625" y="1603375"/>
            <a:ext cx="4883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xtabs(~ rank, data=Salaries)</a:t>
            </a:r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936625" y="3478213"/>
            <a:ext cx="7140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xtabs(~ rank + sex, data=Salaries)</a:t>
            </a:r>
          </a:p>
        </p:txBody>
      </p:sp>
      <p:sp>
        <p:nvSpPr>
          <p:cNvPr id="11269" name="Rectangle 1"/>
          <p:cNvSpPr>
            <a:spLocks noChangeArrowheads="1"/>
          </p:cNvSpPr>
          <p:nvPr/>
        </p:nvSpPr>
        <p:spPr bwMode="auto">
          <a:xfrm>
            <a:off x="1828800" y="2189163"/>
            <a:ext cx="571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AsstProf AssocProf      Prof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67        64       266 </a:t>
            </a: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1860550" y="4419600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       Female Male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AsstProf      11   56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AssocProf     10   54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Prof          18  248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406400" y="290513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cs typeface="Arial Bold" panose="020B0704020202020204" pitchFamily="34" charset="0"/>
              </a:rPr>
              <a:t>Frequency Tables (proportions)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685800" y="1447800"/>
            <a:ext cx="6940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tbl &lt;- xtabs(~ rank + sex, data=Salaries)</a:t>
            </a: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685800" y="3962400"/>
            <a:ext cx="2936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prop.table(tbl)</a:t>
            </a:r>
          </a:p>
        </p:txBody>
      </p:sp>
      <p:sp>
        <p:nvSpPr>
          <p:cNvPr id="12293" name="Rectangle 1"/>
          <p:cNvSpPr>
            <a:spLocks noChangeArrowheads="1"/>
          </p:cNvSpPr>
          <p:nvPr/>
        </p:nvSpPr>
        <p:spPr bwMode="auto">
          <a:xfrm>
            <a:off x="2089150" y="4648200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       Female  Male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AsstProf   0.028 0.141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AssocProf  0.025 0.136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Prof       0.045 0.625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1870075" y="2209800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       Female Male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AsstProf      11   56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AssocProf     10   54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Prof          18  248</a:t>
            </a:r>
          </a:p>
        </p:txBody>
      </p:sp>
      <p:sp>
        <p:nvSpPr>
          <p:cNvPr id="12295" name="TextBox 2"/>
          <p:cNvSpPr txBox="1">
            <a:spLocks noChangeArrowheads="1"/>
          </p:cNvSpPr>
          <p:nvPr/>
        </p:nvSpPr>
        <p:spPr bwMode="auto">
          <a:xfrm>
            <a:off x="6781800" y="5105400"/>
            <a:ext cx="186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cells add up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1093</Words>
  <Application>Microsoft Office PowerPoint</Application>
  <PresentationFormat>On-screen Show (4:3)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Bold</vt:lpstr>
      <vt:lpstr>Calibri</vt:lpstr>
      <vt:lpstr>Courier New</vt:lpstr>
      <vt:lpstr>Times New Roman</vt:lpstr>
      <vt:lpstr>Office Theme</vt:lpstr>
      <vt:lpstr>Part 4. Statistical analysis</vt:lpstr>
      <vt:lpstr>PowerPoint Presentation</vt:lpstr>
      <vt:lpstr>Part 4 Topics</vt:lpstr>
      <vt:lpstr>Descriptive statistics</vt:lpstr>
      <vt:lpstr>PowerPoint Presentation</vt:lpstr>
      <vt:lpstr>PowerPoint Presentation</vt:lpstr>
      <vt:lpstr>frequency tables</vt:lpstr>
      <vt:lpstr>Frequency Tables</vt:lpstr>
      <vt:lpstr>Frequency Tables (proportions)</vt:lpstr>
      <vt:lpstr>Frequency Tables (proportions)</vt:lpstr>
      <vt:lpstr>Chi-square test</vt:lpstr>
      <vt:lpstr>correlation</vt:lpstr>
      <vt:lpstr>Correlation</vt:lpstr>
      <vt:lpstr>Correlation Matrix</vt:lpstr>
      <vt:lpstr>t test and ANOVA</vt:lpstr>
      <vt:lpstr>t-test</vt:lpstr>
      <vt:lpstr>ANOVA</vt:lpstr>
      <vt:lpstr>Factorial ANCOVA</vt:lpstr>
      <vt:lpstr>Factorial ANCOVA</vt:lpstr>
      <vt:lpstr>PowerPoint Presentation</vt:lpstr>
      <vt:lpstr>Regression</vt:lpstr>
      <vt:lpstr>Regression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 for software  developers and data analysts Rob Kabacoff, Ph.D. March 10th, 2012</dc:title>
  <dc:creator>rkabacoff</dc:creator>
  <cp:lastModifiedBy>Kabacoff, Robert</cp:lastModifiedBy>
  <cp:revision>52</cp:revision>
  <dcterms:created xsi:type="dcterms:W3CDTF">2012-02-17T18:30:45Z</dcterms:created>
  <dcterms:modified xsi:type="dcterms:W3CDTF">2017-06-01T19:33:41Z</dcterms:modified>
</cp:coreProperties>
</file>