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2"/>
  </p:notesMasterIdLst>
  <p:sldIdLst>
    <p:sldId id="257" r:id="rId5"/>
    <p:sldId id="256" r:id="rId6"/>
    <p:sldId id="285" r:id="rId7"/>
    <p:sldId id="284" r:id="rId8"/>
    <p:sldId id="283" r:id="rId9"/>
    <p:sldId id="286" r:id="rId10"/>
    <p:sldId id="293" r:id="rId11"/>
    <p:sldId id="288" r:id="rId12"/>
    <p:sldId id="291" r:id="rId13"/>
    <p:sldId id="289" r:id="rId14"/>
    <p:sldId id="290" r:id="rId15"/>
    <p:sldId id="292" r:id="rId16"/>
    <p:sldId id="287" r:id="rId17"/>
    <p:sldId id="294" r:id="rId18"/>
    <p:sldId id="277" r:id="rId19"/>
    <p:sldId id="27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3A4002-3378-4EC4-AF60-6DDD2588B646}">
          <p14:sldIdLst>
            <p14:sldId id="257"/>
            <p14:sldId id="256"/>
            <p14:sldId id="285"/>
            <p14:sldId id="284"/>
            <p14:sldId id="283"/>
            <p14:sldId id="286"/>
            <p14:sldId id="293"/>
            <p14:sldId id="288"/>
            <p14:sldId id="291"/>
            <p14:sldId id="289"/>
            <p14:sldId id="290"/>
            <p14:sldId id="292"/>
            <p14:sldId id="287"/>
            <p14:sldId id="294"/>
            <p14:sldId id="277"/>
          </p14:sldIdLst>
        </p14:section>
        <p14:section name="Untitled Section" id="{E359443B-AB80-4912-97A6-F3F7C93A32F4}">
          <p14:sldIdLst>
            <p14:sldId id="27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48A0B-810C-49A5-80C8-61B38403D4D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E8A06-6F82-40EF-A44B-38D83F370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1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8A06-6F82-40EF-A44B-38D83F370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E8A06-6F82-40EF-A44B-38D83F3704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hdl/ghdl-yosys-plugin" TargetMode="External"/><Relationship Id="rId2" Type="http://schemas.openxmlformats.org/officeDocument/2006/relationships/hyperlink" Target="https://clifford.at/icest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tr-verilog-to-routing.readthedocs.io/" TargetMode="External"/><Relationship Id="rId5" Type="http://schemas.openxmlformats.org/officeDocument/2006/relationships/hyperlink" Target="https://f4pga.org/" TargetMode="External"/><Relationship Id="rId4" Type="http://schemas.openxmlformats.org/officeDocument/2006/relationships/hyperlink" Target="https://github.com/YosysHQ/nextpnr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3101" y="639097"/>
            <a:ext cx="7318899" cy="3686015"/>
          </a:xfrm>
        </p:spPr>
        <p:txBody>
          <a:bodyPr>
            <a:normAutofit/>
          </a:bodyPr>
          <a:lstStyle/>
          <a:p>
            <a:r>
              <a:rPr lang="en-US" sz="4400" dirty="0"/>
              <a:t>Open-Source FPGA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/>
              <a:t>Presented by :</a:t>
            </a:r>
            <a:r>
              <a:rPr lang="en-US" dirty="0"/>
              <a:t> Kashif Raza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34CCB-D625-D35A-A777-067DFEB02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50A4-8707-80F1-3F05-AEF25F73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2200" b="1" dirty="0"/>
              <a:t>Project </a:t>
            </a:r>
            <a:r>
              <a:rPr lang="en-GB" sz="2200" b="1" dirty="0" err="1"/>
              <a:t>IceStorm</a:t>
            </a:r>
            <a:r>
              <a:rPr lang="en-GB" sz="2200" b="1" dirty="0"/>
              <a:t>: Toolchain for Lattice iCE40 (whole design Flow)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B47EE9-17DF-A45A-3D1B-71CA9A881227}"/>
              </a:ext>
            </a:extLst>
          </p:cNvPr>
          <p:cNvSpPr txBox="1">
            <a:spLocks/>
          </p:cNvSpPr>
          <p:nvPr/>
        </p:nvSpPr>
        <p:spPr>
          <a:xfrm>
            <a:off x="1203812" y="2115492"/>
            <a:ext cx="7688518" cy="3471576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Project </a:t>
            </a:r>
            <a:r>
              <a:rPr lang="en-GB" sz="2000" b="1" dirty="0" err="1"/>
              <a:t>IceStorm</a:t>
            </a:r>
            <a:r>
              <a:rPr lang="en-GB" sz="2000" b="1" dirty="0"/>
              <a:t> 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An open-source toolchain for Lattice iCE40 FPGAs.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Includes tools for synthesis, place-and-route, and bitstream generation.</a:t>
            </a:r>
          </a:p>
          <a:p>
            <a:pPr marL="0" indent="0">
              <a:buNone/>
            </a:pPr>
            <a:r>
              <a:rPr lang="en-GB" b="1" dirty="0"/>
              <a:t>How It Works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Synthesis:</a:t>
            </a:r>
            <a:r>
              <a:rPr lang="en-GB" dirty="0"/>
              <a:t> Uses </a:t>
            </a:r>
            <a:r>
              <a:rPr lang="en-GB" dirty="0" err="1"/>
              <a:t>Yosys</a:t>
            </a:r>
            <a:r>
              <a:rPr lang="en-GB" dirty="0"/>
              <a:t> to convert Verilog designs into a netlist of logic gates.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Place-and-Route:</a:t>
            </a:r>
            <a:r>
              <a:rPr lang="en-GB" dirty="0"/>
              <a:t> </a:t>
            </a:r>
            <a:r>
              <a:rPr lang="en-GB" dirty="0" err="1"/>
              <a:t>Nextpnr</a:t>
            </a:r>
            <a:r>
              <a:rPr lang="en-GB" dirty="0"/>
              <a:t> places logic gates on the FPGA and routes signals between them.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Bitstream Generation:</a:t>
            </a:r>
            <a:r>
              <a:rPr lang="en-GB" dirty="0"/>
              <a:t> </a:t>
            </a:r>
            <a:r>
              <a:rPr lang="en-GB" dirty="0" err="1"/>
              <a:t>IcePack</a:t>
            </a:r>
            <a:r>
              <a:rPr lang="en-GB" dirty="0"/>
              <a:t> creates the binary file (bitstream) to configure the FPGA.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Programming:</a:t>
            </a:r>
            <a:r>
              <a:rPr lang="en-GB" dirty="0"/>
              <a:t> </a:t>
            </a:r>
            <a:r>
              <a:rPr lang="en-GB" dirty="0" err="1"/>
              <a:t>IceProg</a:t>
            </a:r>
            <a:r>
              <a:rPr lang="en-GB" dirty="0"/>
              <a:t> uploads the bitstream to the FPGA.</a:t>
            </a:r>
          </a:p>
          <a:p>
            <a:pPr marL="0" indent="0">
              <a:buNone/>
            </a:pPr>
            <a:r>
              <a:rPr lang="en-GB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 err="1"/>
              <a:t>IceTime</a:t>
            </a:r>
            <a:r>
              <a:rPr lang="en-GB" dirty="0"/>
              <a:t>: For Timing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https://clifford.at/icestorm</a:t>
            </a:r>
          </a:p>
        </p:txBody>
      </p:sp>
    </p:spTree>
    <p:extLst>
      <p:ext uri="{BB962C8B-B14F-4D97-AF65-F5344CB8AC3E}">
        <p14:creationId xmlns:p14="http://schemas.microsoft.com/office/powerpoint/2010/main" val="223184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07CB-FED3-8239-039C-BFF7BA35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6FBB-7CED-4BF1-67ED-12CE26F6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3100" b="1" dirty="0" err="1"/>
              <a:t>SymbiFlow</a:t>
            </a:r>
            <a:r>
              <a:rPr lang="en-GB" sz="3100" b="1" dirty="0"/>
              <a:t> (whole design Flow)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5F841E-877C-BAD6-FF67-15F65EAA4AF2}"/>
              </a:ext>
            </a:extLst>
          </p:cNvPr>
          <p:cNvSpPr txBox="1">
            <a:spLocks/>
          </p:cNvSpPr>
          <p:nvPr/>
        </p:nvSpPr>
        <p:spPr>
          <a:xfrm>
            <a:off x="1203812" y="2115492"/>
            <a:ext cx="8877448" cy="3302328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What It Is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An open-source FPGA toolchain supporting multiple FPGA brands (e.g., Lattice, Xilinx).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Combines tools like </a:t>
            </a:r>
            <a:r>
              <a:rPr lang="en-GB" dirty="0" err="1"/>
              <a:t>Yosys</a:t>
            </a:r>
            <a:r>
              <a:rPr lang="en-GB" dirty="0"/>
              <a:t>, </a:t>
            </a:r>
            <a:r>
              <a:rPr lang="en-GB" dirty="0" err="1"/>
              <a:t>Nextpnr</a:t>
            </a:r>
            <a:r>
              <a:rPr lang="en-GB" dirty="0"/>
              <a:t>, Project Trellis, and Project X-Ray.</a:t>
            </a:r>
          </a:p>
          <a:p>
            <a:pPr marL="0" indent="0">
              <a:buNone/>
            </a:pPr>
            <a:r>
              <a:rPr lang="en-GB" b="1" dirty="0"/>
              <a:t>How It Works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Synthesis:</a:t>
            </a:r>
            <a:r>
              <a:rPr lang="en-GB" dirty="0"/>
              <a:t> Uses </a:t>
            </a:r>
            <a:r>
              <a:rPr lang="en-GB" dirty="0" err="1"/>
              <a:t>Yosys</a:t>
            </a:r>
            <a:r>
              <a:rPr lang="en-GB" dirty="0"/>
              <a:t> to translate Verilog designs into logic gates.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Placement and Routing:</a:t>
            </a:r>
            <a:r>
              <a:rPr lang="en-GB" dirty="0"/>
              <a:t> </a:t>
            </a:r>
            <a:r>
              <a:rPr lang="en-GB" dirty="0" err="1"/>
              <a:t>Nextpnr</a:t>
            </a:r>
            <a:r>
              <a:rPr lang="en-GB" dirty="0"/>
              <a:t> maps the logic onto the FPGA hardware.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Architecture Files:</a:t>
            </a:r>
            <a:r>
              <a:rPr lang="en-GB" dirty="0"/>
              <a:t> Projects like Trellis and X-Ray provide FPGA-specific details.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Unified Workflow:</a:t>
            </a:r>
            <a:r>
              <a:rPr lang="en-GB" dirty="0"/>
              <a:t> Integrates synthesis, place-and-route, and bitstream generation.</a:t>
            </a:r>
          </a:p>
          <a:p>
            <a:pPr marL="0" indent="0">
              <a:buNone/>
            </a:pPr>
            <a:r>
              <a:rPr lang="en-GB" b="1" dirty="0"/>
              <a:t>Key Features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Multi-Vendor Support:</a:t>
            </a:r>
            <a:r>
              <a:rPr lang="en-GB" dirty="0"/>
              <a:t> Works with multiple FPGA families.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Modular Design:</a:t>
            </a:r>
            <a:r>
              <a:rPr lang="en-GB" dirty="0"/>
              <a:t> Easily adaptable for new FPGA platforms.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Community-Driven:</a:t>
            </a:r>
            <a:r>
              <a:rPr lang="en-GB" dirty="0"/>
              <a:t> Built on open-source tools and contributions.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5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BF8E-7EFE-DA90-79F3-B0DA0855E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AB24-9708-922E-88AA-7A92B146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3200" b="1" dirty="0"/>
              <a:t>F4PGA: The Framework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E324CC-ED57-80B3-3212-76C5383FCD83}"/>
              </a:ext>
            </a:extLst>
          </p:cNvPr>
          <p:cNvSpPr txBox="1">
            <a:spLocks/>
          </p:cNvSpPr>
          <p:nvPr/>
        </p:nvSpPr>
        <p:spPr>
          <a:xfrm>
            <a:off x="1203812" y="2115492"/>
            <a:ext cx="10599568" cy="319564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/>
              <a:t>F4PGA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An open-source FPGA development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Combines multiple tools into a modular, cohesive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Supports various FPGA families like Lattice iCE40, ECP5, and Xilinx Series-7.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Architecture Definitions:</a:t>
            </a:r>
            <a:r>
              <a:rPr lang="en-GB" dirty="0"/>
              <a:t> Uses files from projects like </a:t>
            </a:r>
            <a:r>
              <a:rPr lang="en-GB" dirty="0" err="1"/>
              <a:t>IceStorm</a:t>
            </a:r>
            <a:r>
              <a:rPr lang="en-GB" dirty="0"/>
              <a:t> (iCE40), Trellis (ECP5), and X-Ray (Xilinx Series-7).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Tool Integration:</a:t>
            </a:r>
            <a:r>
              <a:rPr lang="en-GB" dirty="0"/>
              <a:t> Incorporates tools like </a:t>
            </a:r>
            <a:r>
              <a:rPr lang="en-GB" dirty="0" err="1"/>
              <a:t>Yosys</a:t>
            </a:r>
            <a:r>
              <a:rPr lang="en-GB" dirty="0"/>
              <a:t> for synthesis and </a:t>
            </a:r>
            <a:r>
              <a:rPr lang="en-GB" dirty="0" err="1"/>
              <a:t>Nextpnr</a:t>
            </a:r>
            <a:r>
              <a:rPr lang="en-GB" dirty="0"/>
              <a:t> for place-and-route.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Modular Design:</a:t>
            </a:r>
            <a:r>
              <a:rPr lang="en-GB" dirty="0"/>
              <a:t> Allows adding or updating tools and FPGA architecture files independently.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Output:</a:t>
            </a:r>
            <a:r>
              <a:rPr lang="en-GB" dirty="0"/>
              <a:t> Generates a bitstream to program the FPGA.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E701-045A-5590-E973-0EE873F1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HDL Support in Open-Source Tools: 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52175-E792-B3A5-2F9F-4F929D8F0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9" t="39819" r="-571" b="4514"/>
          <a:stretch/>
        </p:blipFill>
        <p:spPr>
          <a:xfrm>
            <a:off x="721564" y="3007347"/>
            <a:ext cx="11101662" cy="2879059"/>
          </a:xfrm>
        </p:spPr>
      </p:pic>
    </p:spTree>
    <p:extLst>
      <p:ext uri="{BB962C8B-B14F-4D97-AF65-F5344CB8AC3E}">
        <p14:creationId xmlns:p14="http://schemas.microsoft.com/office/powerpoint/2010/main" val="120696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BF28D-0DBC-B26E-8F90-3F6706AE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80B1-58A9-D8B5-1E0A-88B58BE2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Challenges and Limitations for Open-Source FPGA Tools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3B8C8B-ADAC-C66E-B8B0-E44A7510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93180" cy="413257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Limited Vendor Support</a:t>
            </a:r>
            <a:endParaRPr lang="en-GB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Relies on reverse-engineered architecture files.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Gaps in functionality compared to vendor-provided tools.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VHDL Support</a:t>
            </a:r>
            <a:endParaRPr lang="en-GB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Less mature compared to Verilog support.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Integration challenges for legacy VHDL-based designs.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Performance and Optimization</a:t>
            </a:r>
            <a:endParaRPr lang="en-GB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Struggles with timing closure and optimization for complex designs.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Proprietary tools are more optimized for specific devices.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Toolchain Integration Complexity</a:t>
            </a:r>
            <a:endParaRPr lang="en-GB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Requires manual setup of tools like </a:t>
            </a:r>
            <a:r>
              <a:rPr lang="en-GB" dirty="0" err="1"/>
              <a:t>Yosys</a:t>
            </a:r>
            <a:r>
              <a:rPr lang="en-GB" dirty="0"/>
              <a:t>, GHDL, and </a:t>
            </a:r>
            <a:r>
              <a:rPr lang="en-GB" dirty="0" err="1"/>
              <a:t>Nextpnr</a:t>
            </a:r>
            <a:r>
              <a:rPr lang="en-GB" dirty="0"/>
              <a:t>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Steep learning curve for new users.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Advanced Features</a:t>
            </a:r>
            <a:endParaRPr lang="en-GB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Limited support for power analysis and advanced timing optimization.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Lack of proprietary IP cores and other high-performance features.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b="1" dirty="0"/>
              <a:t>Hardware Support</a:t>
            </a:r>
            <a:endParaRPr lang="en-GB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Restricted to specific FPGA families like Lattice iCE40, ECP5, and Xilinx Series-7.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dirty="0"/>
              <a:t>Does not support many newer or less common FPGA devices.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6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5B1B-36FF-494A-9259-A91964C9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5FC6-B3EC-FEFA-E9F0-5A32330E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2"/>
            <a:ext cx="8273223" cy="3151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Open-Source FPGA Tools Revolutionize Development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Cost-effective and accessible alternatives to proprietary toolchains.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Community-driven, fostering innovation and collaboration.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Tools like </a:t>
            </a:r>
            <a:r>
              <a:rPr lang="en-GB" dirty="0" err="1"/>
              <a:t>Yosys</a:t>
            </a:r>
            <a:r>
              <a:rPr lang="en-GB" dirty="0"/>
              <a:t>, GHDL, </a:t>
            </a:r>
            <a:r>
              <a:rPr lang="en-GB" dirty="0" err="1"/>
              <a:t>Nextpnr</a:t>
            </a:r>
            <a:r>
              <a:rPr lang="en-GB" dirty="0"/>
              <a:t>, Project </a:t>
            </a:r>
            <a:r>
              <a:rPr lang="en-GB" dirty="0" err="1"/>
              <a:t>IceStorm</a:t>
            </a:r>
            <a:r>
              <a:rPr lang="en-GB" dirty="0"/>
              <a:t>, </a:t>
            </a:r>
            <a:r>
              <a:rPr lang="en-GB" dirty="0" err="1"/>
              <a:t>SymbiFlow</a:t>
            </a:r>
            <a:r>
              <a:rPr lang="en-GB" dirty="0"/>
              <a:t>, and F4PGA cover all FPGA development stages.</a:t>
            </a:r>
          </a:p>
          <a:p>
            <a:pPr marL="0" indent="0">
              <a:buNone/>
            </a:pPr>
            <a:r>
              <a:rPr lang="en-GB" b="1" dirty="0"/>
              <a:t>Empowering Developers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Lower financial and technical barriers for students, researchers, and small-scale developers.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Encourage experimentation and flexibility in design workflows.</a:t>
            </a:r>
          </a:p>
          <a:p>
            <a:pPr marL="0" indent="0">
              <a:buNone/>
            </a:pPr>
            <a:r>
              <a:rPr lang="en-GB" b="1" dirty="0"/>
              <a:t>Future Outlook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Continued community efforts to address limitations.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Driving innovation and democratizing FPGA development for 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ED63-A39A-D88B-AE9C-E802071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4A61-684F-5E68-7706-4EC832E0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058400" cy="2614801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C. Wolf, “Project </a:t>
            </a:r>
            <a:r>
              <a:rPr lang="en-US" dirty="0" err="1"/>
              <a:t>IceStorm</a:t>
            </a:r>
            <a:r>
              <a:rPr lang="en-US" dirty="0"/>
              <a:t>: Open-Source Toolchain for Lattice iCE40 FPGAs,” accessed Jan. 6, 2025. [Online]. Available: </a:t>
            </a:r>
            <a:r>
              <a:rPr lang="en-US" dirty="0">
                <a:hlinkClick r:id="rId2"/>
              </a:rPr>
              <a:t>https://clifford.at/icestorm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ghdl</a:t>
            </a:r>
            <a:r>
              <a:rPr lang="en-US" dirty="0"/>
              <a:t>-</a:t>
            </a:r>
            <a:r>
              <a:rPr lang="en-US" dirty="0" err="1"/>
              <a:t>yosys</a:t>
            </a:r>
            <a:r>
              <a:rPr lang="en-US" dirty="0"/>
              <a:t>-plugin: VHDL Synthesis Integration for </a:t>
            </a:r>
            <a:r>
              <a:rPr lang="en-US" dirty="0" err="1"/>
              <a:t>Yosys</a:t>
            </a:r>
            <a:r>
              <a:rPr lang="en-US" dirty="0"/>
              <a:t>,” GHDL and </a:t>
            </a:r>
            <a:r>
              <a:rPr lang="en-US" dirty="0" err="1"/>
              <a:t>Yosys</a:t>
            </a:r>
            <a:r>
              <a:rPr lang="en-US" dirty="0"/>
              <a:t> Plugin, accessed Jan. 6, 2025. [Online]. Available: </a:t>
            </a:r>
            <a:r>
              <a:rPr lang="en-US" dirty="0">
                <a:hlinkClick r:id="rId3"/>
              </a:rPr>
              <a:t>https://github.com/ghdl/ghdl-yosys-plugin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SymbiFlow</a:t>
            </a:r>
            <a:r>
              <a:rPr lang="en-US" dirty="0"/>
              <a:t> Documentation: Open-Source FPGA Toolchain,” accessed Jan. 6, 2025. [Online]. Available: https://symbiflow.github.io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YosysHQ</a:t>
            </a:r>
            <a:r>
              <a:rPr lang="en-US" dirty="0"/>
              <a:t>, “</a:t>
            </a:r>
            <a:r>
              <a:rPr lang="en-US" dirty="0" err="1"/>
              <a:t>Nextpnr</a:t>
            </a:r>
            <a:r>
              <a:rPr lang="en-US" dirty="0"/>
              <a:t>: Open-Source Place-and-Route Tool,” accessed Jan. 6, 2025. [Online]. Available: </a:t>
            </a:r>
            <a:r>
              <a:rPr lang="en-US" dirty="0">
                <a:hlinkClick r:id="rId4"/>
              </a:rPr>
              <a:t>https://github.com/YosysHQ/nextpnr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“F4PGA: Modular FPGA Development Framework,” accessed Jan. 6, 2025. [Online]. Available: </a:t>
            </a:r>
            <a:r>
              <a:rPr lang="en-US" dirty="0">
                <a:hlinkClick r:id="rId5"/>
              </a:rPr>
              <a:t>https://f4pga.org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“Verilog-to-Routing (VTR) Framework Documentation,” accessed Jan. 6, 2025. [Online]. Available: </a:t>
            </a:r>
            <a:r>
              <a:rPr lang="en-US" dirty="0">
                <a:hlinkClick r:id="rId6"/>
              </a:rPr>
              <a:t>https://vtr-verilog-to-routing.readthedocs.io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56EF-4359-78B4-382C-2A3D7710F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3C93-B673-313A-B8A2-BFB947C90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are FPGAs?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Reconfigurable hardware used in AI, IoT, and embedded systems.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Adaptable for different applications after manufacturing.</a:t>
            </a:r>
          </a:p>
          <a:p>
            <a:pPr marL="0" indent="0">
              <a:buNone/>
            </a:pPr>
            <a:r>
              <a:rPr lang="en-GB" b="1" dirty="0"/>
              <a:t>Challenges: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Proprietary tools are expensive and restrictive.</a:t>
            </a:r>
          </a:p>
          <a:p>
            <a:pPr marL="0" indent="0">
              <a:buNone/>
            </a:pPr>
            <a:r>
              <a:rPr lang="en-GB" b="1" dirty="0"/>
              <a:t>Why Open-Source Tools?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Affordable and flexible solutions.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Encourage collaboration, learning, and innovation.</a:t>
            </a:r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CB47E-55A4-F246-82B2-4F7433A1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0" t="16080" r="16800" b="14480"/>
          <a:stretch/>
        </p:blipFill>
        <p:spPr>
          <a:xfrm>
            <a:off x="8542020" y="2108201"/>
            <a:ext cx="2964179" cy="15980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FPGA Tooling?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FPGA Development Steps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FPGA development involves several key steps, each of which transforms an idea into a working hardware design: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These steps are complex and require precise execution. FPGA tools automate much of the process, ensuring accuracy and efficiency.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D0AEE-621B-B8B7-C79E-8DF73838A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71444"/>
          <a:stretch/>
        </p:blipFill>
        <p:spPr>
          <a:xfrm>
            <a:off x="2781299" y="3161876"/>
            <a:ext cx="5783581" cy="174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5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CF99-31BA-504C-4C3C-E4A0B03D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2EDE-33BF-98A2-FB89-55155794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FPGA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3A62-9FC1-CFBE-5D8F-E79E5DC9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Comparison of Proprietary and Open-Source Tools </a:t>
            </a:r>
          </a:p>
          <a:p>
            <a:pPr marL="0" indent="0">
              <a:buNone/>
            </a:pPr>
            <a:r>
              <a:rPr lang="en-GB" sz="1800" b="1" dirty="0"/>
              <a:t>Proprietary Tools</a:t>
            </a:r>
            <a:endParaRPr lang="en-GB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/>
              <a:t>Often provided by FPGA manufacturers like Xilinx or Intel.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/>
              <a:t>Feature-rich but expensive, with restrictive licenses.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/>
              <a:t>Operate as "black boxes," limiting users' ability to modify or optimize designs.</a:t>
            </a:r>
          </a:p>
          <a:p>
            <a:pPr marL="0" indent="0">
              <a:buNone/>
            </a:pPr>
            <a:r>
              <a:rPr lang="en-GB" sz="1800" b="1" dirty="0"/>
              <a:t>Open-Source Tools</a:t>
            </a:r>
            <a:endParaRPr lang="en-GB" sz="1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/>
              <a:t>Free and community-driven, offering accessibility to students, researchers, and startups.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/>
              <a:t>Flexible and modifiable, allowing developers to tailor tools to specific needs.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sz="1600" dirty="0"/>
              <a:t>Enable cross-platform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377962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94B2-0045-5AF3-419A-F7C0F9CA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3600" b="1" dirty="0" err="1"/>
              <a:t>Yosys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93395D-FE41-5DE7-35B2-2D10B87DD549}"/>
              </a:ext>
            </a:extLst>
          </p:cNvPr>
          <p:cNvSpPr txBox="1">
            <a:spLocks/>
          </p:cNvSpPr>
          <p:nvPr/>
        </p:nvSpPr>
        <p:spPr>
          <a:xfrm>
            <a:off x="1097280" y="2088859"/>
            <a:ext cx="10058400" cy="386732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What is </a:t>
            </a:r>
            <a:r>
              <a:rPr lang="en-GB" b="1" dirty="0" err="1"/>
              <a:t>Yosys</a:t>
            </a:r>
            <a:r>
              <a:rPr lang="en-GB" b="1" dirty="0"/>
              <a:t>?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An open-source synthesis tool for FPGA development.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Translates high-level designs (Verilog) into gate-level netlists (blueprints of logic gates).</a:t>
            </a:r>
          </a:p>
          <a:p>
            <a:pPr marL="0" indent="0">
              <a:buNone/>
            </a:pPr>
            <a:r>
              <a:rPr lang="en-GB" b="1" dirty="0"/>
              <a:t>How It Works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Takes a Verilog design file as input.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Parses and optimizes the design.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Outputs a netlist describing the design's implementation.</a:t>
            </a:r>
          </a:p>
          <a:p>
            <a:pPr marL="0" indent="0">
              <a:buNone/>
            </a:pPr>
            <a:r>
              <a:rPr lang="en-GB" b="1" dirty="0"/>
              <a:t>Key Features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Verilog Focus:</a:t>
            </a:r>
            <a:r>
              <a:rPr lang="en-GB" dirty="0"/>
              <a:t> Excellent native support for Verilog designs.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Partial VHDL Support:</a:t>
            </a:r>
            <a:r>
              <a:rPr lang="en-GB" dirty="0"/>
              <a:t> Achieved via integration with GHDL.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Formal Verification:</a:t>
            </a:r>
            <a:r>
              <a:rPr lang="en-GB" dirty="0"/>
              <a:t> Ensures correctness of designs.</a:t>
            </a:r>
          </a:p>
          <a:p>
            <a:pPr marL="0" indent="0">
              <a:buNone/>
            </a:pPr>
            <a:r>
              <a:rPr lang="en-GB" b="1" dirty="0"/>
              <a:t>Synthesis targets are supported by </a:t>
            </a:r>
            <a:r>
              <a:rPr lang="en-GB" b="1" dirty="0" err="1"/>
              <a:t>Yosys</a:t>
            </a:r>
            <a:endParaRPr lang="en-GB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1400" dirty="0"/>
              <a:t>Lattice iCE40, ECP5 FPGAs, Xilinx 7-Series FPGAs, experimental flows for many others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B843A7-F6EA-305E-EAC8-71A2D24DF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t="22360" r="55741" b="36593"/>
          <a:stretch/>
        </p:blipFill>
        <p:spPr bwMode="auto">
          <a:xfrm>
            <a:off x="7133355" y="2948471"/>
            <a:ext cx="4889528" cy="13070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062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58D59-7924-0433-B545-47F240BCF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86FF-57A7-9894-9129-D78C051F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US" sz="3600" b="1" dirty="0"/>
              <a:t>GHDL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B71B8-F7DB-3F4D-494B-E1CFA37161F2}"/>
              </a:ext>
            </a:extLst>
          </p:cNvPr>
          <p:cNvSpPr txBox="1">
            <a:spLocks/>
          </p:cNvSpPr>
          <p:nvPr/>
        </p:nvSpPr>
        <p:spPr>
          <a:xfrm>
            <a:off x="1097280" y="2088859"/>
            <a:ext cx="7403284" cy="374044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What is GHDL?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An open-source tool for simulating and synthesizing </a:t>
            </a:r>
            <a:r>
              <a:rPr lang="en-US" b="1" dirty="0"/>
              <a:t>VHDL</a:t>
            </a:r>
            <a:r>
              <a:rPr lang="en-US" dirty="0"/>
              <a:t> designs.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Complements </a:t>
            </a:r>
            <a:r>
              <a:rPr lang="en-US" dirty="0" err="1"/>
              <a:t>Yosys</a:t>
            </a:r>
            <a:r>
              <a:rPr lang="en-US" dirty="0"/>
              <a:t> by enabling </a:t>
            </a:r>
            <a:r>
              <a:rPr lang="en-US" b="1" dirty="0"/>
              <a:t>VHDL synthesis</a:t>
            </a:r>
            <a:r>
              <a:rPr lang="en-US" dirty="0"/>
              <a:t> workflows.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Supports most VHDL standards, including </a:t>
            </a:r>
            <a:r>
              <a:rPr lang="en-US" b="1" dirty="0"/>
              <a:t>VHDL-1993</a:t>
            </a:r>
            <a:r>
              <a:rPr lang="en-US" dirty="0"/>
              <a:t>, </a:t>
            </a:r>
            <a:r>
              <a:rPr lang="en-US" b="1" dirty="0"/>
              <a:t>VHDL-2008</a:t>
            </a:r>
            <a:r>
              <a:rPr lang="en-US" dirty="0"/>
              <a:t>, and more.</a:t>
            </a:r>
          </a:p>
          <a:p>
            <a:pPr marL="0" indent="0">
              <a:buNone/>
            </a:pPr>
            <a:r>
              <a:rPr lang="en-US" b="1" dirty="0"/>
              <a:t>How It Links with </a:t>
            </a:r>
            <a:r>
              <a:rPr lang="en-US" b="1" dirty="0" err="1"/>
              <a:t>Yosys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GHDL works with </a:t>
            </a:r>
            <a:r>
              <a:rPr lang="en-US" dirty="0" err="1"/>
              <a:t>Yosys</a:t>
            </a:r>
            <a:r>
              <a:rPr lang="en-US" dirty="0"/>
              <a:t> to synthesize VHDL designs into gate-level netlists.</a:t>
            </a:r>
          </a:p>
          <a:p>
            <a:pPr marL="914400" lvl="2" indent="0">
              <a:buNone/>
            </a:pPr>
            <a:r>
              <a:rPr lang="en-US" b="1" dirty="0"/>
              <a:t>GHDL</a:t>
            </a:r>
            <a:r>
              <a:rPr lang="en-US" dirty="0"/>
              <a:t> Analyzes and elaborates VHDL designs.</a:t>
            </a:r>
          </a:p>
          <a:p>
            <a:pPr marL="914400" lvl="2" indent="0">
              <a:buNone/>
            </a:pPr>
            <a:r>
              <a:rPr lang="en-US" b="1" dirty="0" err="1"/>
              <a:t>Yosys</a:t>
            </a:r>
            <a:r>
              <a:rPr lang="en-US" b="1" dirty="0"/>
              <a:t> </a:t>
            </a:r>
            <a:r>
              <a:rPr lang="en-US" dirty="0"/>
              <a:t>Converts the analyzed design into a netlist for FPGA implementation.</a:t>
            </a:r>
          </a:p>
          <a:p>
            <a:pPr marL="0" indent="0">
              <a:buNone/>
            </a:pPr>
            <a:r>
              <a:rPr lang="en-GB" b="1" dirty="0"/>
              <a:t>Key Features: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Simulation:</a:t>
            </a:r>
            <a:r>
              <a:rPr lang="en-GB" dirty="0"/>
              <a:t> Allows testing of VHDL designs before implementation.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Synthesis Integration:</a:t>
            </a:r>
            <a:r>
              <a:rPr lang="en-GB" dirty="0"/>
              <a:t> Works seamlessly with </a:t>
            </a:r>
            <a:r>
              <a:rPr lang="en-GB" dirty="0" err="1"/>
              <a:t>Yosys</a:t>
            </a:r>
            <a:r>
              <a:rPr lang="en-GB" dirty="0"/>
              <a:t> for FPGA workflows.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Open-Source:</a:t>
            </a:r>
            <a:r>
              <a:rPr lang="en-GB" dirty="0"/>
              <a:t> Free and flexible for academic and research use.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9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DEA8-CAEC-1494-707B-7FC7E5915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EEF0-2993-C436-62A3-7D725425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3600" b="1" dirty="0" err="1"/>
              <a:t>Nextpnr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72EACA-8DC4-8A9C-64EB-FF81FF3ACF9B}"/>
              </a:ext>
            </a:extLst>
          </p:cNvPr>
          <p:cNvSpPr txBox="1">
            <a:spLocks/>
          </p:cNvSpPr>
          <p:nvPr/>
        </p:nvSpPr>
        <p:spPr>
          <a:xfrm>
            <a:off x="1097280" y="2088859"/>
            <a:ext cx="8244840" cy="343564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Role in FPGA Development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Assigns physical locations on the FPGA to logic gates from </a:t>
            </a:r>
            <a:r>
              <a:rPr lang="en-GB" dirty="0" err="1"/>
              <a:t>Yosys’s</a:t>
            </a:r>
            <a:r>
              <a:rPr lang="en-GB" dirty="0"/>
              <a:t> blueprint.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Establishes connections between the gates through routing.</a:t>
            </a:r>
          </a:p>
          <a:p>
            <a:pPr marL="0" indent="0">
              <a:buNone/>
            </a:pPr>
            <a:r>
              <a:rPr lang="en-GB" b="1" dirty="0"/>
              <a:t>How It Works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Input:</a:t>
            </a:r>
            <a:r>
              <a:rPr lang="en-GB" dirty="0"/>
              <a:t> Receives netlist from </a:t>
            </a:r>
            <a:r>
              <a:rPr lang="en-GB" dirty="0" err="1"/>
              <a:t>Yosys</a:t>
            </a:r>
            <a:r>
              <a:rPr lang="en-GB" dirty="0"/>
              <a:t> and FPGA architecture details.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Placement:</a:t>
            </a:r>
            <a:r>
              <a:rPr lang="en-GB" dirty="0"/>
              <a:t> Optimizes the location of gates to minimize delays.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Routing:</a:t>
            </a:r>
            <a:r>
              <a:rPr lang="en-GB" dirty="0"/>
              <a:t> Determines efficient paths for signal connections.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Output:</a:t>
            </a:r>
            <a:r>
              <a:rPr lang="en-GB" dirty="0"/>
              <a:t> Generates updated netlist and routing data for bitstream generation.</a:t>
            </a:r>
          </a:p>
          <a:p>
            <a:pPr marL="0" indent="0">
              <a:buNone/>
            </a:pPr>
            <a:r>
              <a:rPr lang="en-GB" b="1" dirty="0"/>
              <a:t>Key Features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Supports Multiple Architectures:</a:t>
            </a:r>
            <a:r>
              <a:rPr lang="en-GB" dirty="0"/>
              <a:t> Lattice iCE40, ECP5, Xilinx Series-7, and more.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Graphical Interface:</a:t>
            </a:r>
            <a:r>
              <a:rPr lang="en-GB" dirty="0"/>
              <a:t> Visualizes placement and routing for easy debugging.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Flexibility:</a:t>
            </a:r>
            <a:r>
              <a:rPr lang="en-GB" dirty="0"/>
              <a:t> Customizable and adaptable for new FPGA families.</a:t>
            </a:r>
          </a:p>
        </p:txBody>
      </p:sp>
    </p:spTree>
    <p:extLst>
      <p:ext uri="{BB962C8B-B14F-4D97-AF65-F5344CB8AC3E}">
        <p14:creationId xmlns:p14="http://schemas.microsoft.com/office/powerpoint/2010/main" val="189454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3C85C-3922-80D8-5B1A-0367C7F17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35A4-3338-9220-08C4-26A66B76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3600" b="1" dirty="0" err="1"/>
              <a:t>Nextpnr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42BB35-336A-4DAE-10AE-8476A6CA4F18}"/>
              </a:ext>
            </a:extLst>
          </p:cNvPr>
          <p:cNvSpPr txBox="1">
            <a:spLocks/>
          </p:cNvSpPr>
          <p:nvPr/>
        </p:nvSpPr>
        <p:spPr>
          <a:xfrm>
            <a:off x="1097280" y="2088859"/>
            <a:ext cx="7403284" cy="41693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b="1" dirty="0"/>
          </a:p>
          <a:p>
            <a:endParaRPr lang="en-GB" dirty="0"/>
          </a:p>
        </p:txBody>
      </p:sp>
      <p:pic>
        <p:nvPicPr>
          <p:cNvPr id="4" name="Content Placeholder 3" descr="3.png">
            <a:extLst>
              <a:ext uri="{FF2B5EF4-FFF2-40B4-BE49-F238E27FC236}">
                <a16:creationId xmlns:a16="http://schemas.microsoft.com/office/drawing/2014/main" id="{1A01790A-EB64-54EB-FFD5-8096E9B39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890" y="2184979"/>
            <a:ext cx="466793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92E68-B8F6-B564-484D-4FEDCB06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B06D-1896-EE18-2613-6BD5BF29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Open-source FPGA Toolchain</a:t>
            </a:r>
            <a:br>
              <a:rPr lang="en-US" dirty="0"/>
            </a:br>
            <a:r>
              <a:rPr lang="en-GB" sz="3200" b="1" dirty="0"/>
              <a:t>VTR (Verilog-to-Routing)</a:t>
            </a:r>
            <a:endParaRPr lang="en-US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87750F-A8DA-F219-B437-5DC56CE0E6BD}"/>
              </a:ext>
            </a:extLst>
          </p:cNvPr>
          <p:cNvSpPr txBox="1">
            <a:spLocks/>
          </p:cNvSpPr>
          <p:nvPr/>
        </p:nvSpPr>
        <p:spPr>
          <a:xfrm>
            <a:off x="1203812" y="2115492"/>
            <a:ext cx="8526928" cy="251523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What It Is?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An open-source framework for FPGA research and experimentation.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Focused on exploring new FPGA architectures and CAD flows.</a:t>
            </a:r>
          </a:p>
          <a:p>
            <a:pPr marL="0" indent="0">
              <a:buNone/>
            </a:pPr>
            <a:r>
              <a:rPr lang="en-GB" b="1" dirty="0"/>
              <a:t>How It Works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Input:</a:t>
            </a:r>
            <a:r>
              <a:rPr lang="en-GB" dirty="0"/>
              <a:t> Starts with a Verilog design describing circuit functionality.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Synthesis:</a:t>
            </a:r>
            <a:r>
              <a:rPr lang="en-GB" dirty="0"/>
              <a:t> Uses Odin II to optimize and map the design to logic gates.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Architecture Exploration:</a:t>
            </a:r>
            <a:r>
              <a:rPr lang="en-GB" dirty="0"/>
              <a:t> VPR (Versatile Place and Route) maps logic gates to FPGA layouts based on a customizable architecture file.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b="1" dirty="0"/>
              <a:t>Output:</a:t>
            </a:r>
            <a:r>
              <a:rPr lang="en-GB" dirty="0"/>
              <a:t> Provides detailed performance metrics like timing, area, and power usage.</a:t>
            </a:r>
          </a:p>
        </p:txBody>
      </p:sp>
      <p:pic>
        <p:nvPicPr>
          <p:cNvPr id="4098" name="Picture 2" descr="Fig. 4: VTR inputs (red), tools (yellow), &amp; outputs (green).">
            <a:extLst>
              <a:ext uri="{FF2B5EF4-FFF2-40B4-BE49-F238E27FC236}">
                <a16:creationId xmlns:a16="http://schemas.microsoft.com/office/drawing/2014/main" id="{AD974F08-F641-AA46-E5C0-4AC0E1A8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740" y="2232818"/>
            <a:ext cx="1844675" cy="32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70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{DCA1AE92-7FA1-433E-B2F9-2BB27F344E8C}tf56160789_win32</Template>
  <TotalTime>2003</TotalTime>
  <Words>1365</Words>
  <Application>Microsoft Office PowerPoint</Application>
  <PresentationFormat>Widescreen</PresentationFormat>
  <Paragraphs>157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Wingdings</vt:lpstr>
      <vt:lpstr>Custom</vt:lpstr>
      <vt:lpstr>Open-Source FPGA Tools</vt:lpstr>
      <vt:lpstr>Introduction</vt:lpstr>
      <vt:lpstr>What is FPGA Tooling?</vt:lpstr>
      <vt:lpstr>What is FPGA Tooling</vt:lpstr>
      <vt:lpstr>Open-source FPGA Toolchain Yosys</vt:lpstr>
      <vt:lpstr>Open-source FPGA Toolchain GHDL</vt:lpstr>
      <vt:lpstr>Open-source FPGA Toolchain Nextpnr</vt:lpstr>
      <vt:lpstr>Open-source FPGA Toolchain Nextpnr</vt:lpstr>
      <vt:lpstr>Open-source FPGA Toolchain VTR (Verilog-to-Routing)</vt:lpstr>
      <vt:lpstr>Open-source FPGA Toolchain Project IceStorm: Toolchain for Lattice iCE40 (whole design Flow)</vt:lpstr>
      <vt:lpstr>Open-source FPGA Toolchain SymbiFlow (whole design Flow) </vt:lpstr>
      <vt:lpstr>Open-source FPGA Toolchain F4PGA: The Framework</vt:lpstr>
      <vt:lpstr>HDL Support in Open-Source Tools: </vt:lpstr>
      <vt:lpstr>Challenges and Limitations for Open-Source FPGA Tools</vt:lpstr>
      <vt:lpstr>Conclusion 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Kashif Raza</dc:creator>
  <cp:lastModifiedBy>Kashif Raza</cp:lastModifiedBy>
  <cp:revision>18</cp:revision>
  <dcterms:created xsi:type="dcterms:W3CDTF">2024-11-30T20:09:50Z</dcterms:created>
  <dcterms:modified xsi:type="dcterms:W3CDTF">2025-01-07T06:58:08Z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