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1" r:id="rId4"/>
    <p:sldId id="272" r:id="rId5"/>
    <p:sldId id="274" r:id="rId6"/>
    <p:sldId id="273" r:id="rId7"/>
    <p:sldId id="282" r:id="rId8"/>
    <p:sldId id="275" r:id="rId9"/>
    <p:sldId id="277" r:id="rId10"/>
    <p:sldId id="278" r:id="rId11"/>
    <p:sldId id="279" r:id="rId12"/>
    <p:sldId id="280" r:id="rId13"/>
    <p:sldId id="281" r:id="rId14"/>
    <p:sldId id="270" r:id="rId15"/>
  </p:sldIdLst>
  <p:sldSz cx="18288000" cy="10287000"/>
  <p:notesSz cx="6858000" cy="9144000"/>
  <p:embeddedFontLst>
    <p:embeddedFont>
      <p:font typeface="Inter Bold" panose="020B0604020202020204" charset="0"/>
      <p:regular r:id="rId16"/>
    </p:embeddedFont>
    <p:embeddedFont>
      <p:font typeface="Open Sans" panose="020B0604020202020204" charset="0"/>
      <p:regular r:id="rId17"/>
    </p:embeddedFont>
    <p:embeddedFont>
      <p:font typeface="Open Sans Semi-Bol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hif" initials="K" lastIdx="1" clrIdx="0">
    <p:extLst>
      <p:ext uri="{19B8F6BF-5375-455C-9EA6-DF929625EA0E}">
        <p15:presenceInfo xmlns:p15="http://schemas.microsoft.com/office/powerpoint/2012/main" userId="Kashi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16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22T00:56:51.176" idx="1">
    <p:pos x="11520" y="1612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304800" y="4457700"/>
            <a:ext cx="447675" cy="44767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81075" y="2874521"/>
            <a:ext cx="14166687" cy="2323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73"/>
              </a:lnSpc>
            </a:pPr>
            <a:r>
              <a:rPr lang="de-DE" sz="7200">
                <a:solidFill>
                  <a:srgbClr val="17726D"/>
                </a:solidFill>
                <a:latin typeface="Inter Bold"/>
              </a:rPr>
              <a:t>Can Bus Systems</a:t>
            </a:r>
            <a:endParaRPr lang="en-US" sz="7200">
              <a:solidFill>
                <a:srgbClr val="17726D"/>
              </a:solidFill>
              <a:latin typeface="Inter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48932" y="6316677"/>
            <a:ext cx="34644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Kashif Raza</a:t>
            </a:r>
          </a:p>
          <a:p>
            <a:pPr algn="ctr"/>
            <a:r>
              <a:rPr lang="de-DE" sz="28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2210021</a:t>
            </a:r>
          </a:p>
          <a:p>
            <a:r>
              <a:rPr lang="de-DE" sz="28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Ammar Imran Khan</a:t>
            </a:r>
          </a:p>
          <a:p>
            <a:pPr algn="ctr"/>
            <a:r>
              <a:rPr lang="de-DE" sz="28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2210022</a:t>
            </a:r>
            <a:endParaRPr lang="en-US" sz="28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0" y="-221609"/>
            <a:ext cx="4549226" cy="10467826"/>
            <a:chOff x="0" y="-47625"/>
            <a:chExt cx="1724696" cy="2756958"/>
          </a:xfrm>
        </p:grpSpPr>
        <p:sp>
          <p:nvSpPr>
            <p:cNvPr id="3" name="Freeform 3"/>
            <p:cNvSpPr/>
            <p:nvPr/>
          </p:nvSpPr>
          <p:spPr>
            <a:xfrm>
              <a:off x="63202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04800" y="1790700"/>
            <a:ext cx="139446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>
                <a:solidFill>
                  <a:srgbClr val="17726D"/>
                </a:solidFill>
                <a:latin typeface="Inter Bold"/>
              </a:rPr>
              <a:t>Can Bus Access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57699" y="4016105"/>
            <a:ext cx="8115300" cy="48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24"/>
              </a:lnSpc>
            </a:pPr>
            <a:endParaRPr lang="en-US" sz="2400" spc="96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7699" y="3394454"/>
            <a:ext cx="132588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>
                <a:latin typeface="Arial" panose="020B0604020202020204" pitchFamily="34" charset="0"/>
              </a:rPr>
              <a:t>Lower numeric IDs have higher priority.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b="1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>
                <a:latin typeface="Arial" panose="020B0604020202020204" pitchFamily="34" charset="0"/>
              </a:rPr>
              <a:t>Bitwise arbitration prevents data collisions.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914900"/>
            <a:ext cx="7193073" cy="455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0" y="-221609"/>
            <a:ext cx="4549226" cy="10467826"/>
            <a:chOff x="0" y="-47625"/>
            <a:chExt cx="1724696" cy="2756958"/>
          </a:xfrm>
        </p:grpSpPr>
        <p:sp>
          <p:nvSpPr>
            <p:cNvPr id="3" name="Freeform 3"/>
            <p:cNvSpPr/>
            <p:nvPr/>
          </p:nvSpPr>
          <p:spPr>
            <a:xfrm>
              <a:off x="63202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04800" y="1790700"/>
            <a:ext cx="139446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>
                <a:solidFill>
                  <a:srgbClr val="17726D"/>
                </a:solidFill>
                <a:latin typeface="Inter Bold"/>
              </a:rPr>
              <a:t>Error Detection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57699" y="4016105"/>
            <a:ext cx="8115300" cy="48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24"/>
              </a:lnSpc>
            </a:pPr>
            <a:endParaRPr lang="en-US" sz="2400" spc="96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1171" y="3673476"/>
            <a:ext cx="1117430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data integrity, confidentiality,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CRC for error detection, ACK for confirmation.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 security: EMI shielding, node access control. </a:t>
            </a:r>
          </a:p>
        </p:txBody>
      </p:sp>
    </p:spTree>
    <p:extLst>
      <p:ext uri="{BB962C8B-B14F-4D97-AF65-F5344CB8AC3E}">
        <p14:creationId xmlns:p14="http://schemas.microsoft.com/office/powerpoint/2010/main" val="106487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0" y="-221609"/>
            <a:ext cx="4549226" cy="10467826"/>
            <a:chOff x="0" y="-47625"/>
            <a:chExt cx="1724696" cy="2756958"/>
          </a:xfrm>
        </p:grpSpPr>
        <p:sp>
          <p:nvSpPr>
            <p:cNvPr id="3" name="Freeform 3"/>
            <p:cNvSpPr/>
            <p:nvPr/>
          </p:nvSpPr>
          <p:spPr>
            <a:xfrm>
              <a:off x="63202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04800" y="1790700"/>
            <a:ext cx="139446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>
                <a:solidFill>
                  <a:srgbClr val="17726D"/>
                </a:solidFill>
                <a:latin typeface="Inter Bold"/>
              </a:rPr>
              <a:t>Disadantages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57699" y="4016105"/>
            <a:ext cx="8115300" cy="48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24"/>
              </a:lnSpc>
            </a:pPr>
            <a:endParaRPr lang="en-US" sz="2400" spc="96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3333002"/>
            <a:ext cx="953979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data rate of 1 Mbps.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Delays for lower-priority messages on busy networks.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built-in security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Susceptible to physical bus faults.</a:t>
            </a:r>
          </a:p>
        </p:txBody>
      </p:sp>
    </p:spTree>
    <p:extLst>
      <p:ext uri="{BB962C8B-B14F-4D97-AF65-F5344CB8AC3E}">
        <p14:creationId xmlns:p14="http://schemas.microsoft.com/office/powerpoint/2010/main" val="37949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0" y="-221609"/>
            <a:ext cx="4549226" cy="10467826"/>
            <a:chOff x="0" y="-47625"/>
            <a:chExt cx="1724696" cy="2756958"/>
          </a:xfrm>
        </p:grpSpPr>
        <p:sp>
          <p:nvSpPr>
            <p:cNvPr id="3" name="Freeform 3"/>
            <p:cNvSpPr/>
            <p:nvPr/>
          </p:nvSpPr>
          <p:spPr>
            <a:xfrm>
              <a:off x="63202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04800" y="1790700"/>
            <a:ext cx="139446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>
                <a:solidFill>
                  <a:srgbClr val="17726D"/>
                </a:solidFill>
                <a:latin typeface="Inter Bold"/>
              </a:rPr>
              <a:t>Conclusion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57699" y="4016105"/>
            <a:ext cx="8115300" cy="48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24"/>
              </a:lnSpc>
            </a:pPr>
            <a:endParaRPr lang="en-US" sz="2400" spc="96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7746" y="3438807"/>
            <a:ext cx="1171666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communication standard in automotive and industrial sectors.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Reliable and efficient despite limitations.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Ongoing improvements needed for future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19430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3258800" y="1575228"/>
            <a:ext cx="4758515" cy="475851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74658" y="5553371"/>
            <a:ext cx="447675" cy="44767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6275918" y="793769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981075" y="2874521"/>
            <a:ext cx="14166687" cy="267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73"/>
              </a:lnSpc>
            </a:pPr>
            <a:r>
              <a:rPr lang="en-US" sz="15624">
                <a:solidFill>
                  <a:srgbClr val="17726D"/>
                </a:solidFill>
                <a:latin typeface="Inter Bold"/>
              </a:rPr>
              <a:t>THANK YOU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690843" y="5507968"/>
            <a:ext cx="8069342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</a:pPr>
            <a:r>
              <a:rPr lang="en-US" sz="2799" spc="207">
                <a:solidFill>
                  <a:srgbClr val="000000"/>
                </a:solidFill>
                <a:latin typeface="Open Sans Semi-Bold"/>
              </a:rPr>
              <a:t>FOR YOUR NICE ATTENTION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0" y="-221609"/>
            <a:ext cx="4549226" cy="10467826"/>
            <a:chOff x="0" y="-47625"/>
            <a:chExt cx="1724696" cy="2756958"/>
          </a:xfrm>
        </p:grpSpPr>
        <p:sp>
          <p:nvSpPr>
            <p:cNvPr id="3" name="Freeform 3"/>
            <p:cNvSpPr/>
            <p:nvPr/>
          </p:nvSpPr>
          <p:spPr>
            <a:xfrm>
              <a:off x="63202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04800" y="1790700"/>
            <a:ext cx="8168199" cy="994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>
                <a:solidFill>
                  <a:srgbClr val="17726D"/>
                </a:solidFill>
                <a:latin typeface="Inter Bold"/>
              </a:rPr>
              <a:t>Motivation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4319807"/>
            <a:ext cx="11277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3715" y="3924300"/>
            <a:ext cx="1373164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efficient communication in automotive and industrial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wiring complexity and lack of robust error detection in previous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BOSCH developed CAN Bus to address these issues.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0" y="-221609"/>
            <a:ext cx="4549226" cy="10467826"/>
            <a:chOff x="0" y="-47625"/>
            <a:chExt cx="1724696" cy="2756958"/>
          </a:xfrm>
        </p:grpSpPr>
        <p:sp>
          <p:nvSpPr>
            <p:cNvPr id="3" name="Freeform 3"/>
            <p:cNvSpPr/>
            <p:nvPr/>
          </p:nvSpPr>
          <p:spPr>
            <a:xfrm>
              <a:off x="63202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04800" y="1790700"/>
            <a:ext cx="8168199" cy="994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de-DE" sz="7200">
                <a:solidFill>
                  <a:srgbClr val="17726D"/>
                </a:solidFill>
                <a:latin typeface="Inter Bold"/>
              </a:rPr>
              <a:t>Introduction</a:t>
            </a:r>
            <a:endParaRPr lang="en-US" sz="7200">
              <a:solidFill>
                <a:srgbClr val="17726D"/>
              </a:solidFill>
              <a:latin typeface="Inter Bold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57699" y="4016105"/>
            <a:ext cx="8115300" cy="48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24"/>
              </a:lnSpc>
            </a:pPr>
            <a:endParaRPr lang="en-US" sz="2400" spc="96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6813" y="3763889"/>
            <a:ext cx="1203887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acts as a communication channel for ECUs.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transmission efficiency and reduces wiring complexity.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Multi-master message broadcast system with 1 Mbps signaling rate. </a:t>
            </a:r>
          </a:p>
        </p:txBody>
      </p:sp>
    </p:spTree>
    <p:extLst>
      <p:ext uri="{BB962C8B-B14F-4D97-AF65-F5344CB8AC3E}">
        <p14:creationId xmlns:p14="http://schemas.microsoft.com/office/powerpoint/2010/main" val="11573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0" y="-221609"/>
            <a:ext cx="4549226" cy="10467826"/>
            <a:chOff x="0" y="-47625"/>
            <a:chExt cx="1724696" cy="2756958"/>
          </a:xfrm>
        </p:grpSpPr>
        <p:sp>
          <p:nvSpPr>
            <p:cNvPr id="3" name="Freeform 3"/>
            <p:cNvSpPr/>
            <p:nvPr/>
          </p:nvSpPr>
          <p:spPr>
            <a:xfrm>
              <a:off x="63202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04800" y="1790700"/>
            <a:ext cx="122682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>
                <a:solidFill>
                  <a:srgbClr val="17726D"/>
                </a:solidFill>
                <a:latin typeface="Inter Bold"/>
              </a:rPr>
              <a:t>Can Bus Standards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57699" y="4016105"/>
            <a:ext cx="8115300" cy="48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24"/>
              </a:lnSpc>
            </a:pPr>
            <a:endParaRPr lang="en-US" sz="2400" spc="96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4223335"/>
            <a:ext cx="1012110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 11898-1: Data link layer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 11898-2: High-speed applications, 1 Mbps, 40 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 11898-3: Low-speed applications, up to 125 kbit/s. </a:t>
            </a:r>
          </a:p>
        </p:txBody>
      </p:sp>
    </p:spTree>
    <p:extLst>
      <p:ext uri="{BB962C8B-B14F-4D97-AF65-F5344CB8AC3E}">
        <p14:creationId xmlns:p14="http://schemas.microsoft.com/office/powerpoint/2010/main" val="27810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0" y="-221609"/>
            <a:ext cx="4549226" cy="10467826"/>
            <a:chOff x="0" y="-47625"/>
            <a:chExt cx="1724696" cy="2756958"/>
          </a:xfrm>
        </p:grpSpPr>
        <p:sp>
          <p:nvSpPr>
            <p:cNvPr id="3" name="Freeform 3"/>
            <p:cNvSpPr/>
            <p:nvPr/>
          </p:nvSpPr>
          <p:spPr>
            <a:xfrm>
              <a:off x="63202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04800" y="1790700"/>
            <a:ext cx="139446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dirty="0">
                <a:solidFill>
                  <a:srgbClr val="17726D"/>
                </a:solidFill>
                <a:latin typeface="Inter Bold"/>
              </a:rPr>
              <a:t>CAN NODES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57699" y="4016105"/>
            <a:ext cx="8115300" cy="48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24"/>
              </a:lnSpc>
            </a:pPr>
            <a:endParaRPr lang="en-US" sz="2400" spc="96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3438807"/>
            <a:ext cx="1308826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CAN controller, transceiver, Data bus Lines, Terminating resistors.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Nodes can be sensors, actuators, or micro-controllers.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Engine management, airbags, ABS.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D3EA8A9-2279-8399-E5BC-4B79341FC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838" y="6433260"/>
            <a:ext cx="7400925" cy="38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0" y="-221609"/>
            <a:ext cx="4549226" cy="10467826"/>
            <a:chOff x="0" y="-47625"/>
            <a:chExt cx="1724696" cy="2756958"/>
          </a:xfrm>
        </p:grpSpPr>
        <p:sp>
          <p:nvSpPr>
            <p:cNvPr id="3" name="Freeform 3"/>
            <p:cNvSpPr/>
            <p:nvPr/>
          </p:nvSpPr>
          <p:spPr>
            <a:xfrm>
              <a:off x="63202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04800" y="994121"/>
            <a:ext cx="139446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>
                <a:solidFill>
                  <a:srgbClr val="17726D"/>
                </a:solidFill>
                <a:latin typeface="Inter Bold"/>
              </a:rPr>
              <a:t>Can Network Architecture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57699" y="4016105"/>
            <a:ext cx="8115300" cy="48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24"/>
              </a:lnSpc>
            </a:pPr>
            <a:endParaRPr lang="en-US" sz="2400" spc="96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0664" y="4016105"/>
            <a:ext cx="13258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800" b="1">
                <a:latin typeface="Arial" panose="020B0604020202020204" pitchFamily="34" charset="0"/>
              </a:rPr>
              <a:t> </a:t>
            </a:r>
            <a:endParaRPr lang="de-DE" altLang="en-US" sz="280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b="1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4129" y="1778731"/>
            <a:ext cx="899958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Arial" panose="020B0604020202020204" pitchFamily="34" charset="0"/>
              </a:rPr>
              <a:t>Messages are transmitted in string of multiple bits.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bus and passive star topologies.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nodes connected via CAN bus.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Twisted Copper </a:t>
            </a:r>
            <a:r>
              <a:rPr lang="en-US" altLang="en-US" sz="2800" b="1" dirty="0">
                <a:latin typeface="Arial" panose="020B0604020202020204" pitchFamily="34" charset="0"/>
              </a:rPr>
              <a:t>wires,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High and CAN 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A91605F-BB36-9FAA-A5FD-77E044D26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186949"/>
            <a:ext cx="7896225" cy="336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0" y="-221609"/>
            <a:ext cx="4549226" cy="10467826"/>
            <a:chOff x="0" y="-47625"/>
            <a:chExt cx="1724696" cy="2756958"/>
          </a:xfrm>
        </p:grpSpPr>
        <p:sp>
          <p:nvSpPr>
            <p:cNvPr id="3" name="Freeform 3"/>
            <p:cNvSpPr/>
            <p:nvPr/>
          </p:nvSpPr>
          <p:spPr>
            <a:xfrm>
              <a:off x="63202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04800" y="994121"/>
            <a:ext cx="139446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>
                <a:solidFill>
                  <a:srgbClr val="17726D"/>
                </a:solidFill>
                <a:latin typeface="Inter Bold"/>
              </a:rPr>
              <a:t>Can Network Architecture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57699" y="4016105"/>
            <a:ext cx="8115300" cy="48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24"/>
              </a:lnSpc>
            </a:pPr>
            <a:endParaRPr lang="en-US" sz="2400" spc="96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0664" y="4016105"/>
            <a:ext cx="13258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800" b="1">
                <a:latin typeface="Arial" panose="020B0604020202020204" pitchFamily="34" charset="0"/>
              </a:rPr>
              <a:t> </a:t>
            </a:r>
            <a:endParaRPr lang="de-DE" altLang="en-US" sz="280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b="1"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7E17ADD-60C3-2492-33F8-19C64C08A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98881"/>
              </p:ext>
            </p:extLst>
          </p:nvPr>
        </p:nvGraphicFramePr>
        <p:xfrm>
          <a:off x="875462" y="2446405"/>
          <a:ext cx="12249204" cy="377463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124602">
                  <a:extLst>
                    <a:ext uri="{9D8B030D-6E8A-4147-A177-3AD203B41FA5}">
                      <a16:colId xmlns:a16="http://schemas.microsoft.com/office/drawing/2014/main" xmlns="" val="1884358763"/>
                    </a:ext>
                  </a:extLst>
                </a:gridCol>
                <a:gridCol w="6124602">
                  <a:extLst>
                    <a:ext uri="{9D8B030D-6E8A-4147-A177-3AD203B41FA5}">
                      <a16:colId xmlns:a16="http://schemas.microsoft.com/office/drawing/2014/main" xmlns="" val="1209791097"/>
                    </a:ext>
                  </a:extLst>
                </a:gridCol>
              </a:tblGrid>
              <a:tr h="6738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 SPEED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LOW SPEED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4030082"/>
                  </a:ext>
                </a:extLst>
              </a:tr>
              <a:tr h="5465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 kbit/s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 kbit/s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039671"/>
                  </a:ext>
                </a:extLst>
              </a:tr>
              <a:tr h="5465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10 control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24 control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3585896"/>
                  </a:ext>
                </a:extLst>
              </a:tr>
              <a:tr h="5465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single wire capable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wire capable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4900823"/>
                  </a:ext>
                </a:extLst>
              </a:tr>
              <a:tr h="5465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E.g. Power CAN ( Engine CU)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E.g. Connivence CAN( Interior CUs)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0505289"/>
                  </a:ext>
                </a:extLst>
              </a:tr>
              <a:tr h="546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 Voltage (CAN H &amp; L=2.5V)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H goes up from 2.5 to 3.5 and CAN L drops from 2.5 to 1.5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Base Voltage (CAN H=1V,CAN L=4V)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H drop from 4 to 1 and CAN L goes up from 1 to 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768173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DD3469A-E3BF-3642-2EFF-82A5547D0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896100"/>
            <a:ext cx="4800600" cy="3076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7E525D2C-F45C-C209-3B37-BA4B201327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" t="23457" r="82500" b="37537"/>
          <a:stretch/>
        </p:blipFill>
        <p:spPr>
          <a:xfrm>
            <a:off x="7867962" y="6912201"/>
            <a:ext cx="4382516" cy="312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0" y="-221609"/>
            <a:ext cx="4549226" cy="10467826"/>
            <a:chOff x="0" y="-47625"/>
            <a:chExt cx="1724696" cy="2756958"/>
          </a:xfrm>
        </p:grpSpPr>
        <p:sp>
          <p:nvSpPr>
            <p:cNvPr id="3" name="Freeform 3"/>
            <p:cNvSpPr/>
            <p:nvPr/>
          </p:nvSpPr>
          <p:spPr>
            <a:xfrm>
              <a:off x="63202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57699" y="723900"/>
            <a:ext cx="139446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dirty="0">
                <a:solidFill>
                  <a:srgbClr val="17726D"/>
                </a:solidFill>
                <a:latin typeface="Inter Bold"/>
              </a:rPr>
              <a:t>Can Frame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3185" y="2199002"/>
            <a:ext cx="564449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Data Frame (CAN 2.0)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6405440-FA5C-BD1A-5A21-95C21267E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2" t="7402" r="55508" b="69915"/>
          <a:stretch/>
        </p:blipFill>
        <p:spPr>
          <a:xfrm>
            <a:off x="321414" y="5903671"/>
            <a:ext cx="13198206" cy="20507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859C3A1-1932-25AB-C44E-91E5A78B6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50" t="24983" r="59166" b="23456"/>
          <a:stretch/>
        </p:blipFill>
        <p:spPr>
          <a:xfrm>
            <a:off x="4771931" y="3480918"/>
            <a:ext cx="4302168" cy="195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0" y="-221609"/>
            <a:ext cx="4549226" cy="10467826"/>
            <a:chOff x="0" y="-47625"/>
            <a:chExt cx="1724696" cy="2756958"/>
          </a:xfrm>
        </p:grpSpPr>
        <p:sp>
          <p:nvSpPr>
            <p:cNvPr id="3" name="Freeform 3"/>
            <p:cNvSpPr/>
            <p:nvPr/>
          </p:nvSpPr>
          <p:spPr>
            <a:xfrm>
              <a:off x="63202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57699" y="723900"/>
            <a:ext cx="139446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de-DE" sz="7200">
                <a:solidFill>
                  <a:srgbClr val="17726D"/>
                </a:solidFill>
                <a:latin typeface="Inter Bold"/>
              </a:rPr>
              <a:t>Can Bus Access </a:t>
            </a:r>
            <a:endParaRPr lang="en-US" sz="7200">
              <a:solidFill>
                <a:srgbClr val="17726D"/>
              </a:solidFill>
              <a:latin typeface="Inter Bold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4871011" y="6031106"/>
            <a:ext cx="5402508" cy="540250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5042" y="1919413"/>
            <a:ext cx="96012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CSMA/CA(Career Sense multiple access/</a:t>
            </a:r>
            <a:r>
              <a:rPr lang="en-US" altLang="en-US" sz="2800" b="1" smtClean="0">
                <a:latin typeface="Arial" panose="020B0604020202020204" pitchFamily="34" charset="0"/>
              </a:rPr>
              <a:t>Collision avoidance</a:t>
            </a:r>
            <a:r>
              <a:rPr kumimoji="0" lang="en-US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decentralized arbitration.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4686300"/>
            <a:ext cx="2895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473" y="3751623"/>
            <a:ext cx="7618258" cy="55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5570</TotalTime>
  <Words>393</Words>
  <Application>Microsoft Office PowerPoint</Application>
  <PresentationFormat>Custom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Inter Bold</vt:lpstr>
      <vt:lpstr>Arial</vt:lpstr>
      <vt:lpstr>Open Sans</vt:lpstr>
      <vt:lpstr>Open Sans Semi-Bold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Green Simple and Professional Business Pitch Deck Presentation</dc:title>
  <dc:creator>hp</dc:creator>
  <cp:lastModifiedBy>hp</cp:lastModifiedBy>
  <cp:revision>28</cp:revision>
  <dcterms:created xsi:type="dcterms:W3CDTF">2006-08-16T00:00:00Z</dcterms:created>
  <dcterms:modified xsi:type="dcterms:W3CDTF">2024-07-22T11:02:31Z</dcterms:modified>
  <dc:identifier>DAGIgG40NeI</dc:identifier>
</cp:coreProperties>
</file>