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4FB6A-4987-4FA3-9D12-5C3B270645F1}" type="datetimeFigureOut">
              <a:rPr lang="en-DE" smtClean="0"/>
              <a:t>26/06/2024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6D5DD-267E-4AF2-8245-5637B86BF1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76197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02AA99-F30A-4D72-96EF-C58D94FD163D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433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8E4AF-1163-41A7-77F2-9FEFCF5DB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BC73A-17DC-8A04-8F85-1127EAE24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EFB73-28F4-FFA9-FE07-FE9E22BE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BAE7-1473-45E5-AEA9-67A653709F99}" type="datetimeFigureOut">
              <a:rPr lang="en-DE" smtClean="0"/>
              <a:t>26/06/2024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C3064-7552-793F-641C-9D7048E6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EC3CC-B529-4F23-674E-A8A96721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332F-A9D5-49E0-B675-CE9A57B0CDA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295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AB6EC-84EC-4915-63E1-700CD1A2F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1C7CD-F10F-CDB9-B233-646DAEA85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46AB9-FCEB-755B-C1D2-F00914AE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BAE7-1473-45E5-AEA9-67A653709F99}" type="datetimeFigureOut">
              <a:rPr lang="en-DE" smtClean="0"/>
              <a:t>26/06/2024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10B64-88FD-F03C-B3DD-D45E18C47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40374-DBFE-C8B7-E6C3-E7A577B1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332F-A9D5-49E0-B675-CE9A57B0CDA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615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EAC57-2063-F89F-53B3-51431463C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10982-EE31-0D0B-53CD-435200044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2E145-B934-56C4-F2C6-B5A41C7C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BAE7-1473-45E5-AEA9-67A653709F99}" type="datetimeFigureOut">
              <a:rPr lang="en-DE" smtClean="0"/>
              <a:t>26/06/2024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C5A0C-9E24-8657-12A3-56FD5382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BAE3D-2150-5E86-6E81-BB08FBBD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332F-A9D5-49E0-B675-CE9A57B0CDA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143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375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9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38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407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18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012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587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0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E3E4-A4DC-50C9-1FFF-C5E3704BB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07B82-23E7-FAAB-A70E-BEDD41A8A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6A445-3CD6-4546-0563-7B374CEDA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BAE7-1473-45E5-AEA9-67A653709F99}" type="datetimeFigureOut">
              <a:rPr lang="en-DE" smtClean="0"/>
              <a:t>26/06/2024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05021-A732-F1EF-F582-997B80A9D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0A17E-7C42-D256-E049-E4160761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332F-A9D5-49E0-B675-CE9A57B0CDA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26016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060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8629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752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34032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267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435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2869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960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47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AE8F7-F548-F09F-0F63-E56951D74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922EC-ABDE-5A99-6991-A63EE775F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DD544-7E55-8D42-B6E7-0865E040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BAE7-1473-45E5-AEA9-67A653709F99}" type="datetimeFigureOut">
              <a:rPr lang="en-DE" smtClean="0"/>
              <a:t>26/06/2024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ECF45-830B-BCCE-8AFD-4AB1686C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09054-4267-2E73-348C-727E355B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332F-A9D5-49E0-B675-CE9A57B0CDA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8112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6C8A-9756-6C76-D4B0-91E6EC4E1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7BA7-C467-3482-70F7-E52D94A15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41ADF-B8AE-848D-FBED-225FBB406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3D433-1056-904A-01B6-C26BF489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BAE7-1473-45E5-AEA9-67A653709F99}" type="datetimeFigureOut">
              <a:rPr lang="en-DE" smtClean="0"/>
              <a:t>26/06/2024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B8EF2-2346-CD40-EF50-7AC94D98F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03F34-5C64-DD81-9172-E90F3DC2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332F-A9D5-49E0-B675-CE9A57B0CDA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442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C2EB-3D31-22B7-C0CB-93B3BD603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8CB3E-6D54-66DB-C867-52170A222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0E66E-96E0-93DF-019E-45D872577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6713-EF26-905A-6A8F-A1DF23991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934BF1-3A8B-B469-90B3-2B6548C2B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ACA9D-6C32-DE30-FEC3-A12C26B01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BAE7-1473-45E5-AEA9-67A653709F99}" type="datetimeFigureOut">
              <a:rPr lang="en-DE" smtClean="0"/>
              <a:t>26/06/2024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BFF03-74D8-97C2-A156-07332775E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8F54E-380C-5ECA-400D-F9B115BD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332F-A9D5-49E0-B675-CE9A57B0CDA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5469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C266C-78F6-834F-B703-7EFE02A0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9D6C4-2D11-F050-F9D6-6A220266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BAE7-1473-45E5-AEA9-67A653709F99}" type="datetimeFigureOut">
              <a:rPr lang="en-DE" smtClean="0"/>
              <a:t>26/06/2024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3ACED-9E05-1779-BD5F-6442FD8CF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A9E3A-44BD-6914-C32C-8101F2E9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332F-A9D5-49E0-B675-CE9A57B0CDA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3698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D27D8-9977-E199-3021-6B765946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BAE7-1473-45E5-AEA9-67A653709F99}" type="datetimeFigureOut">
              <a:rPr lang="en-DE" smtClean="0"/>
              <a:t>26/06/2024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5CE93-A040-5994-DD92-BF716C2B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5C065-0D16-7BB1-FE64-E4D43856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332F-A9D5-49E0-B675-CE9A57B0CDA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2071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C5B2-0DC4-27E7-EE3C-9C6EEECEF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E4C67-0A87-594A-EB93-72B5AC03E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24585-AC71-B313-6CCB-6589E9E82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3FE93-1B87-0D37-755E-CBAB68B8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BAE7-1473-45E5-AEA9-67A653709F99}" type="datetimeFigureOut">
              <a:rPr lang="en-DE" smtClean="0"/>
              <a:t>26/06/2024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733E7-950C-6937-A59A-3FDD55A2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45772-7266-3C30-A688-1F7BD449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332F-A9D5-49E0-B675-CE9A57B0CDA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9527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CDBE-0DEA-B314-C57D-CC7E4086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AA37D8-4622-3F66-78AF-7EBBF6423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8D825-12E1-935F-557F-C0CBD8276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0D527-2183-B6B0-162E-5426D048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BAE7-1473-45E5-AEA9-67A653709F99}" type="datetimeFigureOut">
              <a:rPr lang="en-DE" smtClean="0"/>
              <a:t>26/06/2024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813A7-DF1A-81D4-9DD6-4E35D523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F012B-ABE0-FFBB-765A-F8DF4276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332F-A9D5-49E0-B675-CE9A57B0CDA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331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218A01-4A80-15E8-C8EE-3C25F2F1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B4E22-CF39-BE41-E5CF-858134DAE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C8203-9C99-02E7-8649-97DAF8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ACBAE7-1473-45E5-AEA9-67A653709F99}" type="datetimeFigureOut">
              <a:rPr lang="en-DE" smtClean="0"/>
              <a:t>26/06/2024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FEED3-77F2-C95F-FBEC-4CA27D414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78902-BDAC-605D-C95D-5EA1FF8AF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DF332F-A9D5-49E0-B675-CE9A57B0CDA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56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03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calchannelasia.com/understanding-social-anxiety-disorder/" TargetMode="External"/><Relationship Id="rId7" Type="http://schemas.openxmlformats.org/officeDocument/2006/relationships/hyperlink" Target="https://www.verkada.com/blog/environmental-sensors-dashboards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hyperlink" Target="https://www.caminofinancial.com/10-ways-to-grow-your-restaurant-business/" TargetMode="Externa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walmart.com/ip/Samsung-Galaxy-Tab-S-10-5-Tablet-16GB-Memory-Black/37065381" TargetMode="Externa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eamstime.com/laptop-business-data-diagrams-charts-display-generative-ai-high-quality-illustration-image271477315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 err="1"/>
              <a:t>d.i.n.e</a:t>
            </a:r>
            <a:br>
              <a:rPr lang="en-US" sz="5400" dirty="0"/>
            </a:br>
            <a:r>
              <a:rPr lang="en-GB" sz="2700" dirty="0"/>
              <a:t>Digital Interactive Network for Eating</a:t>
            </a:r>
            <a:endParaRPr lang="en-US" sz="27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3671" y="821265"/>
            <a:ext cx="4004353" cy="5222117"/>
          </a:xfrm>
        </p:spPr>
        <p:txBody>
          <a:bodyPr anchor="ctr">
            <a:normAutofit/>
          </a:bodyPr>
          <a:lstStyle/>
          <a:p>
            <a:r>
              <a:rPr lang="en-US" dirty="0"/>
              <a:t>Ammar Imran Khan – 2210022 </a:t>
            </a:r>
          </a:p>
          <a:p>
            <a:r>
              <a:rPr lang="en-US" dirty="0"/>
              <a:t>Bhavesh – 2210013</a:t>
            </a:r>
          </a:p>
          <a:p>
            <a:r>
              <a:rPr lang="en-US" dirty="0"/>
              <a:t>Kashif Raza – 2210021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</a:schemeClr>
            </a:gs>
            <a:gs pos="0">
              <a:schemeClr val="tx1">
                <a:lumMod val="75000"/>
                <a:alpha val="5000"/>
              </a:schemeClr>
            </a:gs>
            <a:gs pos="47000">
              <a:schemeClr val="tx1">
                <a:lumMod val="75000"/>
                <a:alpha val="27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4720" y="469733"/>
            <a:ext cx="7289800" cy="576747"/>
          </a:xfrm>
        </p:spPr>
        <p:txBody>
          <a:bodyPr>
            <a:normAutofit/>
          </a:bodyPr>
          <a:lstStyle/>
          <a:p>
            <a:r>
              <a:rPr lang="de-DE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Why do we need this system?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2178AF-ABFB-FA26-9CC2-3C98D9697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8271044" y="1170572"/>
            <a:ext cx="2629839" cy="1540648"/>
          </a:xfrm>
          <a:prstGeom prst="rect">
            <a:avLst/>
          </a:prstGeom>
          <a:effectLst>
            <a:innerShdw blurRad="114300">
              <a:prstClr val="black"/>
            </a:innerShdw>
            <a:softEdge rad="25400"/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4D2B4F5-C9A5-E1BA-960F-F2AE04103E79}"/>
              </a:ext>
            </a:extLst>
          </p:cNvPr>
          <p:cNvSpPr txBox="1"/>
          <p:nvPr/>
        </p:nvSpPr>
        <p:spPr>
          <a:xfrm>
            <a:off x="528703" y="1977019"/>
            <a:ext cx="6097508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" panose="020F0502020204030204" pitchFamily="18" charset="0"/>
                <a:ea typeface="+mn-ea"/>
                <a:cs typeface="+mn-cs"/>
              </a:rPr>
              <a:t>Social anxiety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dirty="0">
              <a:solidFill>
                <a:prstClr val="black"/>
              </a:solidFill>
              <a:latin typeface="Georgia Pro Cond" panose="020F05020202040302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eorgia Pro Cond" panose="020F0502020204030204" pitchFamily="18" charset="0"/>
              </a:rPr>
              <a:t>Rush hour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 Pro Cond" panose="020F05020202040302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eorgia Pro Cond" panose="020F0502020204030204" pitchFamily="18" charset="0"/>
              </a:rPr>
              <a:t>Iterative feedback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dirty="0">
              <a:solidFill>
                <a:prstClr val="black"/>
              </a:solidFill>
              <a:latin typeface="Georgia Pro Cond" panose="020F05020202040302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eorgia Pro Cond" panose="020F0502020204030204" pitchFamily="18" charset="0"/>
              </a:rPr>
              <a:t>Visualizing live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1736B9-50D2-CC15-47E8-566FB7CEF8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8271044" y="2835312"/>
            <a:ext cx="2630397" cy="1688714"/>
          </a:xfrm>
          <a:prstGeom prst="rect">
            <a:avLst/>
          </a:prstGeom>
          <a:effectLst>
            <a:innerShdw blurRad="114300">
              <a:prstClr val="black"/>
            </a:innerShdw>
            <a:softEdge rad="254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656EBF-2481-D1BA-AF82-0842EB68BE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8319149" y="4648118"/>
            <a:ext cx="2533071" cy="1688714"/>
          </a:xfrm>
          <a:prstGeom prst="rect">
            <a:avLst/>
          </a:prstGeom>
          <a:effectLst>
            <a:innerShdw blurRad="114300">
              <a:prstClr val="black"/>
            </a:inn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37003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</a:schemeClr>
            </a:gs>
            <a:gs pos="0">
              <a:schemeClr val="tx1">
                <a:lumMod val="75000"/>
                <a:alpha val="5000"/>
              </a:schemeClr>
            </a:gs>
            <a:gs pos="47000">
              <a:schemeClr val="tx1">
                <a:lumMod val="75000"/>
                <a:alpha val="27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4720" y="469733"/>
            <a:ext cx="7289800" cy="576747"/>
          </a:xfrm>
        </p:spPr>
        <p:txBody>
          <a:bodyPr>
            <a:normAutofit/>
          </a:bodyPr>
          <a:lstStyle/>
          <a:p>
            <a:r>
              <a:rPr lang="de-DE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 </a:t>
            </a:r>
            <a:r>
              <a:rPr lang="en-GB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customer interaction</a:t>
            </a:r>
            <a:r>
              <a:rPr lang="de-DE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 </a:t>
            </a:r>
          </a:p>
        </p:txBody>
      </p:sp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61F323D9-9A09-AB6A-8564-B3DA147F4159}"/>
              </a:ext>
            </a:extLst>
          </p:cNvPr>
          <p:cNvSpPr/>
          <p:nvPr/>
        </p:nvSpPr>
        <p:spPr>
          <a:xfrm>
            <a:off x="4604820" y="2235634"/>
            <a:ext cx="1767840" cy="10464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prstClr val="white"/>
                </a:solidFill>
                <a:latin typeface="Franklin Gothic Medium" panose="020B0603020102020204" pitchFamily="34" charset="0"/>
              </a:rPr>
              <a:t>Keypad</a:t>
            </a:r>
            <a:br>
              <a:rPr lang="de-DE" dirty="0">
                <a:solidFill>
                  <a:prstClr val="white"/>
                </a:solidFill>
                <a:latin typeface="Franklin Gothic Medium" panose="020B0603020102020204" pitchFamily="34" charset="0"/>
              </a:rPr>
            </a:br>
            <a:r>
              <a:rPr lang="de-DE" dirty="0">
                <a:solidFill>
                  <a:prstClr val="white"/>
                </a:solidFill>
                <a:latin typeface="Franklin Gothic Medium" panose="020B0603020102020204" pitchFamily="34" charset="0"/>
              </a:rPr>
              <a:t>1 to 9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 panose="020B0603020102020204" pitchFamily="34" charset="0"/>
              <a:ea typeface="+mn-ea"/>
              <a:cs typeface="+mn-cs"/>
            </a:endParaRPr>
          </a:p>
        </p:txBody>
      </p:sp>
      <p:sp>
        <p:nvSpPr>
          <p:cNvPr id="4" name="Rounded Rectangle 12">
            <a:extLst>
              <a:ext uri="{FF2B5EF4-FFF2-40B4-BE49-F238E27FC236}">
                <a16:creationId xmlns:a16="http://schemas.microsoft.com/office/drawing/2014/main" id="{41F78332-F984-BC46-B02B-0F1A4B81B163}"/>
              </a:ext>
            </a:extLst>
          </p:cNvPr>
          <p:cNvSpPr/>
          <p:nvPr/>
        </p:nvSpPr>
        <p:spPr>
          <a:xfrm>
            <a:off x="7879532" y="2235634"/>
            <a:ext cx="1767840" cy="10464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>
                <a:solidFill>
                  <a:prstClr val="white"/>
                </a:solidFill>
                <a:latin typeface="Century Gothic" panose="020B0502020202020204"/>
              </a:rPr>
              <a:t>Chef</a:t>
            </a:r>
            <a:endParaRPr kumimoji="0" lang="de-D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2C72C5-4A2B-4FD5-709D-9475C862C9C7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6372660" y="2758874"/>
            <a:ext cx="1506872" cy="0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Drawing Figure with solid fill">
            <a:extLst>
              <a:ext uri="{FF2B5EF4-FFF2-40B4-BE49-F238E27FC236}">
                <a16:creationId xmlns:a16="http://schemas.microsoft.com/office/drawing/2014/main" id="{56BD5DEA-FE70-600B-B6DA-E1C6048E9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0517" y="2406925"/>
            <a:ext cx="914400" cy="9144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6B95BC-6CF6-E7D0-6907-B549F760A73C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679412" y="2758874"/>
            <a:ext cx="1925408" cy="0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DB79D04-14AA-0A7E-A02E-2336F0AAFBC5}"/>
              </a:ext>
            </a:extLst>
          </p:cNvPr>
          <p:cNvSpPr txBox="1"/>
          <p:nvPr/>
        </p:nvSpPr>
        <p:spPr>
          <a:xfrm>
            <a:off x="6558186" y="2312588"/>
            <a:ext cx="1135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Georgia Pro Cond" panose="020F0502020204030204" pitchFamily="18" charset="0"/>
              </a:rPr>
              <a:t>Spaghetti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 Pro Cond" panose="020F0502020204030204" pitchFamily="18" charset="0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507A990-8FB1-879B-227F-44C03BA68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1580548" y="3883776"/>
            <a:ext cx="1549701" cy="1162276"/>
          </a:xfrm>
          <a:prstGeom prst="rect">
            <a:avLst/>
          </a:prstGeom>
          <a:effectLst>
            <a:innerShdw blurRad="114300">
              <a:prstClr val="black"/>
            </a:innerShdw>
            <a:softEdge rad="25400"/>
          </a:effectLst>
        </p:spPr>
      </p:pic>
      <p:sp>
        <p:nvSpPr>
          <p:cNvPr id="19" name="Rounded Rectangle 3">
            <a:extLst>
              <a:ext uri="{FF2B5EF4-FFF2-40B4-BE49-F238E27FC236}">
                <a16:creationId xmlns:a16="http://schemas.microsoft.com/office/drawing/2014/main" id="{4A4FB7C7-8F1B-C918-58CB-1CA68DB94031}"/>
              </a:ext>
            </a:extLst>
          </p:cNvPr>
          <p:cNvSpPr/>
          <p:nvPr/>
        </p:nvSpPr>
        <p:spPr>
          <a:xfrm>
            <a:off x="4604820" y="3548779"/>
            <a:ext cx="1767840" cy="10464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 panose="020B0603020102020204" pitchFamily="34" charset="0"/>
                <a:ea typeface="+mn-ea"/>
                <a:cs typeface="+mn-cs"/>
              </a:rPr>
              <a:t>Button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516DD8F-186F-23E2-74D0-B1B87804B11D}"/>
              </a:ext>
            </a:extLst>
          </p:cNvPr>
          <p:cNvCxnSpPr>
            <a:cxnSpLocks/>
          </p:cNvCxnSpPr>
          <p:nvPr/>
        </p:nvCxnSpPr>
        <p:spPr>
          <a:xfrm>
            <a:off x="2679412" y="3030727"/>
            <a:ext cx="1926557" cy="1037715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05C1FEE-FA57-4692-DF2A-5884D058508D}"/>
              </a:ext>
            </a:extLst>
          </p:cNvPr>
          <p:cNvCxnSpPr>
            <a:cxnSpLocks/>
            <a:stCxn id="19" idx="3"/>
            <a:endCxn id="4" idx="2"/>
          </p:cNvCxnSpPr>
          <p:nvPr/>
        </p:nvCxnSpPr>
        <p:spPr>
          <a:xfrm flipV="1">
            <a:off x="6372660" y="3282114"/>
            <a:ext cx="2390792" cy="789905"/>
          </a:xfrm>
          <a:prstGeom prst="bentConnector2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91CF7AE-874B-2CCC-6349-3E59D809581C}"/>
              </a:ext>
            </a:extLst>
          </p:cNvPr>
          <p:cNvSpPr txBox="1"/>
          <p:nvPr/>
        </p:nvSpPr>
        <p:spPr>
          <a:xfrm>
            <a:off x="6866939" y="3699110"/>
            <a:ext cx="1170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eorgia Pro Cond" panose="020F0502020204030204" pitchFamily="18" charset="0"/>
              </a:rPr>
              <a:t>Assistance</a:t>
            </a:r>
            <a:endParaRPr lang="en-DE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D593466-93B0-9FE6-2F39-43CEDE6BC377}"/>
              </a:ext>
            </a:extLst>
          </p:cNvPr>
          <p:cNvCxnSpPr>
            <a:cxnSpLocks/>
            <a:stCxn id="4" idx="3"/>
            <a:endCxn id="14" idx="2"/>
          </p:cNvCxnSpPr>
          <p:nvPr/>
        </p:nvCxnSpPr>
        <p:spPr>
          <a:xfrm flipH="1">
            <a:off x="2355399" y="2758874"/>
            <a:ext cx="7291973" cy="2287178"/>
          </a:xfrm>
          <a:prstGeom prst="bentConnector4">
            <a:avLst>
              <a:gd name="adj1" fmla="val -3135"/>
              <a:gd name="adj2" fmla="val 138891"/>
            </a:avLst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38C9107-4AC5-2419-418E-3217CA138A48}"/>
              </a:ext>
            </a:extLst>
          </p:cNvPr>
          <p:cNvSpPr txBox="1"/>
          <p:nvPr/>
        </p:nvSpPr>
        <p:spPr>
          <a:xfrm>
            <a:off x="3213033" y="5569291"/>
            <a:ext cx="6169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eorgia Pro Cond" panose="020F0502020204030204" pitchFamily="18" charset="0"/>
              </a:rPr>
              <a:t>Order acknowledged OR Help is on the way OR Order complete</a:t>
            </a:r>
            <a:endParaRPr lang="en-DE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5674005-C836-2B41-6875-C8A75869ED02}"/>
              </a:ext>
            </a:extLst>
          </p:cNvPr>
          <p:cNvSpPr txBox="1"/>
          <p:nvPr/>
        </p:nvSpPr>
        <p:spPr>
          <a:xfrm>
            <a:off x="1785863" y="1963018"/>
            <a:ext cx="1139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eorgia Pro Cond" panose="020F0502020204030204" pitchFamily="18" charset="0"/>
              </a:rPr>
              <a:t>Customer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5807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</a:schemeClr>
            </a:gs>
            <a:gs pos="0">
              <a:schemeClr val="tx1">
                <a:lumMod val="75000"/>
                <a:alpha val="5000"/>
              </a:schemeClr>
            </a:gs>
            <a:gs pos="47000">
              <a:schemeClr val="tx1">
                <a:lumMod val="75000"/>
                <a:alpha val="27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4720" y="469733"/>
            <a:ext cx="7289800" cy="576747"/>
          </a:xfrm>
        </p:spPr>
        <p:txBody>
          <a:bodyPr>
            <a:normAutofit/>
          </a:bodyPr>
          <a:lstStyle/>
          <a:p>
            <a:r>
              <a:rPr lang="de-DE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 </a:t>
            </a:r>
            <a:r>
              <a:rPr lang="en-GB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environment sensors</a:t>
            </a:r>
            <a:r>
              <a:rPr lang="de-DE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 </a:t>
            </a:r>
          </a:p>
        </p:txBody>
      </p:sp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61F323D9-9A09-AB6A-8564-B3DA147F4159}"/>
              </a:ext>
            </a:extLst>
          </p:cNvPr>
          <p:cNvSpPr/>
          <p:nvPr/>
        </p:nvSpPr>
        <p:spPr>
          <a:xfrm>
            <a:off x="3531500" y="1450774"/>
            <a:ext cx="1767840" cy="10464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 panose="020B0603020102020204" pitchFamily="34" charset="0"/>
                <a:ea typeface="+mn-ea"/>
                <a:cs typeface="+mn-cs"/>
              </a:rPr>
              <a:t>Temperature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507A990-8FB1-879B-227F-44C03BA68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8389620" y="3242741"/>
            <a:ext cx="1549701" cy="1032488"/>
          </a:xfrm>
          <a:prstGeom prst="rect">
            <a:avLst/>
          </a:prstGeom>
          <a:effectLst>
            <a:innerShdw blurRad="114300">
              <a:prstClr val="black"/>
            </a:innerShdw>
            <a:softEdge rad="25400"/>
          </a:effectLst>
        </p:spPr>
      </p:pic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05C1FEE-FA57-4692-DF2A-5884D058508D}"/>
              </a:ext>
            </a:extLst>
          </p:cNvPr>
          <p:cNvCxnSpPr>
            <a:cxnSpLocks/>
            <a:stCxn id="3" idx="3"/>
            <a:endCxn id="14" idx="0"/>
          </p:cNvCxnSpPr>
          <p:nvPr/>
        </p:nvCxnSpPr>
        <p:spPr>
          <a:xfrm>
            <a:off x="5299340" y="1974014"/>
            <a:ext cx="3865131" cy="1268727"/>
          </a:xfrm>
          <a:prstGeom prst="bentConnector2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91CF7AE-874B-2CCC-6349-3E59D809581C}"/>
              </a:ext>
            </a:extLst>
          </p:cNvPr>
          <p:cNvSpPr txBox="1"/>
          <p:nvPr/>
        </p:nvSpPr>
        <p:spPr>
          <a:xfrm>
            <a:off x="6844480" y="1605041"/>
            <a:ext cx="946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eorgia Pro Cond" panose="020F0502020204030204" pitchFamily="18" charset="0"/>
              </a:rPr>
              <a:t>Celsius</a:t>
            </a:r>
            <a:endParaRPr lang="en-DE" dirty="0"/>
          </a:p>
        </p:txBody>
      </p:sp>
      <p:pic>
        <p:nvPicPr>
          <p:cNvPr id="5" name="Picture 4" descr="Arduino Uno Technologie · Kostenloses Bild auf Pixabay">
            <a:extLst>
              <a:ext uri="{FF2B5EF4-FFF2-40B4-BE49-F238E27FC236}">
                <a16:creationId xmlns:a16="http://schemas.microsoft.com/office/drawing/2014/main" id="{BCF02AAC-4B2B-1536-0D74-4B085F7EB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13" y="3399915"/>
            <a:ext cx="1235738" cy="875314"/>
          </a:xfrm>
          <a:prstGeom prst="rect">
            <a:avLst/>
          </a:prstGeom>
        </p:spPr>
      </p:pic>
      <p:sp>
        <p:nvSpPr>
          <p:cNvPr id="12" name="Rounded Rectangle 3">
            <a:extLst>
              <a:ext uri="{FF2B5EF4-FFF2-40B4-BE49-F238E27FC236}">
                <a16:creationId xmlns:a16="http://schemas.microsoft.com/office/drawing/2014/main" id="{48D4F474-E488-52F7-5D39-1BE3A5E7FFE5}"/>
              </a:ext>
            </a:extLst>
          </p:cNvPr>
          <p:cNvSpPr/>
          <p:nvPr/>
        </p:nvSpPr>
        <p:spPr>
          <a:xfrm>
            <a:off x="3531500" y="2652630"/>
            <a:ext cx="1767840" cy="10464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prstClr val="white"/>
                </a:solidFill>
                <a:latin typeface="Franklin Gothic Medium" panose="020B0603020102020204" pitchFamily="34" charset="0"/>
              </a:rPr>
              <a:t>Flame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 panose="020B0603020102020204" pitchFamily="34" charset="0"/>
              <a:ea typeface="+mn-ea"/>
              <a:cs typeface="+mn-cs"/>
            </a:endParaRPr>
          </a:p>
        </p:txBody>
      </p:sp>
      <p:sp>
        <p:nvSpPr>
          <p:cNvPr id="13" name="Rounded Rectangle 3">
            <a:extLst>
              <a:ext uri="{FF2B5EF4-FFF2-40B4-BE49-F238E27FC236}">
                <a16:creationId xmlns:a16="http://schemas.microsoft.com/office/drawing/2014/main" id="{9AB7874E-8F7A-463E-C090-A2B7A7943420}"/>
              </a:ext>
            </a:extLst>
          </p:cNvPr>
          <p:cNvSpPr/>
          <p:nvPr/>
        </p:nvSpPr>
        <p:spPr>
          <a:xfrm>
            <a:off x="3531500" y="3934923"/>
            <a:ext cx="1767840" cy="10464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 panose="020B0603020102020204" pitchFamily="34" charset="0"/>
                <a:ea typeface="+mn-ea"/>
                <a:cs typeface="+mn-cs"/>
              </a:rPr>
              <a:t>Photoresistor</a:t>
            </a:r>
          </a:p>
        </p:txBody>
      </p:sp>
      <p:sp>
        <p:nvSpPr>
          <p:cNvPr id="15" name="Rounded Rectangle 3">
            <a:extLst>
              <a:ext uri="{FF2B5EF4-FFF2-40B4-BE49-F238E27FC236}">
                <a16:creationId xmlns:a16="http://schemas.microsoft.com/office/drawing/2014/main" id="{28846042-F493-314F-7320-03E815FBAAE2}"/>
              </a:ext>
            </a:extLst>
          </p:cNvPr>
          <p:cNvSpPr/>
          <p:nvPr/>
        </p:nvSpPr>
        <p:spPr>
          <a:xfrm>
            <a:off x="3531500" y="5136779"/>
            <a:ext cx="1767840" cy="10464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 panose="020B0603020102020204" pitchFamily="34" charset="0"/>
                <a:ea typeface="+mn-ea"/>
                <a:cs typeface="+mn-cs"/>
              </a:rPr>
              <a:t>Ultrasonic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12CF38A-F3A3-8852-1E87-3059880AC66A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1879051" y="1974014"/>
            <a:ext cx="1652449" cy="1863558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22DF2C4-5B4E-0745-027B-B178E8DC31D7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1879051" y="3175870"/>
            <a:ext cx="1652449" cy="661702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129C214-C878-A3F5-6B82-FC1D4EA2F46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1879051" y="3837572"/>
            <a:ext cx="1652449" cy="620591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1BD3566-0BDB-C282-8EC9-AC4F29DBC969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1879051" y="3837572"/>
            <a:ext cx="1652449" cy="1822447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12">
            <a:extLst>
              <a:ext uri="{FF2B5EF4-FFF2-40B4-BE49-F238E27FC236}">
                <a16:creationId xmlns:a16="http://schemas.microsoft.com/office/drawing/2014/main" id="{C24FC82B-0C31-E9DF-B683-603D31EB5200}"/>
              </a:ext>
            </a:extLst>
          </p:cNvPr>
          <p:cNvSpPr/>
          <p:nvPr/>
        </p:nvSpPr>
        <p:spPr>
          <a:xfrm>
            <a:off x="8280550" y="5136779"/>
            <a:ext cx="1767840" cy="10464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>
                <a:solidFill>
                  <a:prstClr val="white"/>
                </a:solidFill>
                <a:latin typeface="Century Gothic" panose="020B0502020202020204"/>
              </a:rPr>
              <a:t>Chef</a:t>
            </a:r>
            <a:endParaRPr kumimoji="0" lang="de-D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22BECA2-6238-48F5-DA99-50E989B9B0EC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5299340" y="3175870"/>
            <a:ext cx="3090280" cy="583115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A389F25-CAC8-489D-92E1-AE3D35488FC4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5299340" y="3758985"/>
            <a:ext cx="3090280" cy="699178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D057FC-9DAE-8AFA-C0A5-68D4ACFA1F24}"/>
              </a:ext>
            </a:extLst>
          </p:cNvPr>
          <p:cNvSpPr txBox="1"/>
          <p:nvPr/>
        </p:nvSpPr>
        <p:spPr>
          <a:xfrm>
            <a:off x="5547925" y="2776712"/>
            <a:ext cx="1096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eorgia Pro Cond" panose="020F0502020204030204" pitchFamily="18" charset="0"/>
              </a:rPr>
              <a:t>Detection</a:t>
            </a:r>
            <a:endParaRPr lang="en-D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12F972-8C03-11AC-81C0-828278A95141}"/>
              </a:ext>
            </a:extLst>
          </p:cNvPr>
          <p:cNvSpPr txBox="1"/>
          <p:nvPr/>
        </p:nvSpPr>
        <p:spPr>
          <a:xfrm>
            <a:off x="5483759" y="4068269"/>
            <a:ext cx="1224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eorgia Pro Cond" panose="020F0502020204030204" pitchFamily="18" charset="0"/>
              </a:rPr>
              <a:t>Light Level</a:t>
            </a:r>
            <a:endParaRPr lang="en-DE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36BD8A4-2175-9FD6-3C7A-DADF1F2ED590}"/>
              </a:ext>
            </a:extLst>
          </p:cNvPr>
          <p:cNvCxnSpPr>
            <a:cxnSpLocks/>
            <a:stCxn id="15" idx="3"/>
            <a:endCxn id="41" idx="1"/>
          </p:cNvCxnSpPr>
          <p:nvPr/>
        </p:nvCxnSpPr>
        <p:spPr>
          <a:xfrm>
            <a:off x="5299340" y="5660019"/>
            <a:ext cx="2981210" cy="0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6B3B0C1-2F9D-7B0C-81B8-A3473CB08C6B}"/>
              </a:ext>
            </a:extLst>
          </p:cNvPr>
          <p:cNvSpPr txBox="1"/>
          <p:nvPr/>
        </p:nvSpPr>
        <p:spPr>
          <a:xfrm>
            <a:off x="5710437" y="5235893"/>
            <a:ext cx="1867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eorgia Pro Cond" panose="020F0502020204030204" pitchFamily="18" charset="0"/>
              </a:rPr>
              <a:t>Table Reservation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2723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80</Words>
  <Application>Microsoft Office PowerPoint</Application>
  <PresentationFormat>Widescreen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Aptos</vt:lpstr>
      <vt:lpstr>Aptos Display</vt:lpstr>
      <vt:lpstr>Arial</vt:lpstr>
      <vt:lpstr>Century Gothic</vt:lpstr>
      <vt:lpstr>Franklin Gothic Medium</vt:lpstr>
      <vt:lpstr>Georgia Pro Cond</vt:lpstr>
      <vt:lpstr>Office Theme</vt:lpstr>
      <vt:lpstr>Vapor Trail</vt:lpstr>
      <vt:lpstr>d.i.n.e Digital Interactive Network for Eating</vt:lpstr>
      <vt:lpstr>Why do we need this system?</vt:lpstr>
      <vt:lpstr> customer interaction </vt:lpstr>
      <vt:lpstr> environment sensors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 Anderson</dc:creator>
  <cp:lastModifiedBy>Jason Anderson</cp:lastModifiedBy>
  <cp:revision>1</cp:revision>
  <dcterms:created xsi:type="dcterms:W3CDTF">2024-06-26T19:39:19Z</dcterms:created>
  <dcterms:modified xsi:type="dcterms:W3CDTF">2024-06-26T20:23:00Z</dcterms:modified>
</cp:coreProperties>
</file>