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hNPRJXE9T3/r1UOWnYpBHGEjJp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ED8EE34-F2E1-4C2A-A7A1-A12D0D00737F}">
  <a:tblStyle styleId="{BED8EE34-F2E1-4C2A-A7A1-A12D0D00737F}"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8F6DD5E-BA64-477A-81FC-3746423EC67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6" name="Google Shape;146;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13"/>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3"/>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1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2"/>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2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23"/>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2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1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5"/>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1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6"/>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16"/>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1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7"/>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7"/>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7"/>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7"/>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8"/>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18"/>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20"/>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0"/>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20"/>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2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21"/>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1"/>
          <p:cNvSpPr/>
          <p:nvPr>
            <p:ph idx="2" type="pic"/>
          </p:nvPr>
        </p:nvSpPr>
        <p:spPr>
          <a:xfrm>
            <a:off x="2389717" y="612775"/>
            <a:ext cx="7315200" cy="4114800"/>
          </a:xfrm>
          <a:prstGeom prst="rect">
            <a:avLst/>
          </a:prstGeom>
          <a:noFill/>
          <a:ln>
            <a:noFill/>
          </a:ln>
        </p:spPr>
      </p:sp>
      <p:sp>
        <p:nvSpPr>
          <p:cNvPr id="67" name="Google Shape;67;p21"/>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2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2"/>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2"/>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ph type="ctrTitle"/>
          </p:nvPr>
        </p:nvSpPr>
        <p:spPr>
          <a:xfrm>
            <a:off x="790469" y="1069102"/>
            <a:ext cx="10363200" cy="962898"/>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17365D"/>
              </a:buClr>
              <a:buSzPts val="2800"/>
              <a:buFont typeface="Verdana"/>
              <a:buNone/>
            </a:pPr>
            <a:r>
              <a:rPr lang="en-US" sz="2400">
                <a:solidFill>
                  <a:schemeClr val="dk1"/>
                </a:solidFill>
                <a:latin typeface="Cambria"/>
                <a:ea typeface="Cambria"/>
                <a:cs typeface="Cambria"/>
                <a:sym typeface="Cambria"/>
              </a:rPr>
              <a:t>360° Regional Media Monitoring &amp; Feedback using AI/ML</a:t>
            </a:r>
            <a:endParaRPr sz="2400">
              <a:solidFill>
                <a:schemeClr val="dk1"/>
              </a:solidFill>
              <a:latin typeface="Cambria"/>
              <a:ea typeface="Cambria"/>
              <a:cs typeface="Cambria"/>
              <a:sym typeface="Cambria"/>
            </a:endParaRPr>
          </a:p>
        </p:txBody>
      </p:sp>
      <p:sp>
        <p:nvSpPr>
          <p:cNvPr id="88" name="Google Shape;88;p1"/>
          <p:cNvSpPr txBox="1"/>
          <p:nvPr>
            <p:ph idx="1" type="subTitle"/>
          </p:nvPr>
        </p:nvSpPr>
        <p:spPr>
          <a:xfrm>
            <a:off x="790468" y="2045352"/>
            <a:ext cx="4391131" cy="552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000"/>
              <a:buNone/>
            </a:pPr>
            <a:r>
              <a:rPr lang="en-US" sz="1800">
                <a:latin typeface="Cambria"/>
                <a:ea typeface="Cambria"/>
                <a:cs typeface="Cambria"/>
                <a:sym typeface="Cambria"/>
              </a:rPr>
              <a:t>Batch Number: CSG_08</a:t>
            </a:r>
            <a:endParaRPr sz="1800">
              <a:latin typeface="Cambria"/>
              <a:ea typeface="Cambria"/>
              <a:cs typeface="Cambria"/>
              <a:sym typeface="Cambria"/>
            </a:endParaRPr>
          </a:p>
        </p:txBody>
      </p:sp>
      <p:sp>
        <p:nvSpPr>
          <p:cNvPr id="89" name="Google Shape;89;p1"/>
          <p:cNvSpPr txBox="1"/>
          <p:nvPr/>
        </p:nvSpPr>
        <p:spPr>
          <a:xfrm>
            <a:off x="6480195" y="2513340"/>
            <a:ext cx="5514300" cy="2020560"/>
          </a:xfrm>
          <a:prstGeom prst="rect">
            <a:avLst/>
          </a:prstGeom>
          <a:noFill/>
          <a:ln>
            <a:noFill/>
          </a:ln>
        </p:spPr>
        <p:txBody>
          <a:bodyPr anchorCtr="0" anchor="t" bIns="45700" lIns="91425" spcFirstLastPara="1" rIns="91425" wrap="square" tIns="45700">
            <a:normAutofit lnSpcReduction="20000"/>
          </a:bodyPr>
          <a:lstStyle/>
          <a:p>
            <a:pPr indent="0" lvl="0" marL="0" marR="0" rtl="0" algn="ctr">
              <a:lnSpc>
                <a:spcPct val="100000"/>
              </a:lnSpc>
              <a:spcBef>
                <a:spcPts val="0"/>
              </a:spcBef>
              <a:spcAft>
                <a:spcPts val="0"/>
              </a:spcAft>
              <a:buClr>
                <a:srgbClr val="17365D"/>
              </a:buClr>
              <a:buSzPts val="2000"/>
              <a:buFont typeface="Arial"/>
              <a:buNone/>
            </a:pPr>
            <a:r>
              <a:rPr b="1" i="0" lang="en-US" sz="1800" u="none" cap="none" strike="noStrike">
                <a:solidFill>
                  <a:srgbClr val="17365D"/>
                </a:solidFill>
                <a:latin typeface="Cambria"/>
                <a:ea typeface="Cambria"/>
                <a:cs typeface="Cambria"/>
                <a:sym typeface="Cambria"/>
              </a:rPr>
              <a:t>Under the Supervision of,</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Dr./Mr./Ms./Prof.   Mr.Lakshmisha S.K</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Professor / Associate Professor / Assistant Professor</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graphicFrame>
        <p:nvGraphicFramePr>
          <p:cNvPr id="90" name="Google Shape;90;p1"/>
          <p:cNvGraphicFramePr/>
          <p:nvPr/>
        </p:nvGraphicFramePr>
        <p:xfrm>
          <a:off x="553347" y="2721840"/>
          <a:ext cx="3000000" cy="3000000"/>
        </p:xfrm>
        <a:graphic>
          <a:graphicData uri="http://schemas.openxmlformats.org/drawingml/2006/table">
            <a:tbl>
              <a:tblPr bandRow="1" firstRow="1">
                <a:noFill/>
                <a:tableStyleId>{BED8EE34-F2E1-4C2A-A7A1-A12D0D00737F}</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20221CSG0155</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Rishi Karthikeyan K</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20221CSG0156</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Lohith S T</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sz="1800"/>
                        <a:t>20221CSG0163</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a:t>Dungavath Harikumar</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1" name="Google Shape;91;p1"/>
          <p:cNvSpPr txBox="1"/>
          <p:nvPr/>
        </p:nvSpPr>
        <p:spPr>
          <a:xfrm>
            <a:off x="2832225" y="136441"/>
            <a:ext cx="5498973" cy="72937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CSE7101- Capstone Project</a:t>
            </a:r>
            <a:endParaRPr b="0" i="0" sz="18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ts val="1800"/>
              <a:buFont typeface="Arial"/>
              <a:buNone/>
            </a:pPr>
            <a:r>
              <a:rPr b="1" i="0" lang="en-US" sz="1800" u="none" cap="none" strike="noStrike">
                <a:solidFill>
                  <a:srgbClr val="17365D"/>
                </a:solidFill>
                <a:latin typeface="Cambria"/>
                <a:ea typeface="Cambria"/>
                <a:cs typeface="Cambria"/>
                <a:sym typeface="Cambria"/>
              </a:rPr>
              <a:t>Review-1</a:t>
            </a:r>
            <a:endParaRPr b="1" i="0" sz="1800" u="none" cap="none" strike="noStrike">
              <a:solidFill>
                <a:srgbClr val="17365D"/>
              </a:solidFill>
              <a:latin typeface="Cambria"/>
              <a:ea typeface="Cambria"/>
              <a:cs typeface="Cambria"/>
              <a:sym typeface="Cambria"/>
            </a:endParaRPr>
          </a:p>
        </p:txBody>
      </p:sp>
      <p:sp>
        <p:nvSpPr>
          <p:cNvPr id="92" name="Google Shape;92;p1"/>
          <p:cNvSpPr txBox="1"/>
          <p:nvPr/>
        </p:nvSpPr>
        <p:spPr>
          <a:xfrm>
            <a:off x="0" y="4533900"/>
            <a:ext cx="12249915"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Program: </a:t>
            </a:r>
            <a:r>
              <a:rPr b="1" lang="en-US" sz="1800">
                <a:solidFill>
                  <a:schemeClr val="accent1"/>
                </a:solidFill>
                <a:latin typeface="Cambria"/>
                <a:ea typeface="Cambria"/>
                <a:cs typeface="Cambria"/>
                <a:sym typeface="Cambria"/>
              </a:rPr>
              <a:t>CSG-Computer Science &amp; Technology</a:t>
            </a:r>
            <a:endParaRPr/>
          </a:p>
          <a:p>
            <a:pPr indent="0" lvl="0" marL="0" marR="0" rtl="0" algn="l">
              <a:lnSpc>
                <a:spcPct val="100000"/>
              </a:lnSpc>
              <a:spcBef>
                <a:spcPts val="0"/>
              </a:spcBef>
              <a:spcAft>
                <a:spcPts val="0"/>
              </a:spcAft>
              <a:buClr>
                <a:srgbClr val="17365D"/>
              </a:buClr>
              <a:buSzPts val="1800"/>
              <a:buFont typeface="Arial"/>
              <a:buNone/>
            </a:pPr>
            <a:r>
              <a:rPr b="1" i="0" lang="en-US" sz="1800" u="none" cap="none" strike="noStrike">
                <a:solidFill>
                  <a:schemeClr val="accent1"/>
                </a:solidFill>
                <a:latin typeface="Cambria"/>
                <a:ea typeface="Cambria"/>
                <a:cs typeface="Cambria"/>
                <a:sym typeface="Cambria"/>
              </a:rPr>
              <a:t>Name of the HoD: </a:t>
            </a:r>
            <a:r>
              <a:rPr b="1" lang="en-US" sz="1800">
                <a:solidFill>
                  <a:srgbClr val="FF0000"/>
                </a:solidFill>
                <a:latin typeface="Cambria"/>
                <a:ea typeface="Cambria"/>
                <a:cs typeface="Cambria"/>
                <a:sym typeface="Cambria"/>
              </a:rPr>
              <a:t>Dr. Anandaraj S.P </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Program Project Coordinator: </a:t>
            </a:r>
            <a:r>
              <a:rPr b="1" lang="en-US" sz="1800">
                <a:solidFill>
                  <a:srgbClr val="FF0000"/>
                </a:solidFill>
                <a:latin typeface="Cambria"/>
                <a:ea typeface="Cambria"/>
                <a:cs typeface="Cambria"/>
                <a:sym typeface="Cambria"/>
              </a:rPr>
              <a:t>Dr. Sharmasth Vali</a:t>
            </a:r>
            <a:endParaRPr/>
          </a:p>
          <a:p>
            <a:pPr indent="0" lvl="0" marL="0" marR="0" rtl="0" algn="l">
              <a:lnSpc>
                <a:spcPct val="100000"/>
              </a:lnSpc>
              <a:spcBef>
                <a:spcPts val="0"/>
              </a:spcBef>
              <a:spcAft>
                <a:spcPts val="0"/>
              </a:spcAft>
              <a:buNone/>
            </a:pPr>
            <a:r>
              <a:rPr b="1" i="0" lang="en-US" sz="1800" u="none" cap="none" strike="noStrike">
                <a:solidFill>
                  <a:schemeClr val="accent1"/>
                </a:solidFill>
                <a:latin typeface="Cambria"/>
                <a:ea typeface="Cambria"/>
                <a:cs typeface="Cambria"/>
                <a:sym typeface="Cambria"/>
              </a:rPr>
              <a:t>Name of the School Project Coordinators: </a:t>
            </a:r>
            <a:r>
              <a:rPr b="1" i="0" lang="en-US" sz="1800" u="none" cap="none" strike="noStrike">
                <a:solidFill>
                  <a:schemeClr val="dk1"/>
                </a:solidFill>
                <a:latin typeface="Cambria"/>
                <a:ea typeface="Cambria"/>
                <a:cs typeface="Cambria"/>
                <a:sym typeface="Cambria"/>
              </a:rPr>
              <a:t>Dr. Sampath A K , Dr. Geetha A </a:t>
            </a:r>
            <a:endParaRPr b="1" i="0" sz="18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49" name="Google Shape;149;p10"/>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0" lvl="0" marL="152400" rtl="0" algn="l">
              <a:lnSpc>
                <a:spcPct val="100000"/>
              </a:lnSpc>
              <a:spcBef>
                <a:spcPts val="0"/>
              </a:spcBef>
              <a:spcAft>
                <a:spcPts val="0"/>
              </a:spcAft>
              <a:buSzPts val="2400"/>
              <a:buNone/>
            </a:pPr>
            <a:r>
              <a:t/>
            </a:r>
            <a:endParaRPr sz="3400">
              <a:latin typeface="Cambria"/>
              <a:ea typeface="Cambria"/>
              <a:cs typeface="Cambria"/>
              <a:sym typeface="Cambria"/>
            </a:endParaRPr>
          </a:p>
          <a:p>
            <a:pPr indent="0" lvl="0" marL="152400" rtl="0" algn="l">
              <a:spcBef>
                <a:spcPts val="0"/>
              </a:spcBef>
              <a:spcAft>
                <a:spcPts val="0"/>
              </a:spcAft>
              <a:buClr>
                <a:schemeClr val="dk1"/>
              </a:buClr>
              <a:buSzPts val="1100"/>
              <a:buFont typeface="Arial"/>
              <a:buNone/>
            </a:pPr>
            <a:r>
              <a:rPr lang="en-US" sz="2100">
                <a:latin typeface="Arial"/>
                <a:ea typeface="Arial"/>
                <a:cs typeface="Arial"/>
                <a:sym typeface="Arial"/>
              </a:rPr>
              <a:t>[1] Press Information Bureau, “About PIB,” </a:t>
            </a:r>
            <a:r>
              <a:rPr i="1" lang="en-US" sz="2100">
                <a:latin typeface="Arial"/>
                <a:ea typeface="Arial"/>
                <a:cs typeface="Arial"/>
                <a:sym typeface="Arial"/>
              </a:rPr>
              <a:t>pib.gov.in</a:t>
            </a:r>
            <a:r>
              <a:rPr lang="en-US" sz="2100">
                <a:latin typeface="Arial"/>
                <a:ea typeface="Arial"/>
                <a:cs typeface="Arial"/>
                <a:sym typeface="Arial"/>
              </a:rPr>
              <a:t>.</a:t>
            </a:r>
            <a:endParaRPr sz="2100">
              <a:latin typeface="Arial"/>
              <a:ea typeface="Arial"/>
              <a:cs typeface="Arial"/>
              <a:sym typeface="Arial"/>
            </a:endParaRPr>
          </a:p>
          <a:p>
            <a:pPr indent="0" lvl="0" marL="152400" rtl="0" algn="l">
              <a:spcBef>
                <a:spcPts val="0"/>
              </a:spcBef>
              <a:spcAft>
                <a:spcPts val="0"/>
              </a:spcAft>
              <a:buClr>
                <a:schemeClr val="dk1"/>
              </a:buClr>
              <a:buSzPts val="1100"/>
              <a:buFont typeface="Arial"/>
              <a:buNone/>
            </a:pPr>
            <a:r>
              <a:rPr lang="en-US" sz="2100">
                <a:latin typeface="Arial"/>
                <a:ea typeface="Arial"/>
                <a:cs typeface="Arial"/>
                <a:sym typeface="Arial"/>
              </a:rPr>
              <a:t>[2] H. S. Patil and P. S. Deshpande, “Sentiment analysis of multilingual news articles using transformer models,” IEEE, 2022.</a:t>
            </a:r>
            <a:endParaRPr sz="2100">
              <a:latin typeface="Arial"/>
              <a:ea typeface="Arial"/>
              <a:cs typeface="Arial"/>
              <a:sym typeface="Arial"/>
            </a:endParaRPr>
          </a:p>
          <a:p>
            <a:pPr indent="0" lvl="0" marL="152400" rtl="0" algn="l">
              <a:spcBef>
                <a:spcPts val="0"/>
              </a:spcBef>
              <a:spcAft>
                <a:spcPts val="0"/>
              </a:spcAft>
              <a:buClr>
                <a:schemeClr val="dk1"/>
              </a:buClr>
              <a:buSzPts val="1100"/>
              <a:buFont typeface="Arial"/>
              <a:buNone/>
            </a:pPr>
            <a:r>
              <a:rPr lang="en-US" sz="2100">
                <a:latin typeface="Arial"/>
                <a:ea typeface="Arial"/>
                <a:cs typeface="Arial"/>
                <a:sym typeface="Arial"/>
              </a:rPr>
              <a:t>[3] G. Kaur and R. Singh, “A survey on web crawling techniques,” </a:t>
            </a:r>
            <a:r>
              <a:rPr i="1" lang="en-US" sz="2100">
                <a:latin typeface="Arial"/>
                <a:ea typeface="Arial"/>
                <a:cs typeface="Arial"/>
                <a:sym typeface="Arial"/>
              </a:rPr>
              <a:t>IJCA</a:t>
            </a:r>
            <a:r>
              <a:rPr lang="en-US" sz="2100">
                <a:latin typeface="Arial"/>
                <a:ea typeface="Arial"/>
                <a:cs typeface="Arial"/>
                <a:sym typeface="Arial"/>
              </a:rPr>
              <a:t>, 2023.</a:t>
            </a:r>
            <a:endParaRPr sz="2100">
              <a:latin typeface="Arial"/>
              <a:ea typeface="Arial"/>
              <a:cs typeface="Arial"/>
              <a:sym typeface="Arial"/>
            </a:endParaRPr>
          </a:p>
          <a:p>
            <a:pPr indent="0" lvl="0" marL="152400" rtl="0" algn="l">
              <a:spcBef>
                <a:spcPts val="0"/>
              </a:spcBef>
              <a:spcAft>
                <a:spcPts val="0"/>
              </a:spcAft>
              <a:buClr>
                <a:schemeClr val="dk1"/>
              </a:buClr>
              <a:buSzPts val="1100"/>
              <a:buFont typeface="Arial"/>
              <a:buNone/>
            </a:pPr>
            <a:r>
              <a:rPr lang="en-US" sz="2100">
                <a:latin typeface="Arial"/>
                <a:ea typeface="Arial"/>
                <a:cs typeface="Arial"/>
                <a:sym typeface="Arial"/>
              </a:rPr>
              <a:t>[4] R. Smith, “Overview of the Tesseract OCR engine,” ICDAR, 2007.</a:t>
            </a:r>
            <a:endParaRPr sz="2100">
              <a:latin typeface="Arial"/>
              <a:ea typeface="Arial"/>
              <a:cs typeface="Arial"/>
              <a:sym typeface="Arial"/>
            </a:endParaRPr>
          </a:p>
          <a:p>
            <a:pPr indent="0" lvl="0" marL="152400" rtl="0" algn="l">
              <a:spcBef>
                <a:spcPts val="0"/>
              </a:spcBef>
              <a:spcAft>
                <a:spcPts val="0"/>
              </a:spcAft>
              <a:buClr>
                <a:schemeClr val="dk1"/>
              </a:buClr>
              <a:buSzPts val="1100"/>
              <a:buFont typeface="Arial"/>
              <a:buNone/>
            </a:pPr>
            <a:r>
              <a:rPr lang="en-US" sz="2100">
                <a:latin typeface="Arial"/>
                <a:ea typeface="Arial"/>
                <a:cs typeface="Arial"/>
                <a:sym typeface="Arial"/>
              </a:rPr>
              <a:t>[5] A. Pappu and V. Rao, “Multi-lingual text classification for Indian languages using BERT,” ICON, 2021.</a:t>
            </a:r>
            <a:endParaRPr sz="2100">
              <a:latin typeface="Arial"/>
              <a:ea typeface="Arial"/>
              <a:cs typeface="Arial"/>
              <a:sym typeface="Arial"/>
            </a:endParaRPr>
          </a:p>
          <a:p>
            <a:pPr indent="0" lvl="0" marL="152400" rtl="0" algn="l">
              <a:spcBef>
                <a:spcPts val="0"/>
              </a:spcBef>
              <a:spcAft>
                <a:spcPts val="0"/>
              </a:spcAft>
              <a:buClr>
                <a:schemeClr val="dk1"/>
              </a:buClr>
              <a:buSzPts val="1100"/>
              <a:buFont typeface="Arial"/>
              <a:buNone/>
            </a:pPr>
            <a:r>
              <a:rPr lang="en-US" sz="2100">
                <a:latin typeface="Arial"/>
                <a:ea typeface="Arial"/>
                <a:cs typeface="Arial"/>
                <a:sym typeface="Arial"/>
              </a:rPr>
              <a:t>[6] YouTube Developers, “YouTube Data API Overview,” developers.google.com/youtube.</a:t>
            </a:r>
            <a:endParaRPr sz="2100">
              <a:latin typeface="Arial"/>
              <a:ea typeface="Arial"/>
              <a:cs typeface="Arial"/>
              <a:sym typeface="Arial"/>
            </a:endParaRPr>
          </a:p>
          <a:p>
            <a:pPr indent="0" lvl="0" marL="152400" rtl="0" algn="l">
              <a:spcBef>
                <a:spcPts val="0"/>
              </a:spcBef>
              <a:spcAft>
                <a:spcPts val="0"/>
              </a:spcAft>
              <a:buClr>
                <a:schemeClr val="dk1"/>
              </a:buClr>
              <a:buSzPts val="1100"/>
              <a:buFont typeface="Arial"/>
              <a:buNone/>
            </a:pPr>
            <a:r>
              <a:rPr lang="en-US" sz="2100">
                <a:latin typeface="Arial"/>
                <a:ea typeface="Arial"/>
                <a:cs typeface="Arial"/>
                <a:sym typeface="Arial"/>
              </a:rPr>
              <a:t>[7] Scrapy Documentation, “The Scrapy Web Crawling Framework,” docs.scrapy.org.</a:t>
            </a:r>
            <a:endParaRPr sz="2100">
              <a:latin typeface="Arial"/>
              <a:ea typeface="Arial"/>
              <a:cs typeface="Arial"/>
              <a:sym typeface="Arial"/>
            </a:endParaRPr>
          </a:p>
          <a:p>
            <a:pPr indent="0" lvl="0" marL="152400" rtl="0" algn="l">
              <a:lnSpc>
                <a:spcPct val="100000"/>
              </a:lnSpc>
              <a:spcBef>
                <a:spcPts val="0"/>
              </a:spcBef>
              <a:spcAft>
                <a:spcPts val="0"/>
              </a:spcAft>
              <a:buSzPts val="2400"/>
              <a:buNone/>
            </a:pPr>
            <a:r>
              <a:rPr lang="en-US" sz="2100">
                <a:latin typeface="Arial"/>
                <a:ea typeface="Arial"/>
                <a:cs typeface="Arial"/>
                <a:sym typeface="Arial"/>
              </a:rPr>
              <a:t>[8] Google Firebase, “Firebase Cloud Messaging,” firebase.google.com</a:t>
            </a:r>
            <a:endParaRPr sz="3400">
              <a:latin typeface="Cambria"/>
              <a:ea typeface="Cambria"/>
              <a:cs typeface="Cambria"/>
              <a:sym typeface="Cambria"/>
            </a:endParaRPr>
          </a:p>
          <a:p>
            <a:pPr indent="0" lvl="0" marL="152400" rtl="0" algn="l">
              <a:lnSpc>
                <a:spcPct val="100000"/>
              </a:lnSpc>
              <a:spcBef>
                <a:spcPts val="0"/>
              </a:spcBef>
              <a:spcAft>
                <a:spcPts val="0"/>
              </a:spcAft>
              <a:buSzPts val="2400"/>
              <a:buNone/>
            </a:pPr>
            <a:r>
              <a:t/>
            </a:r>
            <a:endParaRPr sz="3400">
              <a:latin typeface="Cambria"/>
              <a:ea typeface="Cambria"/>
              <a:cs typeface="Cambria"/>
              <a:sym typeface="Cambria"/>
            </a:endParaRPr>
          </a:p>
          <a:p>
            <a:pPr indent="0" lvl="0" marL="152400" rtl="0" algn="l">
              <a:lnSpc>
                <a:spcPct val="100000"/>
              </a:lnSpc>
              <a:spcBef>
                <a:spcPts val="0"/>
              </a:spcBef>
              <a:spcAft>
                <a:spcPts val="0"/>
              </a:spcAft>
              <a:buSzPts val="2400"/>
              <a:buNone/>
            </a:pPr>
            <a:r>
              <a:t/>
            </a:r>
            <a:endParaRPr sz="34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id="154" name="Google Shape;154;p11"/>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PSCS_35</a:t>
            </a:r>
            <a:endParaRPr>
              <a:latin typeface="Cambria"/>
              <a:ea typeface="Cambria"/>
              <a:cs typeface="Cambria"/>
              <a:sym typeface="Cambria"/>
            </a:endParaRPr>
          </a:p>
        </p:txBody>
      </p:sp>
      <p:sp>
        <p:nvSpPr>
          <p:cNvPr id="98" name="Google Shape;98;p2"/>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SzPts val="2400"/>
              <a:buNone/>
            </a:pPr>
            <a:r>
              <a:rPr lang="en-US">
                <a:latin typeface="Cambria"/>
                <a:ea typeface="Cambria"/>
                <a:cs typeface="Cambria"/>
                <a:sym typeface="Cambria"/>
              </a:rPr>
              <a:t>Organization: Ministry of Information and Broadcasting</a:t>
            </a:r>
            <a:endParaRPr/>
          </a:p>
          <a:p>
            <a:pPr indent="-190500" lvl="0" marL="342900" rtl="0" algn="just">
              <a:lnSpc>
                <a:spcPct val="200000"/>
              </a:lnSpc>
              <a:spcBef>
                <a:spcPts val="0"/>
              </a:spcBef>
              <a:spcAft>
                <a:spcPts val="0"/>
              </a:spcAft>
              <a:buSzPts val="2400"/>
              <a:buNone/>
            </a:pPr>
            <a:r>
              <a:rPr lang="en-US">
                <a:latin typeface="Cambria"/>
                <a:ea typeface="Cambria"/>
                <a:cs typeface="Cambria"/>
                <a:sym typeface="Cambria"/>
              </a:rPr>
              <a:t>Category (Hardware / Software / Both) : Software</a:t>
            </a:r>
            <a:endParaRPr/>
          </a:p>
          <a:p>
            <a:pPr indent="-190500" lvl="0" marL="342900" rtl="0" algn="just">
              <a:lnSpc>
                <a:spcPct val="200000"/>
              </a:lnSpc>
              <a:spcBef>
                <a:spcPts val="0"/>
              </a:spcBef>
              <a:spcAft>
                <a:spcPts val="0"/>
              </a:spcAft>
              <a:buSzPts val="2400"/>
              <a:buNone/>
            </a:pPr>
            <a:r>
              <a:rPr lang="en-US">
                <a:latin typeface="Cambria"/>
                <a:ea typeface="Cambria"/>
                <a:cs typeface="Cambria"/>
                <a:sym typeface="Cambria"/>
              </a:rPr>
              <a:t>Problem Description:</a:t>
            </a:r>
            <a:r>
              <a:rPr lang="en-US" sz="2000">
                <a:latin typeface="Arial"/>
                <a:ea typeface="Arial"/>
                <a:cs typeface="Arial"/>
                <a:sym typeface="Arial"/>
              </a:rPr>
              <a:t>The Press Information Bureau (PIB) shares Government news to the media in multiple languages and also takes feedback from the media to understand public opinion. Right now, checking </a:t>
            </a:r>
            <a:r>
              <a:rPr b="1" lang="en-US" sz="2000">
                <a:latin typeface="Arial"/>
                <a:ea typeface="Arial"/>
                <a:cs typeface="Arial"/>
                <a:sym typeface="Arial"/>
              </a:rPr>
              <a:t>regional news websites, e-papers, and YouTube channels</a:t>
            </a:r>
            <a:r>
              <a:rPr lang="en-US" sz="2000">
                <a:latin typeface="Arial"/>
                <a:ea typeface="Arial"/>
                <a:cs typeface="Arial"/>
                <a:sym typeface="Arial"/>
              </a:rPr>
              <a:t> in different Indian languages is </a:t>
            </a:r>
            <a:r>
              <a:rPr b="1" lang="en-US" sz="2000">
                <a:latin typeface="Arial"/>
                <a:ea typeface="Arial"/>
                <a:cs typeface="Arial"/>
                <a:sym typeface="Arial"/>
              </a:rPr>
              <a:t>manual and slow</a:t>
            </a:r>
            <a:endParaRPr sz="3300">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104" name="Google Shape;104;p3"/>
          <p:cNvSpPr txBox="1"/>
          <p:nvPr>
            <p:ph idx="1" type="body"/>
          </p:nvPr>
        </p:nvSpPr>
        <p:spPr>
          <a:xfrm>
            <a:off x="655782" y="1466273"/>
            <a:ext cx="10668000" cy="39243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15000"/>
              </a:lnSpc>
              <a:spcBef>
                <a:spcPts val="1200"/>
              </a:spcBef>
              <a:spcAft>
                <a:spcPts val="0"/>
              </a:spcAft>
              <a:buClr>
                <a:schemeClr val="dk1"/>
              </a:buClr>
              <a:buSzPts val="275"/>
              <a:buFont typeface="Arial"/>
              <a:buNone/>
            </a:pPr>
            <a:r>
              <a:rPr b="1" lang="en-US" sz="7150">
                <a:latin typeface="Cambria"/>
                <a:ea typeface="Cambria"/>
                <a:cs typeface="Cambria"/>
                <a:sym typeface="Cambria"/>
              </a:rPr>
              <a:t>Problem Statement:</a:t>
            </a:r>
            <a:br>
              <a:rPr b="1" lang="en-US" sz="7150">
                <a:latin typeface="Cambria"/>
                <a:ea typeface="Cambria"/>
                <a:cs typeface="Cambria"/>
                <a:sym typeface="Cambria"/>
              </a:rPr>
            </a:br>
            <a:br>
              <a:rPr lang="en-US" sz="7150">
                <a:latin typeface="Cambria"/>
                <a:ea typeface="Cambria"/>
                <a:cs typeface="Cambria"/>
                <a:sym typeface="Cambria"/>
              </a:rPr>
            </a:br>
            <a:r>
              <a:rPr lang="en-US" sz="7150">
                <a:latin typeface="Cambria"/>
                <a:ea typeface="Cambria"/>
                <a:cs typeface="Cambria"/>
                <a:sym typeface="Cambria"/>
              </a:rPr>
              <a:t>The Government of India needs real-time feedback on how its policies and initiatives are reflected in regional media across multiple languages. Currently, monitoring ~200 regional news websites, e-papers and YouTube channels manually is slow and inefficient. There is no single automated system that can collect, classify and analyse all these stories and alert the concerned departments in real time.</a:t>
            </a:r>
            <a:endParaRPr sz="7150">
              <a:latin typeface="Cambria"/>
              <a:ea typeface="Cambria"/>
              <a:cs typeface="Cambria"/>
              <a:sym typeface="Cambria"/>
            </a:endParaRPr>
          </a:p>
          <a:p>
            <a:pPr indent="0" lvl="0" marL="0" rtl="0" algn="l">
              <a:lnSpc>
                <a:spcPct val="115000"/>
              </a:lnSpc>
              <a:spcBef>
                <a:spcPts val="1400"/>
              </a:spcBef>
              <a:spcAft>
                <a:spcPts val="0"/>
              </a:spcAft>
              <a:buClr>
                <a:schemeClr val="dk1"/>
              </a:buClr>
              <a:buSzPts val="275"/>
              <a:buFont typeface="Arial"/>
              <a:buNone/>
            </a:pPr>
            <a:r>
              <a:rPr b="1" lang="en-US" sz="7150">
                <a:latin typeface="Arial"/>
                <a:ea typeface="Arial"/>
                <a:cs typeface="Arial"/>
                <a:sym typeface="Arial"/>
              </a:rPr>
              <a:t>Objectives:</a:t>
            </a:r>
            <a:endParaRPr b="1" sz="7150">
              <a:latin typeface="Arial"/>
              <a:ea typeface="Arial"/>
              <a:cs typeface="Arial"/>
              <a:sym typeface="Arial"/>
            </a:endParaRPr>
          </a:p>
          <a:p>
            <a:pPr indent="-342106" lvl="0" marL="457200" rtl="0" algn="l">
              <a:lnSpc>
                <a:spcPct val="115000"/>
              </a:lnSpc>
              <a:spcBef>
                <a:spcPts val="1200"/>
              </a:spcBef>
              <a:spcAft>
                <a:spcPts val="0"/>
              </a:spcAft>
              <a:buSzPct val="100000"/>
              <a:buChar char="●"/>
            </a:pPr>
            <a:r>
              <a:rPr lang="en-US" sz="7150">
                <a:latin typeface="Arial"/>
                <a:ea typeface="Arial"/>
                <a:cs typeface="Arial"/>
                <a:sym typeface="Arial"/>
              </a:rPr>
              <a:t>To build an AI/ML-based system that automatically crawls regional media (websites, e-papers &amp; YouTube).</a:t>
            </a:r>
            <a:br>
              <a:rPr lang="en-US" sz="7150">
                <a:latin typeface="Arial"/>
                <a:ea typeface="Arial"/>
                <a:cs typeface="Arial"/>
                <a:sym typeface="Arial"/>
              </a:rPr>
            </a:br>
            <a:endParaRPr sz="7150">
              <a:latin typeface="Arial"/>
              <a:ea typeface="Arial"/>
              <a:cs typeface="Arial"/>
              <a:sym typeface="Arial"/>
            </a:endParaRPr>
          </a:p>
          <a:p>
            <a:pPr indent="-342106" lvl="0" marL="457200" rtl="0" algn="l">
              <a:lnSpc>
                <a:spcPct val="115000"/>
              </a:lnSpc>
              <a:spcBef>
                <a:spcPts val="0"/>
              </a:spcBef>
              <a:spcAft>
                <a:spcPts val="0"/>
              </a:spcAft>
              <a:buSzPct val="100000"/>
              <a:buChar char="●"/>
            </a:pPr>
            <a:r>
              <a:rPr lang="en-US" sz="7150">
                <a:latin typeface="Arial"/>
                <a:ea typeface="Arial"/>
                <a:cs typeface="Arial"/>
                <a:sym typeface="Arial"/>
              </a:rPr>
              <a:t>To extract text in multiple Indian languages (using OCR where required).</a:t>
            </a:r>
            <a:br>
              <a:rPr lang="en-US" sz="7150">
                <a:latin typeface="Arial"/>
                <a:ea typeface="Arial"/>
                <a:cs typeface="Arial"/>
                <a:sym typeface="Arial"/>
              </a:rPr>
            </a:br>
            <a:endParaRPr sz="7150">
              <a:latin typeface="Arial"/>
              <a:ea typeface="Arial"/>
              <a:cs typeface="Arial"/>
              <a:sym typeface="Arial"/>
            </a:endParaRPr>
          </a:p>
          <a:p>
            <a:pPr indent="-342106" lvl="0" marL="457200" rtl="0" algn="l">
              <a:lnSpc>
                <a:spcPct val="115000"/>
              </a:lnSpc>
              <a:spcBef>
                <a:spcPts val="0"/>
              </a:spcBef>
              <a:spcAft>
                <a:spcPts val="0"/>
              </a:spcAft>
              <a:buSzPct val="100000"/>
              <a:buChar char="●"/>
            </a:pPr>
            <a:r>
              <a:rPr lang="en-US" sz="7150">
                <a:latin typeface="Arial"/>
                <a:ea typeface="Arial"/>
                <a:cs typeface="Arial"/>
                <a:sym typeface="Arial"/>
              </a:rPr>
              <a:t>To identify the related Government department using classification models.</a:t>
            </a:r>
            <a:br>
              <a:rPr lang="en-US" sz="7150">
                <a:latin typeface="Arial"/>
                <a:ea typeface="Arial"/>
                <a:cs typeface="Arial"/>
                <a:sym typeface="Arial"/>
              </a:rPr>
            </a:br>
            <a:endParaRPr>
              <a:latin typeface="Cambria"/>
              <a:ea typeface="Cambria"/>
              <a:cs typeface="Cambria"/>
              <a:sym typeface="Cambria"/>
            </a:endParaRPr>
          </a:p>
          <a:p>
            <a:pPr indent="-190500" lvl="0" marL="495300" rtl="0" algn="just">
              <a:lnSpc>
                <a:spcPct val="200000"/>
              </a:lnSpc>
              <a:spcBef>
                <a:spcPts val="1200"/>
              </a:spcBef>
              <a:spcAft>
                <a:spcPts val="0"/>
              </a:spcAft>
              <a:buClr>
                <a:schemeClr val="dk1"/>
              </a:buClr>
              <a:buSzPct val="142857"/>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ct val="142857"/>
              <a:buFont typeface="Noto Sans Symbols"/>
              <a:buNone/>
            </a:pPr>
            <a:r>
              <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 (continuation)..</a:t>
            </a:r>
            <a:endParaRPr>
              <a:latin typeface="Cambria"/>
              <a:ea typeface="Cambria"/>
              <a:cs typeface="Cambria"/>
              <a:sym typeface="Cambria"/>
            </a:endParaRPr>
          </a:p>
        </p:txBody>
      </p:sp>
      <p:sp>
        <p:nvSpPr>
          <p:cNvPr id="110" name="Google Shape;110;p4"/>
          <p:cNvSpPr txBox="1"/>
          <p:nvPr>
            <p:ph idx="1" type="body"/>
          </p:nvPr>
        </p:nvSpPr>
        <p:spPr>
          <a:xfrm>
            <a:off x="655782" y="1466273"/>
            <a:ext cx="10668000" cy="3924299"/>
          </a:xfrm>
          <a:prstGeom prst="rect">
            <a:avLst/>
          </a:prstGeom>
          <a:noFill/>
          <a:ln>
            <a:noFill/>
          </a:ln>
        </p:spPr>
        <p:txBody>
          <a:bodyPr anchorCtr="0" anchor="t" bIns="45700" lIns="91425" spcFirstLastPara="1" rIns="91425" wrap="square" tIns="45700">
            <a:normAutofit/>
          </a:bodyPr>
          <a:lstStyle/>
          <a:p>
            <a:pPr indent="-337784" lvl="0" marL="457200" rtl="0" algn="l">
              <a:lnSpc>
                <a:spcPct val="115000"/>
              </a:lnSpc>
              <a:spcBef>
                <a:spcPts val="1200"/>
              </a:spcBef>
              <a:spcAft>
                <a:spcPts val="0"/>
              </a:spcAft>
              <a:buSzPts val="1719"/>
              <a:buFont typeface="Arial"/>
              <a:buChar char="●"/>
            </a:pPr>
            <a:r>
              <a:rPr lang="en-US" sz="1719">
                <a:latin typeface="Arial"/>
                <a:ea typeface="Arial"/>
                <a:cs typeface="Arial"/>
                <a:sym typeface="Arial"/>
              </a:rPr>
              <a:t>To analyse the sentiment of stories (positive / neutral / negative).</a:t>
            </a:r>
            <a:br>
              <a:rPr lang="en-US" sz="1719">
                <a:latin typeface="Arial"/>
                <a:ea typeface="Arial"/>
                <a:cs typeface="Arial"/>
                <a:sym typeface="Arial"/>
              </a:rPr>
            </a:br>
            <a:endParaRPr sz="1719">
              <a:latin typeface="Arial"/>
              <a:ea typeface="Arial"/>
              <a:cs typeface="Arial"/>
              <a:sym typeface="Arial"/>
            </a:endParaRPr>
          </a:p>
          <a:p>
            <a:pPr indent="-337784" lvl="0" marL="457200" rtl="0" algn="l">
              <a:lnSpc>
                <a:spcPct val="115000"/>
              </a:lnSpc>
              <a:spcBef>
                <a:spcPts val="0"/>
              </a:spcBef>
              <a:spcAft>
                <a:spcPts val="0"/>
              </a:spcAft>
              <a:buSzPts val="1719"/>
              <a:buChar char="●"/>
            </a:pPr>
            <a:r>
              <a:rPr lang="en-US" sz="1719">
                <a:latin typeface="Arial"/>
                <a:ea typeface="Arial"/>
                <a:cs typeface="Arial"/>
                <a:sym typeface="Arial"/>
              </a:rPr>
              <a:t>To send real-time alerts for negative news to PIB officers.</a:t>
            </a:r>
            <a:br>
              <a:rPr lang="en-US" sz="1719">
                <a:latin typeface="Arial"/>
                <a:ea typeface="Arial"/>
                <a:cs typeface="Arial"/>
                <a:sym typeface="Arial"/>
              </a:rPr>
            </a:br>
            <a:endParaRPr sz="1719">
              <a:latin typeface="Arial"/>
              <a:ea typeface="Arial"/>
              <a:cs typeface="Arial"/>
              <a:sym typeface="Arial"/>
            </a:endParaRPr>
          </a:p>
          <a:p>
            <a:pPr indent="-337784" lvl="0" marL="457200" rtl="0" algn="l">
              <a:lnSpc>
                <a:spcPct val="115000"/>
              </a:lnSpc>
              <a:spcBef>
                <a:spcPts val="0"/>
              </a:spcBef>
              <a:spcAft>
                <a:spcPts val="0"/>
              </a:spcAft>
              <a:buSzPts val="1719"/>
              <a:buChar char="●"/>
            </a:pPr>
            <a:r>
              <a:rPr lang="en-US" sz="1719">
                <a:latin typeface="Arial"/>
                <a:ea typeface="Arial"/>
                <a:cs typeface="Arial"/>
                <a:sym typeface="Arial"/>
              </a:rPr>
              <a:t>To display the information in an interactive dashboard with filters and sorting.</a:t>
            </a:r>
            <a:endParaRPr sz="1719">
              <a:latin typeface="Arial"/>
              <a:ea typeface="Arial"/>
              <a:cs typeface="Arial"/>
              <a:sym typeface="Arial"/>
            </a:endParaRPr>
          </a:p>
          <a:p>
            <a:pPr indent="-190500" lvl="0" marL="495300" rtl="0" algn="just">
              <a:lnSpc>
                <a:spcPct val="200000"/>
              </a:lnSpc>
              <a:spcBef>
                <a:spcPts val="1200"/>
              </a:spcBef>
              <a:spcAft>
                <a:spcPts val="0"/>
              </a:spcAft>
              <a:buClr>
                <a:schemeClr val="dk1"/>
              </a:buClr>
              <a:buSzPts val="3429"/>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3429"/>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3429"/>
              <a:buFont typeface="Noto Sans Symbols"/>
              <a:buNone/>
            </a:pPr>
            <a:r>
              <a:t/>
            </a:r>
            <a:endParaRPr>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6" name="Google Shape;116;p5"/>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32500"/>
          </a:bodyPr>
          <a:lstStyle/>
          <a:p>
            <a:pPr indent="-190500" lvl="0" marL="342900" rtl="0" algn="just">
              <a:lnSpc>
                <a:spcPct val="100000"/>
              </a:lnSpc>
              <a:spcBef>
                <a:spcPts val="0"/>
              </a:spcBef>
              <a:spcAft>
                <a:spcPts val="0"/>
              </a:spcAft>
              <a:buClr>
                <a:schemeClr val="dk1"/>
              </a:buClr>
              <a:buSzPct val="44596"/>
              <a:buNone/>
            </a:pPr>
            <a:r>
              <a:rPr lang="en-US" sz="5381">
                <a:latin typeface="Cambria"/>
                <a:ea typeface="Cambria"/>
                <a:cs typeface="Cambria"/>
                <a:sym typeface="Cambria"/>
              </a:rPr>
              <a:t>Technology Stack Components: </a:t>
            </a:r>
            <a:r>
              <a:rPr lang="en-US" sz="5381">
                <a:latin typeface="Arial"/>
                <a:ea typeface="Arial"/>
                <a:cs typeface="Arial"/>
                <a:sym typeface="Arial"/>
              </a:rPr>
              <a:t>Multi-lingual data handling is a major challenge.</a:t>
            </a:r>
            <a:br>
              <a:rPr lang="en-US" sz="5381">
                <a:latin typeface="Arial"/>
                <a:ea typeface="Arial"/>
                <a:cs typeface="Arial"/>
                <a:sym typeface="Arial"/>
              </a:rPr>
            </a:br>
            <a:endParaRPr sz="5381">
              <a:latin typeface="Arial"/>
              <a:ea typeface="Arial"/>
              <a:cs typeface="Arial"/>
              <a:sym typeface="Arial"/>
            </a:endParaRPr>
          </a:p>
          <a:p>
            <a:pPr indent="-339662" lvl="0" marL="457200" rtl="0" algn="l">
              <a:lnSpc>
                <a:spcPct val="115000"/>
              </a:lnSpc>
              <a:spcBef>
                <a:spcPts val="1200"/>
              </a:spcBef>
              <a:spcAft>
                <a:spcPts val="0"/>
              </a:spcAft>
              <a:buSzPct val="100000"/>
              <a:buChar char="●"/>
            </a:pPr>
            <a:r>
              <a:rPr lang="en-US" sz="5381">
                <a:latin typeface="Arial"/>
                <a:ea typeface="Arial"/>
                <a:cs typeface="Arial"/>
                <a:sym typeface="Arial"/>
              </a:rPr>
              <a:t>The information sources include structured (web articles) and unstructured (scanned epapers, videos).</a:t>
            </a:r>
            <a:br>
              <a:rPr lang="en-US" sz="5381">
                <a:latin typeface="Arial"/>
                <a:ea typeface="Arial"/>
                <a:cs typeface="Arial"/>
                <a:sym typeface="Arial"/>
              </a:rPr>
            </a:br>
            <a:endParaRPr sz="5381">
              <a:latin typeface="Arial"/>
              <a:ea typeface="Arial"/>
              <a:cs typeface="Arial"/>
              <a:sym typeface="Arial"/>
            </a:endParaRPr>
          </a:p>
          <a:p>
            <a:pPr indent="-339662" lvl="0" marL="457200" rtl="0" algn="l">
              <a:lnSpc>
                <a:spcPct val="115000"/>
              </a:lnSpc>
              <a:spcBef>
                <a:spcPts val="0"/>
              </a:spcBef>
              <a:spcAft>
                <a:spcPts val="0"/>
              </a:spcAft>
              <a:buSzPct val="100000"/>
              <a:buChar char="●"/>
            </a:pPr>
            <a:r>
              <a:rPr lang="en-US" sz="5381">
                <a:latin typeface="Arial"/>
                <a:ea typeface="Arial"/>
                <a:cs typeface="Arial"/>
                <a:sym typeface="Arial"/>
              </a:rPr>
              <a:t>Manual monitoring is </a:t>
            </a:r>
            <a:r>
              <a:rPr b="1" lang="en-US" sz="5381">
                <a:latin typeface="Arial"/>
                <a:ea typeface="Arial"/>
                <a:cs typeface="Arial"/>
                <a:sym typeface="Arial"/>
              </a:rPr>
              <a:t>slow, error-prone</a:t>
            </a:r>
            <a:r>
              <a:rPr lang="en-US" sz="5381">
                <a:latin typeface="Arial"/>
                <a:ea typeface="Arial"/>
                <a:cs typeface="Arial"/>
                <a:sym typeface="Arial"/>
              </a:rPr>
              <a:t> and not scalable.</a:t>
            </a:r>
            <a:br>
              <a:rPr lang="en-US" sz="5381">
                <a:latin typeface="Arial"/>
                <a:ea typeface="Arial"/>
                <a:cs typeface="Arial"/>
                <a:sym typeface="Arial"/>
              </a:rPr>
            </a:br>
            <a:endParaRPr sz="5381">
              <a:latin typeface="Arial"/>
              <a:ea typeface="Arial"/>
              <a:cs typeface="Arial"/>
              <a:sym typeface="Arial"/>
            </a:endParaRPr>
          </a:p>
          <a:p>
            <a:pPr indent="-339662" lvl="0" marL="457200" rtl="0" algn="l">
              <a:lnSpc>
                <a:spcPct val="115000"/>
              </a:lnSpc>
              <a:spcBef>
                <a:spcPts val="0"/>
              </a:spcBef>
              <a:spcAft>
                <a:spcPts val="0"/>
              </a:spcAft>
              <a:buSzPct val="100000"/>
              <a:buChar char="●"/>
            </a:pPr>
            <a:r>
              <a:rPr lang="en-US" sz="5381">
                <a:latin typeface="Arial"/>
                <a:ea typeface="Arial"/>
                <a:cs typeface="Arial"/>
                <a:sym typeface="Arial"/>
              </a:rPr>
              <a:t>Real-time negative comments can cause delays in Government response.</a:t>
            </a:r>
            <a:br>
              <a:rPr lang="en-US" sz="5381">
                <a:latin typeface="Arial"/>
                <a:ea typeface="Arial"/>
                <a:cs typeface="Arial"/>
                <a:sym typeface="Arial"/>
              </a:rPr>
            </a:br>
            <a:endParaRPr sz="5381">
              <a:latin typeface="Arial"/>
              <a:ea typeface="Arial"/>
              <a:cs typeface="Arial"/>
              <a:sym typeface="Arial"/>
            </a:endParaRPr>
          </a:p>
          <a:p>
            <a:pPr indent="0" lvl="0" marL="381000" marR="381000" rtl="0" algn="l">
              <a:lnSpc>
                <a:spcPct val="115000"/>
              </a:lnSpc>
              <a:spcBef>
                <a:spcPts val="1200"/>
              </a:spcBef>
              <a:spcAft>
                <a:spcPts val="0"/>
              </a:spcAft>
              <a:buClr>
                <a:schemeClr val="dk1"/>
              </a:buClr>
              <a:buSzPts val="358"/>
              <a:buFont typeface="Arial"/>
              <a:buNone/>
            </a:pPr>
            <a:r>
              <a:rPr lang="en-US" sz="5381">
                <a:latin typeface="Arial"/>
                <a:ea typeface="Arial"/>
                <a:cs typeface="Arial"/>
                <a:sym typeface="Arial"/>
              </a:rPr>
              <a:t>Hence, a solution combining </a:t>
            </a:r>
            <a:r>
              <a:rPr b="1" lang="en-US" sz="5381">
                <a:latin typeface="Arial"/>
                <a:ea typeface="Arial"/>
                <a:cs typeface="Arial"/>
                <a:sym typeface="Arial"/>
              </a:rPr>
              <a:t>web crawling, OCR and AI models</a:t>
            </a:r>
            <a:r>
              <a:rPr lang="en-US" sz="5381">
                <a:latin typeface="Arial"/>
                <a:ea typeface="Arial"/>
                <a:cs typeface="Arial"/>
                <a:sym typeface="Arial"/>
              </a:rPr>
              <a:t> is essential to automate this process end-to-end.</a:t>
            </a:r>
            <a:endParaRPr sz="5381">
              <a:latin typeface="Arial"/>
              <a:ea typeface="Arial"/>
              <a:cs typeface="Arial"/>
              <a:sym typeface="Arial"/>
            </a:endParaRPr>
          </a:p>
          <a:p>
            <a:pPr indent="-190500" lvl="0" marL="342900" rtl="0" algn="just">
              <a:lnSpc>
                <a:spcPct val="100000"/>
              </a:lnSpc>
              <a:spcBef>
                <a:spcPts val="1200"/>
              </a:spcBef>
              <a:spcAft>
                <a:spcPts val="0"/>
              </a:spcAft>
              <a:buClr>
                <a:schemeClr val="dk1"/>
              </a:buClr>
              <a:buSzPct val="44596"/>
              <a:buNone/>
            </a:pPr>
            <a:r>
              <a:t/>
            </a:r>
            <a:endParaRPr sz="5381">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ct val="100000"/>
              <a:buNone/>
            </a:pPr>
            <a:r>
              <a:t/>
            </a: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22" name="Google Shape;122;p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23" name="Google Shape;123;p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24" name="Google Shape;124;p6"/>
          <p:cNvSpPr txBox="1"/>
          <p:nvPr/>
        </p:nvSpPr>
        <p:spPr>
          <a:xfrm>
            <a:off x="658350" y="1143000"/>
            <a:ext cx="10668000" cy="41784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a:p>
          <a:p>
            <a:pPr indent="0" lvl="0" marL="0" marR="0" rtl="0" algn="just">
              <a:lnSpc>
                <a:spcPct val="100000"/>
              </a:lnSpc>
              <a:spcBef>
                <a:spcPts val="0"/>
              </a:spcBef>
              <a:spcAft>
                <a:spcPts val="0"/>
              </a:spcAft>
              <a:buClr>
                <a:schemeClr val="dk1"/>
              </a:buClr>
              <a:buSzPts val="2400"/>
              <a:buFont typeface="Arial"/>
              <a:buNone/>
            </a:pPr>
            <a:r>
              <a:rPr b="1" i="0" lang="en-US" sz="2400" u="none" cap="none" strike="noStrike">
                <a:solidFill>
                  <a:srgbClr val="953734"/>
                </a:solidFill>
                <a:latin typeface="Cambria"/>
                <a:ea typeface="Cambria"/>
                <a:cs typeface="Cambria"/>
                <a:sym typeface="Cambria"/>
              </a:rPr>
              <a:t>Github Link</a:t>
            </a:r>
            <a:endParaRPr/>
          </a:p>
          <a:p>
            <a:pPr indent="-190500" lvl="0" marL="342900" marR="0" rtl="0" algn="just">
              <a:lnSpc>
                <a:spcPct val="10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https://github.com/rishikarthikeya/Regional-Media-Feedback-AI-ML-System</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0" name="Google Shape;130;p7"/>
          <p:cNvSpPr txBox="1"/>
          <p:nvPr>
            <p:ph idx="1" type="body"/>
          </p:nvPr>
        </p:nvSpPr>
        <p:spPr>
          <a:xfrm>
            <a:off x="812800" y="1091725"/>
            <a:ext cx="10668000" cy="49530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275"/>
              <a:buFont typeface="Arial"/>
              <a:buNone/>
            </a:pPr>
            <a:r>
              <a:rPr lang="en-US" sz="2608">
                <a:latin typeface="Arial"/>
                <a:ea typeface="Arial"/>
                <a:cs typeface="Arial"/>
                <a:sym typeface="Arial"/>
              </a:rPr>
              <a:t>The main challenge is to </a:t>
            </a:r>
            <a:r>
              <a:rPr b="1" lang="en-US" sz="2608">
                <a:latin typeface="Arial"/>
                <a:ea typeface="Arial"/>
                <a:cs typeface="Arial"/>
                <a:sym typeface="Arial"/>
              </a:rPr>
              <a:t>automatically monitor and analyse large volumes of regional news</a:t>
            </a:r>
            <a:r>
              <a:rPr lang="en-US" sz="2608">
                <a:latin typeface="Arial"/>
                <a:ea typeface="Arial"/>
                <a:cs typeface="Arial"/>
                <a:sym typeface="Arial"/>
              </a:rPr>
              <a:t> published in different formats (websites, e-papers and YouTube).</a:t>
            </a:r>
            <a:br>
              <a:rPr lang="en-US" sz="2608">
                <a:latin typeface="Arial"/>
                <a:ea typeface="Arial"/>
                <a:cs typeface="Arial"/>
                <a:sym typeface="Arial"/>
              </a:rPr>
            </a:br>
            <a:r>
              <a:rPr lang="en-US" sz="2608">
                <a:latin typeface="Arial"/>
                <a:ea typeface="Arial"/>
                <a:cs typeface="Arial"/>
                <a:sym typeface="Arial"/>
              </a:rPr>
              <a:t> Since the data is multi-lingual and unstructured, manual tracking is </a:t>
            </a:r>
            <a:r>
              <a:rPr b="1" lang="en-US" sz="2608">
                <a:latin typeface="Arial"/>
                <a:ea typeface="Arial"/>
                <a:cs typeface="Arial"/>
                <a:sym typeface="Arial"/>
              </a:rPr>
              <a:t>slow, not scalable and sometimes inaccurate</a:t>
            </a:r>
            <a:r>
              <a:rPr lang="en-US" sz="2608">
                <a:latin typeface="Arial"/>
                <a:ea typeface="Arial"/>
                <a:cs typeface="Arial"/>
                <a:sym typeface="Arial"/>
              </a:rPr>
              <a:t>.</a:t>
            </a:r>
            <a:endParaRPr sz="2608">
              <a:latin typeface="Arial"/>
              <a:ea typeface="Arial"/>
              <a:cs typeface="Arial"/>
              <a:sym typeface="Arial"/>
            </a:endParaRPr>
          </a:p>
          <a:p>
            <a:pPr indent="0" lvl="0" marL="0" rtl="0" algn="l">
              <a:lnSpc>
                <a:spcPct val="95000"/>
              </a:lnSpc>
              <a:spcBef>
                <a:spcPts val="1200"/>
              </a:spcBef>
              <a:spcAft>
                <a:spcPts val="0"/>
              </a:spcAft>
              <a:buClr>
                <a:schemeClr val="dk1"/>
              </a:buClr>
              <a:buSzPts val="275"/>
              <a:buNone/>
            </a:pPr>
            <a:r>
              <a:t/>
            </a:r>
            <a:endParaRPr sz="2608">
              <a:latin typeface="Arial"/>
              <a:ea typeface="Arial"/>
              <a:cs typeface="Arial"/>
              <a:sym typeface="Arial"/>
            </a:endParaRPr>
          </a:p>
          <a:p>
            <a:pPr indent="0" lvl="0" marL="0" rtl="0" algn="l">
              <a:lnSpc>
                <a:spcPct val="95000"/>
              </a:lnSpc>
              <a:spcBef>
                <a:spcPts val="1200"/>
              </a:spcBef>
              <a:spcAft>
                <a:spcPts val="0"/>
              </a:spcAft>
              <a:buClr>
                <a:schemeClr val="dk1"/>
              </a:buClr>
              <a:buSzPts val="275"/>
              <a:buFont typeface="Arial"/>
              <a:buNone/>
            </a:pPr>
            <a:r>
              <a:rPr lang="en-US" sz="2608">
                <a:latin typeface="Arial"/>
                <a:ea typeface="Arial"/>
                <a:cs typeface="Arial"/>
                <a:sym typeface="Arial"/>
              </a:rPr>
              <a:t>Therefore, the system must include the following </a:t>
            </a:r>
            <a:r>
              <a:rPr b="1" lang="en-US" sz="2608">
                <a:latin typeface="Arial"/>
                <a:ea typeface="Arial"/>
                <a:cs typeface="Arial"/>
                <a:sym typeface="Arial"/>
              </a:rPr>
              <a:t>software requirements</a:t>
            </a:r>
            <a:r>
              <a:rPr lang="en-US" sz="2608">
                <a:latin typeface="Arial"/>
                <a:ea typeface="Arial"/>
                <a:cs typeface="Arial"/>
                <a:sym typeface="Arial"/>
              </a:rPr>
              <a:t>:</a:t>
            </a:r>
            <a:endParaRPr sz="2608">
              <a:latin typeface="Arial"/>
              <a:ea typeface="Arial"/>
              <a:cs typeface="Arial"/>
              <a:sym typeface="Arial"/>
            </a:endParaRPr>
          </a:p>
          <a:p>
            <a:pPr indent="-190500" lvl="0" marL="342900" rtl="0" algn="just">
              <a:lnSpc>
                <a:spcPct val="180000"/>
              </a:lnSpc>
              <a:spcBef>
                <a:spcPts val="1200"/>
              </a:spcBef>
              <a:spcAft>
                <a:spcPts val="0"/>
              </a:spcAft>
              <a:buClr>
                <a:schemeClr val="dk1"/>
              </a:buClr>
              <a:buSzPts val="600"/>
              <a:buNone/>
            </a:pPr>
            <a:r>
              <a:t/>
            </a:r>
            <a:endParaRPr sz="1200">
              <a:latin typeface="Cambria"/>
              <a:ea typeface="Cambria"/>
              <a:cs typeface="Cambria"/>
              <a:sym typeface="Cambria"/>
            </a:endParaRPr>
          </a:p>
          <a:p>
            <a:pPr indent="-190500" lvl="0" marL="342900" rtl="0" algn="just">
              <a:lnSpc>
                <a:spcPct val="180000"/>
              </a:lnSpc>
              <a:spcBef>
                <a:spcPts val="0"/>
              </a:spcBef>
              <a:spcAft>
                <a:spcPts val="0"/>
              </a:spcAft>
              <a:buClr>
                <a:schemeClr val="dk1"/>
              </a:buClr>
              <a:buSzPts val="600"/>
              <a:buNone/>
            </a:pPr>
            <a:r>
              <a:t/>
            </a:r>
            <a:endParaRPr sz="1200">
              <a:latin typeface="Cambria"/>
              <a:ea typeface="Cambria"/>
              <a:cs typeface="Cambria"/>
              <a:sym typeface="Cambria"/>
            </a:endParaRPr>
          </a:p>
          <a:p>
            <a:pPr indent="-190500" lvl="0" marL="342900" rtl="0" algn="just">
              <a:lnSpc>
                <a:spcPct val="180000"/>
              </a:lnSpc>
              <a:spcBef>
                <a:spcPts val="0"/>
              </a:spcBef>
              <a:spcAft>
                <a:spcPts val="0"/>
              </a:spcAft>
              <a:buClr>
                <a:schemeClr val="dk1"/>
              </a:buClr>
              <a:buSzPts val="600"/>
              <a:buNone/>
            </a:pPr>
            <a:r>
              <a:t/>
            </a:r>
            <a:endParaRPr sz="12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6" name="Google Shape;136;p8"/>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5000"/>
              </a:lnSpc>
              <a:spcBef>
                <a:spcPts val="1200"/>
              </a:spcBef>
              <a:spcAft>
                <a:spcPts val="0"/>
              </a:spcAft>
              <a:buClr>
                <a:schemeClr val="dk1"/>
              </a:buClr>
              <a:buSzPts val="254"/>
              <a:buFont typeface="Arial"/>
              <a:buNone/>
            </a:pPr>
            <a:r>
              <a:rPr b="1" lang="en-US" sz="2608">
                <a:latin typeface="Arial"/>
                <a:ea typeface="Arial"/>
                <a:cs typeface="Arial"/>
                <a:sym typeface="Arial"/>
              </a:rPr>
              <a:t>▪ Web Crawler</a:t>
            </a:r>
            <a:r>
              <a:rPr lang="en-US" sz="2608">
                <a:latin typeface="Arial"/>
                <a:ea typeface="Arial"/>
                <a:cs typeface="Arial"/>
                <a:sym typeface="Arial"/>
              </a:rPr>
              <a:t> – to extract news articles from ~200 regional media websites.</a:t>
            </a:r>
            <a:br>
              <a:rPr lang="en-US" sz="2608">
                <a:latin typeface="Arial"/>
                <a:ea typeface="Arial"/>
                <a:cs typeface="Arial"/>
                <a:sym typeface="Arial"/>
              </a:rPr>
            </a:br>
            <a:r>
              <a:rPr lang="en-US" sz="2608">
                <a:latin typeface="Arial"/>
                <a:ea typeface="Arial"/>
                <a:cs typeface="Arial"/>
                <a:sym typeface="Arial"/>
              </a:rPr>
              <a:t> </a:t>
            </a:r>
            <a:r>
              <a:rPr b="1" lang="en-US" sz="2608">
                <a:latin typeface="Arial"/>
                <a:ea typeface="Arial"/>
                <a:cs typeface="Arial"/>
                <a:sym typeface="Arial"/>
              </a:rPr>
              <a:t>▪ OCR Engine</a:t>
            </a:r>
            <a:r>
              <a:rPr lang="en-US" sz="2608">
                <a:latin typeface="Arial"/>
                <a:ea typeface="Arial"/>
                <a:cs typeface="Arial"/>
                <a:sym typeface="Arial"/>
              </a:rPr>
              <a:t> – to read scanned PDF/image e-papers (eg. Tesseract / EasyOCR).</a:t>
            </a:r>
            <a:br>
              <a:rPr lang="en-US" sz="2608">
                <a:latin typeface="Arial"/>
                <a:ea typeface="Arial"/>
                <a:cs typeface="Arial"/>
                <a:sym typeface="Arial"/>
              </a:rPr>
            </a:br>
            <a:r>
              <a:rPr lang="en-US" sz="2608">
                <a:latin typeface="Arial"/>
                <a:ea typeface="Arial"/>
                <a:cs typeface="Arial"/>
                <a:sym typeface="Arial"/>
              </a:rPr>
              <a:t> </a:t>
            </a:r>
            <a:r>
              <a:rPr b="1" lang="en-US" sz="2608">
                <a:latin typeface="Arial"/>
                <a:ea typeface="Arial"/>
                <a:cs typeface="Arial"/>
                <a:sym typeface="Arial"/>
              </a:rPr>
              <a:t>▪ Language Pre-processing Module</a:t>
            </a:r>
            <a:r>
              <a:rPr lang="en-US" sz="2608">
                <a:latin typeface="Arial"/>
                <a:ea typeface="Arial"/>
                <a:cs typeface="Arial"/>
                <a:sym typeface="Arial"/>
              </a:rPr>
              <a:t> – to clean and normalize text in different Indian languages.</a:t>
            </a:r>
            <a:br>
              <a:rPr lang="en-US" sz="2608">
                <a:latin typeface="Arial"/>
                <a:ea typeface="Arial"/>
                <a:cs typeface="Arial"/>
                <a:sym typeface="Arial"/>
              </a:rPr>
            </a:br>
            <a:r>
              <a:rPr lang="en-US" sz="2608">
                <a:latin typeface="Arial"/>
                <a:ea typeface="Arial"/>
                <a:cs typeface="Arial"/>
                <a:sym typeface="Arial"/>
              </a:rPr>
              <a:t> </a:t>
            </a:r>
            <a:r>
              <a:rPr b="1" lang="en-US" sz="2608">
                <a:latin typeface="Arial"/>
                <a:ea typeface="Arial"/>
                <a:cs typeface="Arial"/>
                <a:sym typeface="Arial"/>
              </a:rPr>
              <a:t>▪ Department Classification Model</a:t>
            </a:r>
            <a:r>
              <a:rPr lang="en-US" sz="2608">
                <a:latin typeface="Arial"/>
                <a:ea typeface="Arial"/>
                <a:cs typeface="Arial"/>
                <a:sym typeface="Arial"/>
              </a:rPr>
              <a:t> – to map each news item to the correct Government department.</a:t>
            </a:r>
            <a:br>
              <a:rPr lang="en-US" sz="2608">
                <a:latin typeface="Arial"/>
                <a:ea typeface="Arial"/>
                <a:cs typeface="Arial"/>
                <a:sym typeface="Arial"/>
              </a:rPr>
            </a:br>
            <a:r>
              <a:rPr lang="en-US" sz="2608">
                <a:latin typeface="Arial"/>
                <a:ea typeface="Arial"/>
                <a:cs typeface="Arial"/>
                <a:sym typeface="Arial"/>
              </a:rPr>
              <a:t> </a:t>
            </a:r>
            <a:r>
              <a:rPr b="1" lang="en-US" sz="2608">
                <a:latin typeface="Arial"/>
                <a:ea typeface="Arial"/>
                <a:cs typeface="Arial"/>
                <a:sym typeface="Arial"/>
              </a:rPr>
              <a:t>▪ Sentiment Analysis Model</a:t>
            </a:r>
            <a:r>
              <a:rPr lang="en-US" sz="2608">
                <a:latin typeface="Arial"/>
                <a:ea typeface="Arial"/>
                <a:cs typeface="Arial"/>
                <a:sym typeface="Arial"/>
              </a:rPr>
              <a:t> – to identify tonality of articles (positive / neutral / negative).</a:t>
            </a:r>
            <a:br>
              <a:rPr lang="en-US" sz="2608">
                <a:latin typeface="Arial"/>
                <a:ea typeface="Arial"/>
                <a:cs typeface="Arial"/>
                <a:sym typeface="Arial"/>
              </a:rPr>
            </a:br>
            <a:r>
              <a:rPr lang="en-US" sz="2608">
                <a:latin typeface="Arial"/>
                <a:ea typeface="Arial"/>
                <a:cs typeface="Arial"/>
                <a:sym typeface="Arial"/>
              </a:rPr>
              <a:t> </a:t>
            </a:r>
            <a:r>
              <a:rPr b="1" lang="en-US" sz="2608">
                <a:latin typeface="Arial"/>
                <a:ea typeface="Arial"/>
                <a:cs typeface="Arial"/>
                <a:sym typeface="Arial"/>
              </a:rPr>
              <a:t>▪ Alerting System</a:t>
            </a:r>
            <a:r>
              <a:rPr lang="en-US" sz="2608">
                <a:latin typeface="Arial"/>
                <a:ea typeface="Arial"/>
                <a:cs typeface="Arial"/>
                <a:sym typeface="Arial"/>
              </a:rPr>
              <a:t> – to send immediate notifications (SMS / app notification) for negative news.</a:t>
            </a:r>
            <a:br>
              <a:rPr lang="en-US" sz="2608">
                <a:latin typeface="Arial"/>
                <a:ea typeface="Arial"/>
                <a:cs typeface="Arial"/>
                <a:sym typeface="Arial"/>
              </a:rPr>
            </a:br>
            <a:r>
              <a:rPr lang="en-US" sz="2608">
                <a:latin typeface="Arial"/>
                <a:ea typeface="Arial"/>
                <a:cs typeface="Arial"/>
                <a:sym typeface="Arial"/>
              </a:rPr>
              <a:t> </a:t>
            </a:r>
            <a:r>
              <a:rPr b="1" lang="en-US" sz="2608">
                <a:latin typeface="Arial"/>
                <a:ea typeface="Arial"/>
                <a:cs typeface="Arial"/>
                <a:sym typeface="Arial"/>
              </a:rPr>
              <a:t>▪ Dashboard</a:t>
            </a:r>
            <a:r>
              <a:rPr lang="en-US" sz="2608">
                <a:latin typeface="Arial"/>
                <a:ea typeface="Arial"/>
                <a:cs typeface="Arial"/>
                <a:sym typeface="Arial"/>
              </a:rPr>
              <a:t> – to display and filter data based on department, tonality, edition, date, etc.</a:t>
            </a:r>
            <a:endParaRPr sz="2608">
              <a:latin typeface="Arial"/>
              <a:ea typeface="Arial"/>
              <a:cs typeface="Arial"/>
              <a:sym typeface="Arial"/>
            </a:endParaRPr>
          </a:p>
          <a:p>
            <a:pPr indent="-190500" lvl="0" marL="342900" rtl="0" algn="just">
              <a:lnSpc>
                <a:spcPct val="200000"/>
              </a:lnSpc>
              <a:spcBef>
                <a:spcPts val="1200"/>
              </a:spcBef>
              <a:spcAft>
                <a:spcPts val="0"/>
              </a:spcAft>
              <a:buClr>
                <a:schemeClr val="dk1"/>
              </a:buClr>
              <a:buSzPct val="100000"/>
              <a:buNone/>
            </a:pPr>
            <a:r>
              <a:t/>
            </a:r>
            <a:endParaRPr>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142" name="Google Shape;142;p9"/>
          <p:cNvSpPr txBox="1"/>
          <p:nvPr>
            <p:ph idx="1" type="body"/>
          </p:nvPr>
        </p:nvSpPr>
        <p:spPr>
          <a:xfrm>
            <a:off x="812800" y="1181456"/>
            <a:ext cx="10668000" cy="4953000"/>
          </a:xfrm>
          <a:prstGeom prst="rect">
            <a:avLst/>
          </a:prstGeom>
          <a:noFill/>
          <a:ln>
            <a:noFill/>
          </a:ln>
        </p:spPr>
        <p:txBody>
          <a:bodyPr anchorCtr="0" anchor="t" bIns="45700" lIns="91425" spcFirstLastPara="1" rIns="91425" wrap="square" tIns="45700">
            <a:normAutofit/>
          </a:bodyPr>
          <a:lstStyle/>
          <a:p>
            <a:pPr indent="0" lvl="0" marL="0" rtl="0" algn="ctr">
              <a:lnSpc>
                <a:spcPct val="115000"/>
              </a:lnSpc>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t/>
            </a:r>
            <a:endParaRPr sz="2900">
              <a:solidFill>
                <a:srgbClr val="000000"/>
              </a:solidFill>
              <a:latin typeface="Arial"/>
              <a:ea typeface="Arial"/>
              <a:cs typeface="Arial"/>
              <a:sym typeface="Arial"/>
            </a:endParaRPr>
          </a:p>
          <a:p>
            <a:pPr indent="0" lvl="0" marL="0" rtl="0" algn="l">
              <a:spcBef>
                <a:spcPts val="0"/>
              </a:spcBef>
              <a:spcAft>
                <a:spcPts val="0"/>
              </a:spcAft>
              <a:buNone/>
            </a:pPr>
            <a:r>
              <a:t/>
            </a:r>
            <a:endParaRPr sz="2900">
              <a:solidFill>
                <a:srgbClr val="000000"/>
              </a:solidFill>
              <a:latin typeface="Arial"/>
              <a:ea typeface="Arial"/>
              <a:cs typeface="Arial"/>
              <a:sym typeface="Arial"/>
            </a:endParaRPr>
          </a:p>
          <a:p>
            <a:pPr indent="0" lvl="0" marL="0" rtl="0" algn="l">
              <a:spcBef>
                <a:spcPts val="0"/>
              </a:spcBef>
              <a:spcAft>
                <a:spcPts val="0"/>
              </a:spcAft>
              <a:buNone/>
            </a:pPr>
            <a:r>
              <a:t/>
            </a:r>
            <a:endParaRPr sz="2900">
              <a:solidFill>
                <a:srgbClr val="000000"/>
              </a:solidFill>
              <a:latin typeface="Arial"/>
              <a:ea typeface="Arial"/>
              <a:cs typeface="Arial"/>
              <a:sym typeface="Arial"/>
            </a:endParaRPr>
          </a:p>
          <a:p>
            <a:pPr indent="0" lvl="0" marL="0" rtl="0" algn="l">
              <a:spcBef>
                <a:spcPts val="0"/>
              </a:spcBef>
              <a:spcAft>
                <a:spcPts val="0"/>
              </a:spcAft>
              <a:buNone/>
            </a:pPr>
            <a:r>
              <a:t/>
            </a:r>
            <a:endParaRPr sz="2900">
              <a:solidFill>
                <a:srgbClr val="000000"/>
              </a:solidFill>
              <a:latin typeface="Arial"/>
              <a:ea typeface="Arial"/>
              <a:cs typeface="Arial"/>
              <a:sym typeface="Arial"/>
            </a:endParaRPr>
          </a:p>
          <a:p>
            <a:pPr indent="0" lvl="0" marL="0" rtl="0" algn="l">
              <a:spcBef>
                <a:spcPts val="0"/>
              </a:spcBef>
              <a:spcAft>
                <a:spcPts val="0"/>
              </a:spcAft>
              <a:buNone/>
            </a:pPr>
            <a:r>
              <a:t/>
            </a:r>
            <a:endParaRPr sz="2900">
              <a:solidFill>
                <a:srgbClr val="000000"/>
              </a:solidFill>
              <a:latin typeface="Arial"/>
              <a:ea typeface="Arial"/>
              <a:cs typeface="Arial"/>
              <a:sym typeface="Arial"/>
            </a:endParaRPr>
          </a:p>
          <a:p>
            <a:pPr indent="-190500" lvl="0" marL="342900" rtl="0" algn="just">
              <a:lnSpc>
                <a:spcPct val="100000"/>
              </a:lnSpc>
              <a:spcBef>
                <a:spcPts val="0"/>
              </a:spcBef>
              <a:spcAft>
                <a:spcPts val="0"/>
              </a:spcAft>
              <a:buClr>
                <a:schemeClr val="dk1"/>
              </a:buClr>
              <a:buSzPts val="2400"/>
              <a:buNone/>
            </a:pPr>
            <a:r>
              <a:t/>
            </a:r>
            <a:endParaRPr sz="3900">
              <a:latin typeface="Cambria"/>
              <a:ea typeface="Cambria"/>
              <a:cs typeface="Cambria"/>
              <a:sym typeface="Cambria"/>
            </a:endParaRPr>
          </a:p>
        </p:txBody>
      </p:sp>
      <p:graphicFrame>
        <p:nvGraphicFramePr>
          <p:cNvPr id="143" name="Google Shape;143;p9"/>
          <p:cNvGraphicFramePr/>
          <p:nvPr/>
        </p:nvGraphicFramePr>
        <p:xfrm>
          <a:off x="952500" y="929988"/>
          <a:ext cx="3000000" cy="3000000"/>
        </p:xfrm>
        <a:graphic>
          <a:graphicData uri="http://schemas.openxmlformats.org/drawingml/2006/table">
            <a:tbl>
              <a:tblPr>
                <a:noFill/>
                <a:tableStyleId>{A8F6DD5E-BA64-477A-81FC-3746423EC676}</a:tableStyleId>
              </a:tblPr>
              <a:tblGrid>
                <a:gridCol w="2452225"/>
                <a:gridCol w="3191075"/>
                <a:gridCol w="4579600"/>
              </a:tblGrid>
              <a:tr h="936700">
                <a:tc>
                  <a:txBody>
                    <a:bodyPr/>
                    <a:lstStyle/>
                    <a:p>
                      <a:pPr indent="0" lvl="0" marL="0" rtl="0" algn="l">
                        <a:spcBef>
                          <a:spcPts val="0"/>
                        </a:spcBef>
                        <a:spcAft>
                          <a:spcPts val="0"/>
                        </a:spcAft>
                        <a:buNone/>
                      </a:pPr>
                      <a:r>
                        <a:rPr lang="en-US" sz="2300">
                          <a:solidFill>
                            <a:schemeClr val="dk1"/>
                          </a:solidFill>
                        </a:rPr>
                        <a:t>Phase-1</a:t>
                      </a:r>
                      <a:endParaRPr sz="23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2300">
                          <a:solidFill>
                            <a:schemeClr val="dk1"/>
                          </a:solidFill>
                        </a:rPr>
                        <a:t>AUG 2025</a:t>
                      </a:r>
                      <a:endParaRPr sz="800"/>
                    </a:p>
                  </a:txBody>
                  <a:tcPr marT="91425" marB="91425" marR="91425" marL="91425"/>
                </a:tc>
                <a:tc>
                  <a:txBody>
                    <a:bodyPr/>
                    <a:lstStyle/>
                    <a:p>
                      <a:pPr indent="0" lvl="0" marL="0" rtl="0" algn="l">
                        <a:spcBef>
                          <a:spcPts val="0"/>
                        </a:spcBef>
                        <a:spcAft>
                          <a:spcPts val="0"/>
                        </a:spcAft>
                        <a:buNone/>
                      </a:pPr>
                      <a:r>
                        <a:rPr lang="en-US" sz="2300">
                          <a:solidFill>
                            <a:schemeClr val="dk1"/>
                          </a:solidFill>
                        </a:rPr>
                        <a:t>Requirement study, tech survey &amp; PPT</a:t>
                      </a:r>
                      <a:endParaRPr sz="2300">
                        <a:solidFill>
                          <a:schemeClr val="dk1"/>
                        </a:solidFill>
                      </a:endParaRPr>
                    </a:p>
                    <a:p>
                      <a:pPr indent="0" lvl="0" marL="0" rtl="0" algn="l">
                        <a:spcBef>
                          <a:spcPts val="0"/>
                        </a:spcBef>
                        <a:spcAft>
                          <a:spcPts val="0"/>
                        </a:spcAft>
                        <a:buNone/>
                      </a:pPr>
                      <a:r>
                        <a:t/>
                      </a:r>
                      <a:endParaRPr sz="800"/>
                    </a:p>
                  </a:txBody>
                  <a:tcPr marT="91425" marB="91425" marR="91425" marL="91425"/>
                </a:tc>
              </a:tr>
              <a:tr h="823150">
                <a:tc>
                  <a:txBody>
                    <a:bodyPr/>
                    <a:lstStyle/>
                    <a:p>
                      <a:pPr indent="0" lvl="0" marL="0" rtl="0" algn="l">
                        <a:spcBef>
                          <a:spcPts val="0"/>
                        </a:spcBef>
                        <a:spcAft>
                          <a:spcPts val="0"/>
                        </a:spcAft>
                        <a:buNone/>
                      </a:pPr>
                      <a:r>
                        <a:rPr lang="en-US" sz="2300">
                          <a:solidFill>
                            <a:schemeClr val="dk1"/>
                          </a:solidFill>
                        </a:rPr>
                        <a:t>Phase-2</a:t>
                      </a:r>
                      <a:endParaRPr sz="23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2300">
                          <a:solidFill>
                            <a:schemeClr val="dk1"/>
                          </a:solidFill>
                        </a:rPr>
                        <a:t>SEPT 2025</a:t>
                      </a:r>
                      <a:endParaRPr sz="800"/>
                    </a:p>
                  </a:txBody>
                  <a:tcPr marT="91425" marB="91425" marR="91425" marL="91425"/>
                </a:tc>
                <a:tc>
                  <a:txBody>
                    <a:bodyPr/>
                    <a:lstStyle/>
                    <a:p>
                      <a:pPr indent="0" lvl="0" marL="0" rtl="0" algn="l">
                        <a:spcBef>
                          <a:spcPts val="0"/>
                        </a:spcBef>
                        <a:spcAft>
                          <a:spcPts val="0"/>
                        </a:spcAft>
                        <a:buNone/>
                      </a:pPr>
                      <a:r>
                        <a:rPr lang="en-US" sz="2300">
                          <a:solidFill>
                            <a:schemeClr val="dk1"/>
                          </a:solidFill>
                        </a:rPr>
                        <a:t>Development of crawler</a:t>
                      </a:r>
                      <a:endParaRPr sz="800"/>
                    </a:p>
                  </a:txBody>
                  <a:tcPr marT="91425" marB="91425" marR="91425" marL="91425"/>
                </a:tc>
              </a:tr>
              <a:tr h="936700">
                <a:tc>
                  <a:txBody>
                    <a:bodyPr/>
                    <a:lstStyle/>
                    <a:p>
                      <a:pPr indent="0" lvl="0" marL="0" rtl="0" algn="l">
                        <a:spcBef>
                          <a:spcPts val="0"/>
                        </a:spcBef>
                        <a:spcAft>
                          <a:spcPts val="0"/>
                        </a:spcAft>
                        <a:buNone/>
                      </a:pPr>
                      <a:r>
                        <a:rPr lang="en-US" sz="2300">
                          <a:solidFill>
                            <a:schemeClr val="dk1"/>
                          </a:solidFill>
                        </a:rPr>
                        <a:t>Phase-3</a:t>
                      </a:r>
                      <a:endParaRPr sz="800"/>
                    </a:p>
                  </a:txBody>
                  <a:tcPr marT="91425" marB="91425" marR="91425" marL="91425"/>
                </a:tc>
                <a:tc>
                  <a:txBody>
                    <a:bodyPr/>
                    <a:lstStyle/>
                    <a:p>
                      <a:pPr indent="0" lvl="0" marL="0" rtl="0" algn="l">
                        <a:spcBef>
                          <a:spcPts val="0"/>
                        </a:spcBef>
                        <a:spcAft>
                          <a:spcPts val="0"/>
                        </a:spcAft>
                        <a:buNone/>
                      </a:pPr>
                      <a:r>
                        <a:rPr lang="en-US" sz="2300">
                          <a:solidFill>
                            <a:schemeClr val="dk1"/>
                          </a:solidFill>
                        </a:rPr>
                        <a:t>SEPT </a:t>
                      </a:r>
                      <a:r>
                        <a:rPr lang="en-US" sz="2300">
                          <a:solidFill>
                            <a:schemeClr val="dk1"/>
                          </a:solidFill>
                        </a:rPr>
                        <a:t>2025</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300">
                          <a:solidFill>
                            <a:schemeClr val="dk1"/>
                          </a:solidFill>
                        </a:rPr>
                        <a:t>OCR &amp; ML models</a:t>
                      </a:r>
                      <a:endParaRPr sz="800"/>
                    </a:p>
                  </a:txBody>
                  <a:tcPr marT="91425" marB="91425" marR="91425" marL="91425"/>
                </a:tc>
              </a:tr>
              <a:tr h="823150">
                <a:tc>
                  <a:txBody>
                    <a:bodyPr/>
                    <a:lstStyle/>
                    <a:p>
                      <a:pPr indent="0" lvl="0" marL="0" rtl="0" algn="l">
                        <a:spcBef>
                          <a:spcPts val="0"/>
                        </a:spcBef>
                        <a:spcAft>
                          <a:spcPts val="0"/>
                        </a:spcAft>
                        <a:buNone/>
                      </a:pPr>
                      <a:r>
                        <a:rPr lang="en-US" sz="2300">
                          <a:solidFill>
                            <a:schemeClr val="dk1"/>
                          </a:solidFill>
                        </a:rPr>
                        <a:t>Phase-4</a:t>
                      </a:r>
                      <a:endParaRPr sz="800">
                        <a:solidFill>
                          <a:schemeClr val="dk1"/>
                        </a:solidFill>
                      </a:endParaRPr>
                    </a:p>
                    <a:p>
                      <a:pPr indent="0" lvl="0" marL="0" rtl="0" algn="l">
                        <a:spcBef>
                          <a:spcPts val="0"/>
                        </a:spcBef>
                        <a:spcAft>
                          <a:spcPts val="0"/>
                        </a:spcAft>
                        <a:buNone/>
                      </a:pPr>
                      <a:r>
                        <a:t/>
                      </a:r>
                      <a:endParaRPr sz="2300">
                        <a:solidFill>
                          <a:schemeClr val="dk1"/>
                        </a:solidFill>
                      </a:endParaRPr>
                    </a:p>
                  </a:txBody>
                  <a:tcPr marT="91425" marB="91425" marR="91425" marL="91425"/>
                </a:tc>
                <a:tc>
                  <a:txBody>
                    <a:bodyPr/>
                    <a:lstStyle/>
                    <a:p>
                      <a:pPr indent="0" lvl="0" marL="0" rtl="0" algn="l">
                        <a:spcBef>
                          <a:spcPts val="0"/>
                        </a:spcBef>
                        <a:spcAft>
                          <a:spcPts val="0"/>
                        </a:spcAft>
                        <a:buNone/>
                      </a:pPr>
                      <a:r>
                        <a:rPr lang="en-US" sz="2300">
                          <a:solidFill>
                            <a:schemeClr val="dk1"/>
                          </a:solidFill>
                        </a:rPr>
                        <a:t>OCT 2025</a:t>
                      </a:r>
                      <a:endParaRPr sz="23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300">
                          <a:solidFill>
                            <a:schemeClr val="dk1"/>
                          </a:solidFill>
                        </a:rPr>
                        <a:t>Integration, dashboard and final testing/demo</a:t>
                      </a:r>
                      <a:endParaRPr sz="2300">
                        <a:solidFill>
                          <a:schemeClr val="dk1"/>
                        </a:solidFill>
                      </a:endParaRPr>
                    </a:p>
                  </a:txBody>
                  <a:tcPr marT="91425" marB="91425" marR="91425" marL="91425"/>
                </a:tc>
              </a:tr>
              <a:tr h="823150">
                <a:tc>
                  <a:txBody>
                    <a:bodyPr/>
                    <a:lstStyle/>
                    <a:p>
                      <a:pPr indent="0" lvl="0" marL="0" rtl="0" algn="l">
                        <a:spcBef>
                          <a:spcPts val="0"/>
                        </a:spcBef>
                        <a:spcAft>
                          <a:spcPts val="0"/>
                        </a:spcAft>
                        <a:buNone/>
                      </a:pPr>
                      <a:r>
                        <a:rPr lang="en-US" sz="2300">
                          <a:solidFill>
                            <a:schemeClr val="dk1"/>
                          </a:solidFill>
                        </a:rPr>
                        <a:t>Phase-5</a:t>
                      </a:r>
                      <a:endParaRPr sz="800">
                        <a:solidFill>
                          <a:schemeClr val="dk1"/>
                        </a:solidFill>
                      </a:endParaRPr>
                    </a:p>
                    <a:p>
                      <a:pPr indent="0" lvl="0" marL="0" rtl="0" algn="l">
                        <a:spcBef>
                          <a:spcPts val="0"/>
                        </a:spcBef>
                        <a:spcAft>
                          <a:spcPts val="0"/>
                        </a:spcAft>
                        <a:buNone/>
                      </a:pPr>
                      <a:r>
                        <a:rPr lang="en-US" sz="2300">
                          <a:solidFill>
                            <a:schemeClr val="dk1"/>
                          </a:solidFill>
                        </a:rPr>
                        <a:t>(Final Viva)</a:t>
                      </a:r>
                      <a:endParaRPr sz="2300">
                        <a:solidFill>
                          <a:schemeClr val="dk1"/>
                        </a:solidFill>
                      </a:endParaRPr>
                    </a:p>
                  </a:txBody>
                  <a:tcPr marT="91425" marB="91425" marR="91425" marL="91425"/>
                </a:tc>
                <a:tc>
                  <a:txBody>
                    <a:bodyPr/>
                    <a:lstStyle/>
                    <a:p>
                      <a:pPr indent="0" lvl="0" marL="0" rtl="0" algn="l">
                        <a:spcBef>
                          <a:spcPts val="0"/>
                        </a:spcBef>
                        <a:spcAft>
                          <a:spcPts val="0"/>
                        </a:spcAft>
                        <a:buNone/>
                      </a:pPr>
                      <a:r>
                        <a:rPr lang="en-US" sz="2300">
                          <a:solidFill>
                            <a:schemeClr val="dk1"/>
                          </a:solidFill>
                        </a:rPr>
                        <a:t>NOV 2025</a:t>
                      </a:r>
                      <a:endParaRPr sz="2300">
                        <a:solidFill>
                          <a:schemeClr val="dk1"/>
                        </a:solidFill>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2300">
                          <a:solidFill>
                            <a:schemeClr val="dk1"/>
                          </a:solidFill>
                        </a:rPr>
                        <a:t>Final presentation </a:t>
                      </a:r>
                      <a:endParaRPr sz="2300">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coreProperties>
</file>