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>
      <p:cViewPr varScale="1">
        <p:scale>
          <a:sx n="64" d="100"/>
          <a:sy n="64" d="100"/>
        </p:scale>
        <p:origin x="96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11/14/2024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11/14/2024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11/14/2024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11/14/2024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Title:</a:t>
            </a:r>
            <a:r>
              <a:rPr lang="en-US" sz="2400" dirty="0"/>
              <a:t> Improving Inventory Management of Durable Medical Equipment (DME) in Healthcare using lean principles and DEA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Rama krishna bondada - 2250930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B89B-890E-59A1-142E-ABA9D825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8" r="22281"/>
          <a:stretch/>
        </p:blipFill>
        <p:spPr>
          <a:xfrm>
            <a:off x="1524000" y="1828799"/>
            <a:ext cx="9144000" cy="457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33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the Project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oudy Old Style" panose="02020502050305020303" pitchFamily="18" charset="0"/>
              </a:rPr>
              <a:t>Objective:</a:t>
            </a:r>
            <a:endParaRPr lang="en-US" dirty="0">
              <a:latin typeface="Goudy Old Style" panose="020205020503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oudy Old Style" panose="02020502050305020303" pitchFamily="18" charset="0"/>
              </a:rPr>
              <a:t>To improve DME inventory management in healthcare settings using Lean principles and DEA.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oudy Old Style" panose="02020502050305020303" pitchFamily="18" charset="0"/>
              </a:rPr>
              <a:t>Overview of DME Inventory Challenges:</a:t>
            </a:r>
            <a:endParaRPr lang="en-US" dirty="0">
              <a:latin typeface="Goudy Old Style" panose="020205020503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oudy Old Style" panose="02020502050305020303" pitchFamily="18" charset="0"/>
              </a:rPr>
              <a:t>Complexity due to multiple suppliers, fluctuating demand, and financial constraints.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oudy Old Style" panose="02020502050305020303" pitchFamily="18" charset="0"/>
              </a:rPr>
              <a:t>Need for efficient inventory management to ensure timely availability of medical equipment.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Goudy Old Style" panose="02020502050305020303" pitchFamily="18" charset="0"/>
                <a:ea typeface="Gadugi" panose="020B0502040204020203" pitchFamily="34" charset="0"/>
              </a:rPr>
              <a:t>Lean Principles in DME Inventory Management</a:t>
            </a:r>
            <a:br>
              <a:rPr lang="en-US" sz="3600" b="1" dirty="0">
                <a:latin typeface="Goudy Old Style" panose="02020502050305020303" pitchFamily="18" charset="0"/>
                <a:ea typeface="Gadugi" panose="020B0502040204020203" pitchFamily="34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D0297-8B9E-D744-D6BB-9CB8112C2D67}"/>
              </a:ext>
            </a:extLst>
          </p:cNvPr>
          <p:cNvSpPr txBox="1"/>
          <p:nvPr/>
        </p:nvSpPr>
        <p:spPr>
          <a:xfrm>
            <a:off x="1066800" y="1855592"/>
            <a:ext cx="93496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oudy Old Style" panose="02020502050305020303" pitchFamily="18" charset="0"/>
                <a:ea typeface="Gadugi" panose="020B0502040204020203" pitchFamily="34" charset="0"/>
              </a:rPr>
              <a:t>Lean Principles Overview:</a:t>
            </a:r>
            <a:endParaRPr lang="en-US" sz="2400" dirty="0">
              <a:latin typeface="Goudy Old Style" panose="02020502050305020303" pitchFamily="18" charset="0"/>
              <a:ea typeface="Gadug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0"/>
                <a:ea typeface="Gadugi" panose="020B0502040204020203" pitchFamily="34" charset="0"/>
              </a:rPr>
              <a:t>Focus on reducing waste, improving process efficiency, and enhancing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oudy Old Style" panose="02020502050305020303" pitchFamily="18" charset="0"/>
                <a:ea typeface="Gadugi" panose="020B0502040204020203" pitchFamily="34" charset="0"/>
              </a:rPr>
              <a:t>Application in DME Management:</a:t>
            </a:r>
            <a:endParaRPr lang="en-US" sz="2400" dirty="0">
              <a:latin typeface="Goudy Old Style" panose="02020502050305020303" pitchFamily="18" charset="0"/>
              <a:ea typeface="Gadug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0"/>
                <a:ea typeface="Gadugi" panose="020B0502040204020203" pitchFamily="34" charset="0"/>
              </a:rPr>
              <a:t>Streamline supplier relationships to reduce lead times.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0"/>
                <a:ea typeface="Gadugi" panose="020B0502040204020203" pitchFamily="34" charset="0"/>
              </a:rPr>
              <a:t>Optimize inventory levels to balance supply with demand.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0"/>
                <a:ea typeface="Gadugi" panose="020B0502040204020203" pitchFamily="34" charset="0"/>
              </a:rPr>
              <a:t>Implement continuous improvement to enhance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Inputs and Outputs for DEA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400" y="1988840"/>
            <a:ext cx="4800600" cy="4575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Inputs (Controllable Factors):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Suppliers: Affects supply options and inventory availability.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Claims: Reflects demand for DME.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Submitted Charges: Financial measure affecting budget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Medical Amount: Total healthcare-related costs influencing DME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Risk Score: Indicates patient complexity, impacting DME demand.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061E0-5C59-3A8C-990F-278C85981E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Outputs (Desired Outcomes):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Payments: Reimbursement for DME services, reflecting operational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Beneficiaries: Number of patients served, an indicator of system reach.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Medical Standard Payment: Average reimbursement, linked to inventory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Supplier Beneficiaries: Patients served by each supplier, showing supplier effectiveness.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DEA and Efficiency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8989640" cy="4575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oudy Old Style" panose="02020502050305020303" pitchFamily="18" charset="0"/>
              </a:rPr>
              <a:t>Data Envelopment Analysis (DEA):</a:t>
            </a:r>
            <a:endParaRPr lang="en-US" dirty="0">
              <a:latin typeface="Goudy Old Style" panose="020205020503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oudy Old Style" panose="02020502050305020303" pitchFamily="18" charset="0"/>
              </a:rPr>
              <a:t>DEA is a method to evaluate the efficiency of Decision-Making Units (DMUs), here represented by healthcare providers or cities.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oudy Old Style" panose="02020502050305020303" pitchFamily="18" charset="0"/>
              </a:rPr>
              <a:t>Efficiency Score Interpretation:</a:t>
            </a:r>
            <a:endParaRPr lang="en-US" dirty="0">
              <a:latin typeface="Goudy Old Style" panose="02020502050305020303" pitchFamily="18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Goudy Old Style" panose="02020502050305020303" pitchFamily="18" charset="0"/>
              </a:rPr>
              <a:t>Efficiency score of 1: Optimal performance.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Goudy Old Style" panose="02020502050305020303" pitchFamily="18" charset="0"/>
              </a:rPr>
              <a:t>Efficiency score &lt; 1: Indicates inefficiency.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oudy Old Style" panose="02020502050305020303" pitchFamily="18" charset="0"/>
              </a:rPr>
              <a:t>Key Concept:</a:t>
            </a:r>
            <a:endParaRPr lang="en-US" dirty="0">
              <a:latin typeface="Goudy Old Style" panose="020205020503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oudy Old Style" panose="02020502050305020303" pitchFamily="18" charset="0"/>
              </a:rPr>
              <a:t>DEA maximizes output relative to input, aiming to improve technical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Goudy Old Style" panose="02020502050305020303" pitchFamily="18" charset="0"/>
              </a:rPr>
              <a:t>DEA Model Application </a:t>
            </a:r>
            <a:br>
              <a:rPr lang="en-IN" b="1" dirty="0">
                <a:latin typeface="Goudy Old Style" panose="02020502050305020303" pitchFamily="18" charset="0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10429800" cy="38100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Goudy Old Style" panose="0202050205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Goudy Old Style" panose="02020502050305020303" pitchFamily="18" charset="0"/>
              </a:rPr>
              <a:t>Process Explanation:</a:t>
            </a:r>
            <a:endParaRPr lang="en-IN" dirty="0">
              <a:latin typeface="Goudy Old Style" panose="020205020503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Set efficiency scaling factor (phi) to 1, defining technical efficiency as 1/phi.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Objective: Maximize output while keeping inputs constant.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Constraints ensure weighted input/output values align with available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Goudy Old Style" panose="02020502050305020303" pitchFamily="18" charset="0"/>
              </a:rPr>
              <a:t>Dynamic Adjustments:</a:t>
            </a:r>
            <a:endParaRPr lang="en-IN" dirty="0">
              <a:latin typeface="Goudy Old Style" panose="020205020503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Lambda and phi variables adjust to benchmark DMUs, achieving accurate efficiency assessment.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Goudy Old Style" panose="02020502050305020303" pitchFamily="18" charset="0"/>
              </a:rPr>
              <a:t>Analysis Findings - Efficiency Examples</a:t>
            </a:r>
            <a:br>
              <a:rPr lang="en-US" sz="3600" b="1" dirty="0">
                <a:latin typeface="Goudy Old Style" panose="02020502050305020303" pitchFamily="18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C264D-6498-8761-C527-3E7EAB06C463}"/>
              </a:ext>
            </a:extLst>
          </p:cNvPr>
          <p:cNvSpPr txBox="1"/>
          <p:nvPr/>
        </p:nvSpPr>
        <p:spPr>
          <a:xfrm>
            <a:off x="1066800" y="1916832"/>
            <a:ext cx="99257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Goudy Old Style" panose="02020502050305020303" pitchFamily="18" charset="0"/>
              </a:rPr>
              <a:t>Analysis Findings - Efficiency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oudy Old Style" panose="02020502050305020303" pitchFamily="18" charset="0"/>
              </a:rPr>
              <a:t>Efficiency Comparisons Between Cities:</a:t>
            </a:r>
            <a:endParaRPr lang="en-US" sz="2400" dirty="0">
              <a:latin typeface="Goudy Old Style" panose="020205020503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oudy Old Style" panose="02020502050305020303" pitchFamily="18" charset="0"/>
              </a:rPr>
              <a:t>High Efficiency (e.g., Dallas, San Antonio):</a:t>
            </a:r>
            <a:r>
              <a:rPr lang="en-US" sz="2400" dirty="0">
                <a:latin typeface="Goudy Old Style" panose="02020502050305020303" pitchFamily="18" charset="0"/>
              </a:rPr>
              <a:t> Balanced medical costs and payments, optimized resource allocation.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oudy Old Style" panose="02020502050305020303" pitchFamily="18" charset="0"/>
              </a:rPr>
              <a:t>Low Efficiency (e.g., Brenham):</a:t>
            </a:r>
            <a:r>
              <a:rPr lang="en-US" sz="2400" dirty="0">
                <a:latin typeface="Goudy Old Style" panose="02020502050305020303" pitchFamily="18" charset="0"/>
              </a:rPr>
              <a:t> High volume of claims and suppliers but low payment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oudy Old Style" panose="02020502050305020303" pitchFamily="18" charset="0"/>
              </a:rPr>
              <a:t>Impact of Total Beneficiaries and Supplier Efficiency:</a:t>
            </a:r>
            <a:endParaRPr lang="en-US" sz="2400" dirty="0">
              <a:latin typeface="Goudy Old Style" panose="020205020503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0"/>
              </a:rPr>
              <a:t>Efficient cities like Dallas manage high beneficiary counts and suppliers effectively, while less efficient cities may lack enough suppliers.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3BF3D3-BE13-F2F7-A3DC-E82730CEB74B}"/>
              </a:ext>
            </a:extLst>
          </p:cNvPr>
          <p:cNvSpPr txBox="1"/>
          <p:nvPr/>
        </p:nvSpPr>
        <p:spPr>
          <a:xfrm>
            <a:off x="1487488" y="980728"/>
            <a:ext cx="89289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Goudy Old Style" panose="02020502050305020303" pitchFamily="18" charset="0"/>
              </a:rPr>
              <a:t>Lean Strategies for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oudy Old Style" panose="02020502050305020303" pitchFamily="18" charset="0"/>
              </a:rPr>
              <a:t>Applying Lean Principles to Improve DEA Scores:</a:t>
            </a:r>
            <a:endParaRPr lang="en-US" sz="2400" dirty="0">
              <a:latin typeface="Goudy Old Style" panose="020205020503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oudy Old Style" panose="02020502050305020303" pitchFamily="18" charset="0"/>
              </a:rPr>
              <a:t>Reduce Waste:</a:t>
            </a:r>
            <a:r>
              <a:rPr lang="en-US" sz="2400" dirty="0">
                <a:latin typeface="Goudy Old Style" panose="02020502050305020303" pitchFamily="18" charset="0"/>
              </a:rPr>
              <a:t> Streamline the number of suppliers to minimize redundancies.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oudy Old Style" panose="02020502050305020303" pitchFamily="18" charset="0"/>
              </a:rPr>
              <a:t>Optimize Processes:</a:t>
            </a:r>
            <a:r>
              <a:rPr lang="en-US" sz="2400" dirty="0">
                <a:latin typeface="Goudy Old Style" panose="02020502050305020303" pitchFamily="18" charset="0"/>
              </a:rPr>
              <a:t> Reduce claims processing time to increase payments and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oudy Old Style" panose="02020502050305020303" pitchFamily="18" charset="0"/>
              </a:rPr>
              <a:t>Continuous Improvement:</a:t>
            </a:r>
            <a:r>
              <a:rPr lang="en-US" sz="2400" dirty="0">
                <a:latin typeface="Goudy Old Style" panose="02020502050305020303" pitchFamily="18" charset="0"/>
              </a:rPr>
              <a:t> Regularly assess inventory processes to reduce lead times and improve supplier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Conclusion and Future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>
            <a:normAutofit/>
          </a:bodyPr>
          <a:lstStyle/>
          <a:p>
            <a:r>
              <a:rPr lang="en-US" b="1" dirty="0"/>
              <a:t>Conclusion and Future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Combining Lean principles with DEA helps identify inefficiencies in DME inventory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Efficient management leads to better service for beneficiaries and improved financial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Steps: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Explore additional Lean tools, such as Six Sigma, to further enhance process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Regularly monitor DEA scores to adapt strategies as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239</TotalTime>
  <Words>588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Medium</vt:lpstr>
      <vt:lpstr>Goudy Old Style</vt:lpstr>
      <vt:lpstr>Medical Design 16x9</vt:lpstr>
      <vt:lpstr>Title: Improving Inventory Management of Durable Medical Equipment (DME) in Healthcare using lean principles and DEA   Rama krishna bondada - 2250930 </vt:lpstr>
      <vt:lpstr>Introduction to the Project </vt:lpstr>
      <vt:lpstr>Lean Principles in DME Inventory Management </vt:lpstr>
      <vt:lpstr>Inputs and Outputs for DEA Analysis</vt:lpstr>
      <vt:lpstr>DEA and Efficiency Analysis </vt:lpstr>
      <vt:lpstr>DEA Model Application  </vt:lpstr>
      <vt:lpstr>Analysis Findings - Efficiency Examples </vt:lpstr>
      <vt:lpstr>PowerPoint Presentation</vt:lpstr>
      <vt:lpstr>Conclusion and Future Steps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BONDADA RAMA KRISHNA</dc:creator>
  <cp:lastModifiedBy>BONDADA RAMA KRISHNA</cp:lastModifiedBy>
  <cp:revision>4</cp:revision>
  <dcterms:created xsi:type="dcterms:W3CDTF">2024-11-14T17:53:50Z</dcterms:created>
  <dcterms:modified xsi:type="dcterms:W3CDTF">2024-11-14T21:52:52Z</dcterms:modified>
</cp:coreProperties>
</file>