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61" r:id="rId4"/>
    <p:sldId id="262" r:id="rId5"/>
    <p:sldId id="258" r:id="rId6"/>
    <p:sldId id="265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 rates by suicide per 100,000 population in 2019 (by age and sex)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295499225080355E-2"/>
          <c:y val="0.20466242455970163"/>
          <c:w val="0.94617345718178891"/>
          <c:h val="0.639291061575588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10 To 19</c:v>
                </c:pt>
                <c:pt idx="1">
                  <c:v>20 To 34</c:v>
                </c:pt>
                <c:pt idx="2">
                  <c:v>35 To 49</c:v>
                </c:pt>
                <c:pt idx="3">
                  <c:v>50 to 64</c:v>
                </c:pt>
                <c:pt idx="4">
                  <c:v>65 To 79</c:v>
                </c:pt>
                <c:pt idx="5">
                  <c:v>80 And Older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4.9000000000000004</c:v>
                </c:pt>
                <c:pt idx="1">
                  <c:v>6.8</c:v>
                </c:pt>
                <c:pt idx="2">
                  <c:v>6.8</c:v>
                </c:pt>
                <c:pt idx="3">
                  <c:v>8.4</c:v>
                </c:pt>
                <c:pt idx="4">
                  <c:v>4.5</c:v>
                </c:pt>
                <c:pt idx="5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9FA-8298-26DB486B5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10 To 19</c:v>
                </c:pt>
                <c:pt idx="1">
                  <c:v>20 To 34</c:v>
                </c:pt>
                <c:pt idx="2">
                  <c:v>35 To 49</c:v>
                </c:pt>
                <c:pt idx="3">
                  <c:v>50 to 64</c:v>
                </c:pt>
                <c:pt idx="4">
                  <c:v>65 To 79</c:v>
                </c:pt>
                <c:pt idx="5">
                  <c:v>80 And Older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7.4</c:v>
                </c:pt>
                <c:pt idx="1">
                  <c:v>21.4</c:v>
                </c:pt>
                <c:pt idx="2">
                  <c:v>23.4</c:v>
                </c:pt>
                <c:pt idx="3">
                  <c:v>25.9</c:v>
                </c:pt>
                <c:pt idx="4">
                  <c:v>18</c:v>
                </c:pt>
                <c:pt idx="5">
                  <c:v>22.9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E-49FA-8298-26DB486B544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1011424"/>
        <c:axId val="1871018144"/>
      </c:barChart>
      <c:catAx>
        <c:axId val="187101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018144"/>
        <c:crosses val="autoZero"/>
        <c:auto val="1"/>
        <c:lblAlgn val="ctr"/>
        <c:lblOffset val="100"/>
        <c:noMultiLvlLbl val="0"/>
      </c:catAx>
      <c:valAx>
        <c:axId val="187101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011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DB8EA-C31F-45A0-97AC-756ADAD92762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3F217-8C27-4FD3-9574-98FD8A891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F217-8C27-4FD3-9574-98FD8A891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7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3F217-8C27-4FD3-9574-98FD8A891E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C04F-D870-445F-B3EB-2BFE9A755204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72440-1607-4EEB-B5EF-F2A132A85F08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AE4-9A93-41C1-80CE-1C6B6FB69DC7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45254-D4A7-4CB3-8EF5-438AFBCA04B7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6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62BC-6C38-4DFB-9D03-B06C673EFED7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F7D7-F50F-4D36-B082-32C5FDA4D952}" type="datetime12">
              <a:rPr lang="en-US" smtClean="0"/>
              <a:t>10:13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7EE9-FB6C-48F9-B1C9-7A8CA577F39D}" type="datetime12">
              <a:rPr lang="en-US" smtClean="0"/>
              <a:t>10:13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9A06-5D25-43E1-8BED-AB2BA7919462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A065F43-2E15-45F0-AFA5-D07600E7CDBB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7D98-6980-437E-B67E-9D7882560AA6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3F33-3244-446F-BE90-D05B0AD89873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B257-D348-4FBE-BF11-F2ABEBDD7B50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B76E-51FD-45C8-B125-70CFEF23D99A}" type="datetime12">
              <a:rPr lang="en-US" smtClean="0"/>
              <a:t>10:13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92DE-2B2C-4022-A25F-4890C384FA03}" type="datetime12">
              <a:rPr lang="en-US" smtClean="0"/>
              <a:t>10:13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B77C-5928-491C-8F30-4E7A9ACA1C33}" type="datetime12">
              <a:rPr lang="en-US" smtClean="0"/>
              <a:t>10:13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0241-9613-43B5-BA74-F2D6D5C973A2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8002-7237-4C8A-9F6B-CF57B28E7D66}" type="datetime12">
              <a:rPr lang="en-US" smtClean="0"/>
              <a:t>10:13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Mohd Rameez Khan 24CAMSA124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B2FC-8C5A-4B77-A32E-C16A3BD3D789}" type="datetime12">
              <a:rPr lang="en-US" smtClean="0"/>
              <a:t>10:13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Mohd Rameez Khan 24CAMSA124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62B0-BF23-499B-81C6-32A998551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6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public-health/services/publications/healthy-living/suicide-canada-key-statistics-infographic.html" TargetMode="External"/><Relationship Id="rId2" Type="http://schemas.openxmlformats.org/officeDocument/2006/relationships/hyperlink" Target="https://www.who.int/news-room/fact-sheets/detail/suic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sp.org/risk-factors-protective-factors-and-warning-signs/" TargetMode="External"/><Relationship Id="rId4" Type="http://schemas.openxmlformats.org/officeDocument/2006/relationships/hyperlink" Target="https://suicideprevention.nv.gov/Youth/Myth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D6F-617A-BB68-3CD4-9A69F1F2942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184635" y="274218"/>
            <a:ext cx="5024438" cy="836613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DEPARTMENT OF COMPUTER SCIENCE</a:t>
            </a:r>
            <a:b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IN" sz="20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ALIGARH MUSLIM UNIVERSITY, ALIGARH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F4714-0A58-1305-AD28-9A572CFFE1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58463" y="3184481"/>
            <a:ext cx="8674100" cy="2386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</a:rPr>
              <a:t>Week #2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tx1"/>
                </a:solidFill>
              </a:rPr>
              <a:t>4# Presentation (CAMS-1P01)</a:t>
            </a:r>
            <a:endParaRPr lang="en-US" sz="8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800" b="1" dirty="0"/>
              <a:t>Suicide Awareness</a:t>
            </a:r>
            <a:endParaRPr lang="en-US" sz="48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9326-FB4C-32F4-0FDC-3A5875896E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272" y="1243514"/>
            <a:ext cx="2132481" cy="194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6736F-2C39-B723-F776-C66EB20B24FB}"/>
              </a:ext>
            </a:extLst>
          </p:cNvPr>
          <p:cNvSpPr txBox="1"/>
          <p:nvPr/>
        </p:nvSpPr>
        <p:spPr>
          <a:xfrm>
            <a:off x="2218124" y="5556285"/>
            <a:ext cx="35773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Presented By </a:t>
            </a:r>
          </a:p>
          <a:p>
            <a:r>
              <a:rPr lang="en-US" sz="2800" dirty="0"/>
              <a:t>Mohd Rameez Khan</a:t>
            </a:r>
          </a:p>
          <a:p>
            <a:endParaRPr lang="en-US" sz="18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3F4659-996A-31BB-06DB-63D537A9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820C-5633-B973-3FAC-C1DBEE3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+mn-lt"/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F5C5-2A63-6DB2-66A9-DD3A794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1.  Introduction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2.  </a:t>
            </a:r>
            <a:r>
              <a:rPr lang="en-US" dirty="0"/>
              <a:t>Suicide Trend Infographic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3.  Debunking Myths</a:t>
            </a:r>
          </a:p>
          <a:p>
            <a:pPr marL="457200" indent="-457200" algn="just"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Risk and </a:t>
            </a:r>
            <a:r>
              <a:rPr lang="en-US" dirty="0"/>
              <a:t>P</a:t>
            </a:r>
            <a:r>
              <a:rPr lang="en-US" dirty="0">
                <a:solidFill>
                  <a:schemeClr val="tx1"/>
                </a:solidFill>
              </a:rPr>
              <a:t>rotective Factors</a:t>
            </a:r>
          </a:p>
          <a:p>
            <a:pPr marL="457200" indent="-457200" algn="just">
              <a:buFont typeface="Arial" panose="020B0604020202020204" pitchFamily="34" charset="0"/>
              <a:buAutoNum type="arabicPeriod" startAt="4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C6108-5F07-11EA-B5A6-6194D5D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26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5419-1843-3227-5E9B-10D95D98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6" y="89827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1.</a:t>
            </a:r>
            <a:r>
              <a:rPr lang="en-US" sz="3200" b="1" dirty="0"/>
              <a:t> </a:t>
            </a:r>
            <a:r>
              <a:rPr lang="en-US" sz="4400" b="1" dirty="0"/>
              <a:t>Introduction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CB53-E2F8-4D78-F221-24CB73AB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14" y="2131499"/>
            <a:ext cx="6238229" cy="5591410"/>
          </a:xfrm>
        </p:spPr>
        <p:txBody>
          <a:bodyPr>
            <a:normAutofit/>
          </a:bodyPr>
          <a:lstStyle/>
          <a:p>
            <a:r>
              <a:rPr lang="en-US" sz="2000" dirty="0"/>
              <a:t>More than 700 000 people die due to suicide every year.</a:t>
            </a:r>
          </a:p>
          <a:p>
            <a:r>
              <a:rPr lang="en-US" sz="2000" dirty="0"/>
              <a:t>For every suicide there are many more people who attempt suicide. A prior suicide attempt is an important risk factor for suicide in the general population.</a:t>
            </a:r>
          </a:p>
          <a:p>
            <a:r>
              <a:rPr lang="en-US" sz="2000" dirty="0"/>
              <a:t>Suicide is the fourth leading cause of death among 15–29-year-olds.</a:t>
            </a:r>
          </a:p>
          <a:p>
            <a:r>
              <a:rPr lang="en-US" sz="2000" dirty="0"/>
              <a:t>Seventy-seven per cent of global suicides occur in low- and middle-income countries.</a:t>
            </a:r>
          </a:p>
          <a:p>
            <a:r>
              <a:rPr lang="en-US" sz="2000" dirty="0"/>
              <a:t>Ingestion of pesticide, hanging and firearms are among the most common methods of suicide globally.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10FA8-877A-3EE9-794A-E73FBC99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22" y="2131499"/>
            <a:ext cx="5014825" cy="32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000C9-634D-41E1-27DF-C1B6D372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86255" y="6213660"/>
            <a:ext cx="2743200" cy="365125"/>
          </a:xfrm>
        </p:spPr>
        <p:txBody>
          <a:bodyPr/>
          <a:lstStyle/>
          <a:p>
            <a:fld id="{5D8D5AC6-6163-4C71-B3F9-75F9F08394FF}" type="datetime12">
              <a:rPr lang="en-US" smtClean="0"/>
              <a:t>10:13 AM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13B3E-BAAE-4859-2DA8-D31D2BC2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3115" y="6301312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92550-5E13-1FC4-2E61-5697AA11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F554-F9CC-B3C5-4401-FF7D8418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22" y="873046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2. Suicide Trend Infographic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26C4B0B-FD5D-D28D-E752-BB2DFDB59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38890"/>
              </p:ext>
            </p:extLst>
          </p:nvPr>
        </p:nvGraphicFramePr>
        <p:xfrm>
          <a:off x="908061" y="2027796"/>
          <a:ext cx="9613900" cy="436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6E96FD-53F5-1391-9C25-AC1609CE2A87}"/>
              </a:ext>
            </a:extLst>
          </p:cNvPr>
          <p:cNvSpPr txBox="1"/>
          <p:nvPr/>
        </p:nvSpPr>
        <p:spPr>
          <a:xfrm>
            <a:off x="4772797" y="6316958"/>
            <a:ext cx="24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Group (Years)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5DC99-9390-0E79-3849-F1C67B611658}"/>
              </a:ext>
            </a:extLst>
          </p:cNvPr>
          <p:cNvSpPr txBox="1"/>
          <p:nvPr/>
        </p:nvSpPr>
        <p:spPr>
          <a:xfrm rot="16200000">
            <a:off x="-735175" y="3536972"/>
            <a:ext cx="24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per 100,000 Population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93F97331-207C-B513-F11B-763898F1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248" y="6394494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725EA2-674B-C90E-FAA1-2E3589D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4</a:t>
            </a:fld>
            <a:endParaRPr lang="en-US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5BFFDBB5-DCA5-C249-740A-ACE9FABB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7526" y="6357830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8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CE9-05EB-B306-5D38-C623D0CC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18" y="85412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3. Debunking Myths</a:t>
            </a:r>
            <a:br>
              <a:rPr lang="en-US" sz="2800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59A87-BD5D-BA7F-6893-E05CC8CE8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074864"/>
              </p:ext>
            </p:extLst>
          </p:nvPr>
        </p:nvGraphicFramePr>
        <p:xfrm>
          <a:off x="113512" y="2065633"/>
          <a:ext cx="11773688" cy="433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167">
                  <a:extLst>
                    <a:ext uri="{9D8B030D-6E8A-4147-A177-3AD203B41FA5}">
                      <a16:colId xmlns:a16="http://schemas.microsoft.com/office/drawing/2014/main" val="3283664405"/>
                    </a:ext>
                  </a:extLst>
                </a:gridCol>
                <a:gridCol w="5837521">
                  <a:extLst>
                    <a:ext uri="{9D8B030D-6E8A-4147-A177-3AD203B41FA5}">
                      <a16:colId xmlns:a16="http://schemas.microsoft.com/office/drawing/2014/main" val="1168952210"/>
                    </a:ext>
                  </a:extLst>
                </a:gridCol>
              </a:tblGrid>
              <a:tr h="395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6947"/>
                  </a:ext>
                </a:extLst>
              </a:tr>
              <a:tr h="56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Talking about suicide or asking someone if they feel suicidal will encourage suicide attempts.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Talking about suicide provides the opportunity for communication.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26300"/>
                  </a:ext>
                </a:extLst>
              </a:tr>
              <a:tr h="56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people who talk about suicide never attempt or die by suicide.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Talking about suicide can be a plea for help and it can be a late sign in the progression towards a suicide attempt.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22719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Suicide attempts or deaths happen without warning.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survivors of a suicide often say that the intention was hidden from them. It is more likely that the intention was just not recognized.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16251"/>
                  </a:ext>
                </a:extLst>
              </a:tr>
              <a:tr h="56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person attempts suicide and survives, they will never make a further attempt.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suicide attempt is regarded as an indicator of further attempts.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31637"/>
                  </a:ext>
                </a:extLst>
              </a:tr>
              <a:tr h="56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Once a person is intent on suicide, there is no way of stopping them.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Suicides can be prevented. People can be helped.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98656"/>
                  </a:ext>
                </a:extLst>
              </a:tr>
              <a:tr h="560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 who threaten suicide are just seeking attention.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suicide attempts must be treated as though the person has the intent to die.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84809"/>
                  </a:ext>
                </a:extLst>
              </a:tr>
              <a:tr h="342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certain types of people become suicidal.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Everyone has the potential for suicide.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75539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40B883-2F11-309C-ADC5-B2692592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929" y="6396542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5ED308-D211-D455-B3DC-C6684D69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5</a:t>
            </a:fld>
            <a:endParaRPr lang="en-US"/>
          </a:p>
        </p:txBody>
      </p:sp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F9F3A559-516F-8CEE-1DD1-7BACEC69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64871" y="6435593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10:13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F8D-F210-9AF6-F2ED-313A825E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1" y="754637"/>
            <a:ext cx="9613861" cy="1080938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US" dirty="0">
                <a:solidFill>
                  <a:schemeClr val="tx1"/>
                </a:solidFill>
              </a:rPr>
              <a:t> Risk and </a:t>
            </a:r>
            <a:r>
              <a:rPr lang="en-US" dirty="0"/>
              <a:t>P</a:t>
            </a:r>
            <a:r>
              <a:rPr lang="en-US" dirty="0">
                <a:solidFill>
                  <a:schemeClr val="tx1"/>
                </a:solidFill>
              </a:rPr>
              <a:t>rotective Factors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A041-A740-8702-FDF3-1D31621F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1" y="2037373"/>
            <a:ext cx="6887129" cy="35993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6400" b="1" dirty="0">
                <a:solidFill>
                  <a:schemeClr val="bg1"/>
                </a:solidFill>
              </a:rPr>
              <a:t>Risk Factors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Depression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Substance use problems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Bipolar disorder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Schizophrenia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Personality traits of aggression, mood changes and poor relationships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Anxiety disorders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Access to lethal means including firearms and drugs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Prolonged stress, such as harassment, bullying, relationship problems or unemployment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Stressful life events, like rejection, divorce, financial crisis, other life transitions or loss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Exposure to another person’s suicide, or to graphic or sensationalized accounts of suicide</a:t>
            </a:r>
          </a:p>
          <a:p>
            <a:pPr>
              <a:lnSpc>
                <a:spcPct val="110000"/>
              </a:lnSpc>
            </a:pPr>
            <a:r>
              <a:rPr lang="en-US" sz="5600" dirty="0"/>
              <a:t>Discrimination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BB5C9-7614-1EF4-DED0-727154490D2D}"/>
              </a:ext>
            </a:extLst>
          </p:cNvPr>
          <p:cNvSpPr txBox="1"/>
          <p:nvPr/>
        </p:nvSpPr>
        <p:spPr>
          <a:xfrm>
            <a:off x="6777296" y="2037373"/>
            <a:ext cx="5301943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Protective Factors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Access to mental health care, and being proactive about mental health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Feeling connected to family and community support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Problem-solving and coping skills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Limited access to lethal means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Cultural and religious beliefs that encourage connecting and help-seeking, discourage suicidal behavior, or create a strong sense of purpose or self-esteem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272637-B2D7-E4F0-0BB8-7B77B0F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0406" y="6352397"/>
            <a:ext cx="2743200" cy="365125"/>
          </a:xfrm>
        </p:spPr>
        <p:txBody>
          <a:bodyPr/>
          <a:lstStyle/>
          <a:p>
            <a:fld id="{DE8F5A37-7369-4859-A8CB-2532AE84DA17}" type="datetime12">
              <a:rPr lang="en-US" smtClean="0"/>
              <a:t>10:13 AM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636853-E3EA-8322-7672-880C737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661" y="6438166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DC7251-CF72-79F7-E6AF-D178929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42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AE8-56EF-57F5-4FB2-8D3F4D5D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7" y="904577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5. Conclusion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36DC-E845-5707-2EB6-64250190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87" y="2059399"/>
            <a:ext cx="9484534" cy="4606262"/>
          </a:xfrm>
        </p:spPr>
        <p:txBody>
          <a:bodyPr>
            <a:normAutofit/>
          </a:bodyPr>
          <a:lstStyle/>
          <a:p>
            <a:r>
              <a:rPr lang="en-US" sz="2000" dirty="0"/>
              <a:t>Suicide is a complex issue with profound impacts on individuals, families, and communities. </a:t>
            </a:r>
          </a:p>
          <a:p>
            <a:r>
              <a:rPr lang="en-US" sz="2000" dirty="0"/>
              <a:t>While it can feel overwhelming, it's crucial to remember that it's not insurmountable. </a:t>
            </a:r>
          </a:p>
          <a:p>
            <a:r>
              <a:rPr lang="en-US" sz="2000" dirty="0"/>
              <a:t>By fostering open conversations, reducing stigma, and providing accessible mental health support, we can create a world where hope prevails over despair.</a:t>
            </a:r>
          </a:p>
          <a:p>
            <a:r>
              <a:rPr lang="en-US" sz="2000" dirty="0"/>
              <a:t>Every life lost to suicide is a tragedy. Let us commit to being part of the solution. </a:t>
            </a:r>
          </a:p>
          <a:p>
            <a:r>
              <a:rPr lang="en-US" sz="2000" dirty="0"/>
              <a:t>By recognizing the signs, reaching out to those in need, and prioritizing mental well-being, we can work together to prevent suicide and build a future where everyone feels valued and supported.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EF896-8563-61A2-1DF6-5719360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9428" y="6314171"/>
            <a:ext cx="2743200" cy="365125"/>
          </a:xfrm>
        </p:spPr>
        <p:txBody>
          <a:bodyPr/>
          <a:lstStyle/>
          <a:p>
            <a:fld id="{623C2407-AA0B-48CC-B684-40907C8B9535}" type="datetime12">
              <a:rPr lang="en-US" smtClean="0"/>
              <a:t>10:13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B11FD-AAC8-C27B-AC70-5D51EC5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010" y="6327807"/>
            <a:ext cx="6870660" cy="365125"/>
          </a:xfrm>
        </p:spPr>
        <p:txBody>
          <a:bodyPr/>
          <a:lstStyle/>
          <a:p>
            <a:r>
              <a:rPr lang="en-US" dirty="0"/>
              <a:t>Created By Mohd Rameez Khan 24CAMSA124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81E83-0F63-2F9A-DAA0-8F619CB7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7</a:t>
            </a:fld>
            <a:endParaRPr lang="en-US"/>
          </a:p>
        </p:txBody>
      </p:sp>
      <p:pic>
        <p:nvPicPr>
          <p:cNvPr id="4" name="Sound For 4#">
            <a:hlinkClick r:id="" action="ppaction://media"/>
            <a:extLst>
              <a:ext uri="{FF2B5EF4-FFF2-40B4-BE49-F238E27FC236}">
                <a16:creationId xmlns:a16="http://schemas.microsoft.com/office/drawing/2014/main" id="{5B507B90-C067-4D6A-899D-AF467EFEAC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8777" y="5953423"/>
            <a:ext cx="842229" cy="730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F4CB1-C61D-3362-D389-DB7A12247B20}"/>
              </a:ext>
            </a:extLst>
          </p:cNvPr>
          <p:cNvSpPr txBox="1"/>
          <p:nvPr/>
        </p:nvSpPr>
        <p:spPr>
          <a:xfrm>
            <a:off x="3408595" y="5992313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Inter"/>
              </a:rPr>
              <a:t>Suicide Awareness PSA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8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9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028-A8A9-78A1-8E75-2A1C2E3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2539-B527-38E0-18F0-2F3BBC97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8589803" cy="359931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Suicide (who.int)</a:t>
            </a:r>
            <a:endParaRPr lang="en-US" dirty="0"/>
          </a:p>
          <a:p>
            <a:r>
              <a:rPr lang="en-US" dirty="0">
                <a:hlinkClick r:id="rId3"/>
              </a:rPr>
              <a:t>Suicide in Canada: Key Statistics (infographic) - Canada.ca</a:t>
            </a:r>
            <a:endParaRPr lang="en-US" dirty="0"/>
          </a:p>
          <a:p>
            <a:r>
              <a:rPr lang="en-US" dirty="0">
                <a:hlinkClick r:id="rId4"/>
              </a:rPr>
              <a:t>The Myths &amp; Facts of Youth Suicide (nv.gov)</a:t>
            </a:r>
            <a:endParaRPr lang="en-US" dirty="0"/>
          </a:p>
          <a:p>
            <a:r>
              <a:rPr lang="en-US" dirty="0">
                <a:hlinkClick r:id="rId5"/>
              </a:rPr>
              <a:t>Risk factors, protective factors, and warning signs | AFSP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D2C9D-639B-9198-171B-9D38ECC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BB7799-BEA6-DB90-3504-6DF702A701D4}"/>
              </a:ext>
            </a:extLst>
          </p:cNvPr>
          <p:cNvSpPr txBox="1">
            <a:spLocks/>
          </p:cNvSpPr>
          <p:nvPr/>
        </p:nvSpPr>
        <p:spPr>
          <a:xfrm>
            <a:off x="352792" y="2007140"/>
            <a:ext cx="11732849" cy="2843719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200" b="1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A0A5E4-976D-9F9E-7FCF-18E73EAE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E62B0-BF23-499B-81C6-32A998551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67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197</TotalTime>
  <Words>702</Words>
  <Application>Microsoft Office PowerPoint</Application>
  <PresentationFormat>Widescreen</PresentationFormat>
  <Paragraphs>92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Inter</vt:lpstr>
      <vt:lpstr>Tenorite</vt:lpstr>
      <vt:lpstr>Trebuchet MS</vt:lpstr>
      <vt:lpstr>Berlin</vt:lpstr>
      <vt:lpstr>DEPARTMENT OF COMPUTER SCIENCE ALIGARH MUSLIM UNIVERSITY, ALIGARH</vt:lpstr>
      <vt:lpstr>Table Of Contents</vt:lpstr>
      <vt:lpstr>1. Introduction </vt:lpstr>
      <vt:lpstr>2. Suicide Trend Infographic </vt:lpstr>
      <vt:lpstr>3. Debunking Myths </vt:lpstr>
      <vt:lpstr>4. Risk and Protective Factors </vt:lpstr>
      <vt:lpstr>5. Conclusion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Rameez Khan</dc:creator>
  <cp:lastModifiedBy>Mohd Rameez Khan</cp:lastModifiedBy>
  <cp:revision>74</cp:revision>
  <dcterms:created xsi:type="dcterms:W3CDTF">2024-08-17T15:42:02Z</dcterms:created>
  <dcterms:modified xsi:type="dcterms:W3CDTF">2024-09-01T04:44:08Z</dcterms:modified>
</cp:coreProperties>
</file>