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61" r:id="rId4"/>
    <p:sldId id="262" r:id="rId5"/>
    <p:sldId id="258" r:id="rId6"/>
    <p:sldId id="265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Carbon Dioxide Emissions</a:t>
            </a:r>
          </a:p>
          <a:p>
            <a:pPr>
              <a:defRPr/>
            </a:pPr>
            <a:r>
              <a:rPr lang="en-US" dirty="0"/>
              <a:t>Worst 5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Emissions (MtCO2)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China</c:v>
                </c:pt>
                <c:pt idx="1">
                  <c:v>United States</c:v>
                </c:pt>
                <c:pt idx="2">
                  <c:v>India</c:v>
                </c:pt>
                <c:pt idx="3">
                  <c:v>Russia</c:v>
                </c:pt>
                <c:pt idx="4">
                  <c:v>Japan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10668</c:v>
                </c:pt>
                <c:pt idx="1">
                  <c:v>4713</c:v>
                </c:pt>
                <c:pt idx="2">
                  <c:v>2442</c:v>
                </c:pt>
                <c:pt idx="3">
                  <c:v>1577</c:v>
                </c:pt>
                <c:pt idx="4">
                  <c:v>1031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1-4E60-9380-2F4ECC341E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39789775"/>
        <c:axId val="1295494607"/>
      </c:barChart>
      <c:catAx>
        <c:axId val="133978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494607"/>
        <c:crosses val="autoZero"/>
        <c:auto val="1"/>
        <c:lblAlgn val="ctr"/>
        <c:lblOffset val="100"/>
        <c:noMultiLvlLbl val="0"/>
      </c:catAx>
      <c:valAx>
        <c:axId val="1295494607"/>
        <c:scaling>
          <c:orientation val="minMax"/>
          <c:max val="1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89775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DB8EA-C31F-45A0-97AC-756ADAD92762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3F217-8C27-4FD3-9574-98FD8A89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F217-8C27-4FD3-9574-98FD8A891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F217-8C27-4FD3-9574-98FD8A891E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C04F-D870-445F-B3EB-2BFE9A755204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2440-1607-4EEB-B5EF-F2A132A85F08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E4-9A93-41C1-80CE-1C6B6FB69DC7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5254-D4A7-4CB3-8EF5-438AFBCA04B7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6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62BC-6C38-4DFB-9D03-B06C673EFED7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F7D7-F50F-4D36-B082-32C5FDA4D952}" type="datetime12">
              <a:rPr lang="en-US" smtClean="0"/>
              <a:t>10:14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EE9-FB6C-48F9-B1C9-7A8CA577F39D}" type="datetime12">
              <a:rPr lang="en-US" smtClean="0"/>
              <a:t>10:14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9A06-5D25-43E1-8BED-AB2BA7919462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065F43-2E15-45F0-AFA5-D07600E7CDBB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D98-6980-437E-B67E-9D7882560AA6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3F33-3244-446F-BE90-D05B0AD89873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B257-D348-4FBE-BF11-F2ABEBDD7B50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76E-51FD-45C8-B125-70CFEF23D99A}" type="datetime12">
              <a:rPr lang="en-US" smtClean="0"/>
              <a:t>10:14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92DE-2B2C-4022-A25F-4890C384FA03}" type="datetime12">
              <a:rPr lang="en-US" smtClean="0"/>
              <a:t>10:14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C-5928-491C-8F30-4E7A9ACA1C33}" type="datetime12">
              <a:rPr lang="en-US" smtClean="0"/>
              <a:t>10:14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0241-9613-43B5-BA74-F2D6D5C973A2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8002-7237-4C8A-9F6B-CF57B28E7D66}" type="datetime12">
              <a:rPr lang="en-US" smtClean="0"/>
              <a:t>10:14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B2FC-8C5A-4B77-A32E-C16A3BD3D789}" type="datetime12">
              <a:rPr lang="en-US" smtClean="0"/>
              <a:t>10:14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6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roundup.org/co2-greenhouse-gas-emission-statistics/" TargetMode="External"/><Relationship Id="rId2" Type="http://schemas.openxmlformats.org/officeDocument/2006/relationships/hyperlink" Target="https://www.un.org/en/climatechange/what-is-climate-chan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solutionsproject.org/info/climate-change-solutions/" TargetMode="External"/><Relationship Id="rId5" Type="http://schemas.openxmlformats.org/officeDocument/2006/relationships/hyperlink" Target="https://www.un.org/en/climatechange/science/causes-effects-climate-change#:~:text=More%20health%20risks&amp;text=Climate%20impacts%20are%20already%20harming,grow%20or%20find%20sufficient%20food." TargetMode="External"/><Relationship Id="rId4" Type="http://schemas.openxmlformats.org/officeDocument/2006/relationships/hyperlink" Target="https://www.unep.org/news-and-stories/story/debunking-eight-common-myths-about-climate-change#:~:text=Myth%20%235%3A%20Scientists%20disagree%20on%20the%20cause%20of%20climate%20change.&amp;text=%E2%80%9CThe%20idea%20that%20there%20is,It%20is%20caused%20by%20humans.%E2%80%9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D6F-617A-BB68-3CD4-9A69F1F2942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4635" y="274218"/>
            <a:ext cx="5024438" cy="836613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DEPARTMENT OF COMPUTER SCIENCE</a:t>
            </a:r>
            <a:b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IN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ALIGARH MUSLIM UNIVERSITY, ALIGARH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F4714-0A58-1305-AD28-9A572CFFE1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58463" y="3184481"/>
            <a:ext cx="8674100" cy="2386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</a:rPr>
              <a:t>Week #2 </a:t>
            </a:r>
          </a:p>
          <a:p>
            <a:pPr marL="0" indent="0" algn="ctr">
              <a:buNone/>
            </a:pPr>
            <a:r>
              <a:rPr lang="en-US" sz="4000" b="1" dirty="0"/>
              <a:t>5</a:t>
            </a:r>
            <a:r>
              <a:rPr lang="en-US" sz="4000" b="1" dirty="0">
                <a:solidFill>
                  <a:schemeClr val="tx1"/>
                </a:solidFill>
              </a:rPr>
              <a:t># Presentation (CAMS-1P01)</a:t>
            </a:r>
            <a:endParaRPr lang="en-US" sz="8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800" b="1" dirty="0"/>
              <a:t>Climate Change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9326-FB4C-32F4-0FDC-3A5875896E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272" y="1243514"/>
            <a:ext cx="2132481" cy="194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6736F-2C39-B723-F776-C66EB20B24FB}"/>
              </a:ext>
            </a:extLst>
          </p:cNvPr>
          <p:cNvSpPr txBox="1"/>
          <p:nvPr/>
        </p:nvSpPr>
        <p:spPr>
          <a:xfrm>
            <a:off x="2218124" y="5556285"/>
            <a:ext cx="35773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Presented By </a:t>
            </a:r>
          </a:p>
          <a:p>
            <a:r>
              <a:rPr lang="en-US" sz="2800" dirty="0"/>
              <a:t>Mohd Rameez Khan</a:t>
            </a:r>
          </a:p>
          <a:p>
            <a:endParaRPr lang="en-US" sz="1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3F4659-996A-31BB-06DB-63D537A9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20C-5633-B973-3FAC-C1DBEE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+mn-lt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F5C5-2A63-6DB2-66A9-DD3A794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1.  Introduction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2.  </a:t>
            </a:r>
            <a:r>
              <a:rPr lang="en-US" dirty="0"/>
              <a:t>Climate Change Infographic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3.  Debunking Myths</a:t>
            </a:r>
          </a:p>
          <a:p>
            <a:pPr marL="457200" indent="-457200" algn="just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Risk and Reversing Factors</a:t>
            </a:r>
          </a:p>
          <a:p>
            <a:pPr marL="457200" indent="-457200" algn="just">
              <a:buFont typeface="Arial" panose="020B0604020202020204" pitchFamily="34" charset="0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C6108-5F07-11EA-B5A6-6194D5D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6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5419-1843-3227-5E9B-10D95D98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6" y="89827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1.</a:t>
            </a:r>
            <a:r>
              <a:rPr lang="en-US" sz="3200" b="1" dirty="0"/>
              <a:t> </a:t>
            </a:r>
            <a:r>
              <a:rPr lang="en-US" sz="4400" b="1" dirty="0"/>
              <a:t>Introduction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CB53-E2F8-4D78-F221-24CB73AB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14" y="2131499"/>
            <a:ext cx="6496783" cy="4250382"/>
          </a:xfrm>
        </p:spPr>
        <p:txBody>
          <a:bodyPr>
            <a:noAutofit/>
          </a:bodyPr>
          <a:lstStyle/>
          <a:p>
            <a:r>
              <a:rPr lang="en-US" sz="1800" dirty="0"/>
              <a:t>Climate change refers to long-term shifts in temperatures and weather patterns. </a:t>
            </a:r>
          </a:p>
          <a:p>
            <a:r>
              <a:rPr lang="en-US" sz="1800" dirty="0"/>
              <a:t>Since the 1800s, human </a:t>
            </a:r>
            <a:r>
              <a:rPr lang="en-US" sz="1800" dirty="0" err="1"/>
              <a:t>activites</a:t>
            </a:r>
            <a:r>
              <a:rPr lang="en-US" sz="1800" dirty="0"/>
              <a:t> have been the main driver of climate change, primarily due to the burning of fossil fuels like coal, oil and gas.</a:t>
            </a:r>
          </a:p>
          <a:p>
            <a:r>
              <a:rPr lang="en-US" sz="1800" dirty="0"/>
              <a:t>Burning fossil fuels generates greenhouse gas emissions that act like a blanket wrapped around the Earth, trapping the sun’s heat and raising temperatures.</a:t>
            </a:r>
          </a:p>
          <a:p>
            <a:r>
              <a:rPr lang="en-US" sz="1800" dirty="0"/>
              <a:t>The main greenhouse gases that are causing climate change include carbon dioxide and methane. </a:t>
            </a:r>
          </a:p>
          <a:p>
            <a:r>
              <a:rPr lang="en-US" sz="1800" dirty="0"/>
              <a:t>These come from using gasoline for driving a car or coal for heating a building, for example. </a:t>
            </a:r>
          </a:p>
          <a:p>
            <a:r>
              <a:rPr lang="en-US" sz="1800" dirty="0"/>
              <a:t>Energy, industry, transport, buildings, agriculture and land use are among the main sectors causing greenhouse gases.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000C9-634D-41E1-27DF-C1B6D372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6255" y="6213660"/>
            <a:ext cx="2743200" cy="365125"/>
          </a:xfrm>
        </p:spPr>
        <p:txBody>
          <a:bodyPr/>
          <a:lstStyle/>
          <a:p>
            <a:fld id="{5D8D5AC6-6163-4C71-B3F9-75F9F08394FF}" type="datetime12">
              <a:rPr lang="en-US" smtClean="0"/>
              <a:t>10:14 AM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13B3E-BAAE-4859-2DA8-D31D2BC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3115" y="6301312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92550-5E13-1FC4-2E61-5697AA1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 descr="What Is Climate Change? | United Nations">
            <a:extLst>
              <a:ext uri="{FF2B5EF4-FFF2-40B4-BE49-F238E27FC236}">
                <a16:creationId xmlns:a16="http://schemas.microsoft.com/office/drawing/2014/main" id="{46181DA8-1614-4C95-AD4F-A85012BB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29" y="2671835"/>
            <a:ext cx="3959509" cy="25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554-F9CC-B3C5-4401-FF7D8418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2" y="873046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2. Climate Change Infographic</a:t>
            </a:r>
            <a:br>
              <a:rPr lang="en-US" sz="2800" dirty="0"/>
            </a:b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3F97331-207C-B513-F11B-763898F1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248" y="6394494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725EA2-674B-C90E-FAA1-2E3589D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4</a:t>
            </a:fld>
            <a:endParaRPr lang="en-US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5BFFDBB5-DCA5-C249-740A-ACE9FAB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7526" y="6357830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10:14 AM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99902CC-2D00-616F-D0E6-3FCEE006F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26076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1873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CE9-05EB-B306-5D38-C623D0CC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8" y="85412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3. Debunking Myths</a:t>
            </a:r>
            <a:br>
              <a:rPr lang="en-US" sz="2800" dirty="0"/>
            </a:b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40B883-2F11-309C-ADC5-B2692592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29" y="6396542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5ED308-D211-D455-B3DC-C6684D69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5</a:t>
            </a:fld>
            <a:endParaRPr lang="en-US"/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9F3A559-516F-8CEE-1DD1-7BACEC69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64871" y="6435593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10:14 AM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2E8019-A248-DC14-334D-6E7295834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93269"/>
              </p:ext>
            </p:extLst>
          </p:nvPr>
        </p:nvGraphicFramePr>
        <p:xfrm>
          <a:off x="169518" y="2125192"/>
          <a:ext cx="11578944" cy="4180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72">
                  <a:extLst>
                    <a:ext uri="{9D8B030D-6E8A-4147-A177-3AD203B41FA5}">
                      <a16:colId xmlns:a16="http://schemas.microsoft.com/office/drawing/2014/main" val="333526439"/>
                    </a:ext>
                  </a:extLst>
                </a:gridCol>
                <a:gridCol w="5789472">
                  <a:extLst>
                    <a:ext uri="{9D8B030D-6E8A-4147-A177-3AD203B41FA5}">
                      <a16:colId xmlns:a16="http://schemas.microsoft.com/office/drawing/2014/main" val="818753189"/>
                    </a:ext>
                  </a:extLst>
                </a:gridCol>
              </a:tblGrid>
              <a:tr h="457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58544"/>
                  </a:ext>
                </a:extLst>
              </a:tr>
              <a:tr h="639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change has always happened, so we should not worry about it.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Earth is heating up at its fastest rate in at least 2,000 years and is about 1.2°C hotter than it was in pre-industrial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5268"/>
                  </a:ext>
                </a:extLst>
              </a:tr>
              <a:tr h="639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change is a natural process. It has nothing to do with people.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climate change is a natural process human activity is pushing it into overdrive.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56248"/>
                  </a:ext>
                </a:extLst>
              </a:tr>
              <a:tr h="90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couple of degrees of warming is not that big of a deal.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Actually, small temperature rises can throw the world’s delicate ecosystems into disarray, with dire implications for humans and other living things.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27763"/>
                  </a:ext>
                </a:extLst>
              </a:tr>
              <a:tr h="639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too late to avert a climate catastrophe, so we might as well keep burning fossil fuels.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the situation is dire, there is still a narrow window for humanity to avoid the worst of climate change.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7768"/>
                  </a:ext>
                </a:extLst>
              </a:tr>
              <a:tr h="90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need to worry about lowering greenhouse gas emissions. Humanity is inventive; we can just adapt to climate change.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countries and communities can adapt to rising temperatures, lower precipitation and the other impacts of climate change. But many cannot.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2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8D-F210-9AF6-F2ED-313A825E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1" y="754637"/>
            <a:ext cx="9613861" cy="1080938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US" dirty="0">
                <a:solidFill>
                  <a:schemeClr val="tx1"/>
                </a:solidFill>
              </a:rPr>
              <a:t> Cause and R</a:t>
            </a:r>
            <a:r>
              <a:rPr lang="en-US" dirty="0"/>
              <a:t>eversing</a:t>
            </a:r>
            <a:r>
              <a:rPr lang="en-US" dirty="0">
                <a:solidFill>
                  <a:schemeClr val="tx1"/>
                </a:solidFill>
              </a:rPr>
              <a:t> Factors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A041-A740-8702-FDF3-1D31621F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1" y="2037372"/>
            <a:ext cx="11770845" cy="44007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Causes Of Climate Change</a:t>
            </a:r>
          </a:p>
          <a:p>
            <a:r>
              <a:rPr lang="en-US" b="1" dirty="0"/>
              <a:t>Generating power</a:t>
            </a:r>
            <a:endParaRPr lang="en-US" dirty="0"/>
          </a:p>
          <a:p>
            <a:r>
              <a:rPr lang="en-US" b="1" dirty="0"/>
              <a:t>Manufacturing goods</a:t>
            </a:r>
            <a:endParaRPr lang="en-US" dirty="0"/>
          </a:p>
          <a:p>
            <a:r>
              <a:rPr lang="en-US" b="1" dirty="0"/>
              <a:t>Cutting down forests</a:t>
            </a:r>
            <a:endParaRPr lang="en-US" dirty="0"/>
          </a:p>
          <a:p>
            <a:r>
              <a:rPr lang="en-US" b="1" dirty="0"/>
              <a:t>Using transportation</a:t>
            </a:r>
            <a:endParaRPr lang="en-US" dirty="0"/>
          </a:p>
          <a:p>
            <a:r>
              <a:rPr lang="en-US" b="1" dirty="0"/>
              <a:t>Producing food</a:t>
            </a:r>
            <a:endParaRPr lang="en-US" dirty="0"/>
          </a:p>
          <a:p>
            <a:r>
              <a:rPr lang="en-US" b="1" dirty="0"/>
              <a:t>Powering buildings</a:t>
            </a:r>
            <a:endParaRPr lang="en-US" dirty="0"/>
          </a:p>
          <a:p>
            <a:r>
              <a:rPr lang="en-US" b="1" dirty="0"/>
              <a:t>Consuming too much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272637-B2D7-E4F0-0BB8-7B77B0F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0406" y="6352397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10:14 AM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636853-E3EA-8322-7672-880C737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661" y="6438166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DC7251-CF72-79F7-E6AF-D178929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EA541-495D-1BEA-E523-B40544BE3C74}"/>
              </a:ext>
            </a:extLst>
          </p:cNvPr>
          <p:cNvSpPr txBox="1"/>
          <p:nvPr/>
        </p:nvSpPr>
        <p:spPr>
          <a:xfrm>
            <a:off x="5580994" y="2091875"/>
            <a:ext cx="64197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Reversing Factors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Phase Out Damaging Refrigerants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Install Onshore Wind Turbines for Generating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Reduce the Nation’s Food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Shift to a Plant-Rich Diet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Restore the Tropical Forests of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Design Smarter Cities for Transit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Make Solar Photovoltaics an Energy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4342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AE8-56EF-57F5-4FB2-8D3F4D5D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90457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5. Conclusion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36DC-E845-5707-2EB6-64250190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" y="2059399"/>
            <a:ext cx="11637803" cy="4606262"/>
          </a:xfrm>
        </p:spPr>
        <p:txBody>
          <a:bodyPr>
            <a:normAutofit/>
          </a:bodyPr>
          <a:lstStyle/>
          <a:p>
            <a:r>
              <a:rPr lang="en-US" sz="2000" b="1" dirty="0"/>
              <a:t>Climate change is an undeniable crisis that demands immediate and concerted global action.</a:t>
            </a:r>
            <a:r>
              <a:rPr lang="en-US" sz="2000" dirty="0"/>
              <a:t> </a:t>
            </a:r>
          </a:p>
          <a:p>
            <a:r>
              <a:rPr lang="en-US" sz="2000" dirty="0"/>
              <a:t>The evidence is overwhelming: rising sea levels, extreme weather events, biodiversity loss, and the disruption of ecosystems are just a few of the far-reaching consequences. </a:t>
            </a:r>
          </a:p>
          <a:p>
            <a:r>
              <a:rPr lang="en-US" sz="2000" dirty="0"/>
              <a:t>Transitioning to renewable energy sources, investing in sustainable technologies, and adopting eco-friendly practices are essential steps towards a more resilient future. </a:t>
            </a:r>
          </a:p>
          <a:p>
            <a:r>
              <a:rPr lang="en-US" sz="2000" dirty="0"/>
              <a:t>International cooperation, policy changes, and individual actions are all crucial components of addressing this complex issue. </a:t>
            </a:r>
          </a:p>
          <a:p>
            <a:r>
              <a:rPr lang="en-US" sz="2000" dirty="0"/>
              <a:t>The choices we make today will determine the planet we leave for future generations. </a:t>
            </a:r>
          </a:p>
          <a:p>
            <a:r>
              <a:rPr lang="en-US" sz="2000" dirty="0"/>
              <a:t>It is imperative that we rise to the occasion and build a world that is both sustainable and equitable.</a:t>
            </a:r>
          </a:p>
          <a:p>
            <a:r>
              <a:rPr lang="en-US" sz="2000" dirty="0"/>
              <a:t>The future of our planet depends on our collective will to act decisively.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EF896-8563-61A2-1DF6-5719360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9428" y="6314171"/>
            <a:ext cx="2743200" cy="365125"/>
          </a:xfrm>
        </p:spPr>
        <p:txBody>
          <a:bodyPr/>
          <a:lstStyle/>
          <a:p>
            <a:fld id="{623C2407-AA0B-48CC-B684-40907C8B9535}" type="datetime12">
              <a:rPr lang="en-US" smtClean="0"/>
              <a:t>10:14 AM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B11FD-AAC8-C27B-AC70-5D51EC5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010" y="6327807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81E83-0F63-2F9A-DAA0-8F619CB7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F4CB1-C61D-3362-D389-DB7A12247B20}"/>
              </a:ext>
            </a:extLst>
          </p:cNvPr>
          <p:cNvSpPr txBox="1"/>
          <p:nvPr/>
        </p:nvSpPr>
        <p:spPr>
          <a:xfrm>
            <a:off x="3408595" y="5992313"/>
            <a:ext cx="3173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Inter"/>
              </a:rPr>
              <a:t>Global Warming PSA</a:t>
            </a:r>
            <a:endParaRPr lang="en-US" sz="2800" dirty="0"/>
          </a:p>
        </p:txBody>
      </p:sp>
      <p:pic>
        <p:nvPicPr>
          <p:cNvPr id="6" name="Sound For 5#">
            <a:hlinkClick r:id="" action="ppaction://media"/>
            <a:extLst>
              <a:ext uri="{FF2B5EF4-FFF2-40B4-BE49-F238E27FC236}">
                <a16:creationId xmlns:a16="http://schemas.microsoft.com/office/drawing/2014/main" id="{ACB7A304-00AE-EC3C-CA99-D930F06C8E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62901" y="5968475"/>
            <a:ext cx="697186" cy="6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11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028-A8A9-78A1-8E75-2A1C2E3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2539-B527-38E0-18F0-2F3BBC97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589803" cy="35993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What Is Climate Change? | United Nations</a:t>
            </a:r>
            <a:endParaRPr lang="en-US" dirty="0"/>
          </a:p>
          <a:p>
            <a:r>
              <a:rPr lang="en-US" dirty="0">
                <a:hlinkClick r:id="rId3"/>
              </a:rPr>
              <a:t>45 Latest Greenhouse Gas &amp; Climate Change Statistics 2024 (theroundup.org)</a:t>
            </a:r>
            <a:endParaRPr lang="en-US" dirty="0"/>
          </a:p>
          <a:p>
            <a:r>
              <a:rPr lang="en-US" dirty="0">
                <a:hlinkClick r:id="rId4"/>
              </a:rPr>
              <a:t>Debunking eight common myths about climate change | UNEP</a:t>
            </a:r>
            <a:endParaRPr lang="en-US" dirty="0"/>
          </a:p>
          <a:p>
            <a:r>
              <a:rPr lang="en-US" dirty="0">
                <a:hlinkClick r:id="rId5"/>
              </a:rPr>
              <a:t>Causes and Effects of Climate Change | United Nations</a:t>
            </a:r>
            <a:endParaRPr lang="en-US" dirty="0"/>
          </a:p>
          <a:p>
            <a:r>
              <a:rPr lang="en-US" dirty="0">
                <a:hlinkClick r:id="rId6"/>
              </a:rPr>
              <a:t>How to Reverse Global Warming: Climate Change Solutions (thesolutionsproject.org)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D2C9D-639B-9198-171B-9D38ECC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B7799-BEA6-DB90-3504-6DF702A701D4}"/>
              </a:ext>
            </a:extLst>
          </p:cNvPr>
          <p:cNvSpPr txBox="1">
            <a:spLocks/>
          </p:cNvSpPr>
          <p:nvPr/>
        </p:nvSpPr>
        <p:spPr>
          <a:xfrm>
            <a:off x="352792" y="2007140"/>
            <a:ext cx="11732849" cy="2843719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200" b="1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A0A5E4-976D-9F9E-7FCF-18E73EAE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67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289</TotalTime>
  <Words>705</Words>
  <Application>Microsoft Office PowerPoint</Application>
  <PresentationFormat>Widescreen</PresentationFormat>
  <Paragraphs>89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Inter</vt:lpstr>
      <vt:lpstr>Tenorite</vt:lpstr>
      <vt:lpstr>Trebuchet MS</vt:lpstr>
      <vt:lpstr>Berlin</vt:lpstr>
      <vt:lpstr>DEPARTMENT OF COMPUTER SCIENCE ALIGARH MUSLIM UNIVERSITY, ALIGARH</vt:lpstr>
      <vt:lpstr>Table Of Contents</vt:lpstr>
      <vt:lpstr>1. Introduction </vt:lpstr>
      <vt:lpstr>2. Climate Change Infographic </vt:lpstr>
      <vt:lpstr>3. Debunking Myths </vt:lpstr>
      <vt:lpstr>4. Cause and Reversing Factors </vt:lpstr>
      <vt:lpstr>5. 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Rameez Khan</dc:creator>
  <cp:lastModifiedBy>Mohd Rameez Khan</cp:lastModifiedBy>
  <cp:revision>103</cp:revision>
  <dcterms:created xsi:type="dcterms:W3CDTF">2024-08-17T15:42:02Z</dcterms:created>
  <dcterms:modified xsi:type="dcterms:W3CDTF">2024-09-01T04:44:17Z</dcterms:modified>
</cp:coreProperties>
</file>