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EAB-B451-4767-A047-CC01DC7A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75DF-3BDD-4775-AEA6-0E4E0FE23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5566-5968-4CCA-9055-7BCFC6DB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98E4-AAC5-41E8-BD76-EE30732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E279-55A6-46E5-B6F0-5DA6742A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7F24-E704-4D8F-8759-C997CEB6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D0637-31D5-4EA2-A567-1F9D7CA4F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CAC9-3994-4654-BDFD-37C59481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199E-0E6E-4E66-9798-EA26684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50B5-74AB-4439-ADFC-629EFFE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87076-CF08-44CD-BEEA-F9FE107D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1778A-6BB0-4DDE-AA44-B6B41198C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21E6-4E92-4719-B5E7-DDCF75A8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DC8D-EBFA-402D-97AF-D78A257B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0868-CB41-47DD-B9D2-427B689F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853F-61AC-4A2D-8BCE-98D04F4C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823B-7FAD-483E-B712-57A13BC1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2C1F-DC98-4B1C-9F0C-9039C216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B901-5A56-4AB1-AA27-DD4ABA6C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344B-B8D3-4DC3-B889-2D3A3C7E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7F8F-5D4E-481A-9DE2-BB3B3334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4A7E-992D-49E9-9C38-780FCDE7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9826-EE68-466D-BF02-38E40C07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5D11-2348-4F7A-B978-7E232632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E94D-4868-4D66-BC3E-EEFC68CE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BCF4-564E-4760-AA5C-99A5322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27B-CD66-471A-81DC-C7D8295A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E5F2-5DE6-47B0-9418-2D488D2F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F2404-A66F-49F9-8A15-19EE3311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3F95C-53A5-4478-B1B9-28D3EB5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53A40-6188-4E1F-B641-096CCD59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F9E3-B7FA-49C5-9B2B-F38F3086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828D-5B05-40F8-8DDA-50473856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49E63-5205-465D-BE47-5B82A17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F68E7-F246-4AFC-8894-58AB76B3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7EE23-A4FA-40CD-8C09-E96B83BF0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B47B7-FB00-4879-A4F4-FB842A1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4237D-E5D8-4813-8BAE-3CDDCC68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67020-A238-49C4-897D-B6FFC7F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A4DC-6C2A-4898-AAAE-4A7A33D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65FAA-6FC2-428E-A93F-5DA4ECD2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5538A-2B2D-451E-92D3-1609BC4F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BF0A8-C912-414A-94D1-9DFF225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DA596-ED29-49BE-AF18-31C7E9E5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FDE61-311E-420C-8D17-46D7058D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72EC-A73D-4E14-B878-121C6DD5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3BA-DAB4-488B-811A-D5FE2A21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F1E4-A44E-4563-909A-CD2295D2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0934-7371-40F9-B0AC-D4C6245D1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D3916-0AA1-4B91-B287-2443DD12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B106-BD1B-4DC7-ADD1-AFCB050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3676-A6EA-4E1B-B22B-89323371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03D0-8894-45F5-9A69-411FF0C1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84C5A-E2DA-4827-84E9-FF761E75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28C7A-55C1-481A-BF9B-D0157C93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6A88E-4537-4472-942B-118435C8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63B1E-64AE-44EF-B179-26D92E47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8C37-8416-4D29-B9DA-42A8687D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55F0D-2704-44E1-AE09-0BF42D33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13199-F516-40DB-AB0D-97708565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765B-82E1-46FE-80FB-793F63C08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6C2E-EA2C-457D-BA2C-AAEA9CDFC2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841E-A435-42DA-90AE-0107CDD0F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BDC0-8D5E-4CD0-9174-8CD64F37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DC63-C970-4E71-BCA5-B63092CF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341AE-DA09-4C5D-AEED-05F3EE841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Auto Insurance Claims Analysis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07026-6E00-4C2A-9E2E-F59DC467B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Rebecca Leu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AA39E04A-D10C-41E0-87A5-57603D1B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CD99C-C553-4FA8-9050-8EEA73FD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85AE-5BE4-4983-8B82-1F853BAE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500"/>
              <a:t>Arpan Gupta (Indian Institute of Technology, R. (n.d.). Random Forest in R. Retrieved December 04, 2020, from http://analyticsdataexploration.com/random-forest-for-data-analytics-in-r/</a:t>
            </a:r>
          </a:p>
          <a:p>
            <a:r>
              <a:rPr lang="en-US" sz="1500"/>
              <a:t>Data Wrangling with dplyr and tidyr Cheat Sheet. (n.d.). Retrieved from https://rstudio.com/wp-content/uploads/2015/02/data-wrangling-cheatsheet.pdf</a:t>
            </a:r>
          </a:p>
          <a:p>
            <a:r>
              <a:rPr lang="en-US" sz="1500"/>
              <a:t>Kabacoff, R. (2015). </a:t>
            </a:r>
            <a:r>
              <a:rPr lang="en-US" sz="1500" i="1"/>
              <a:t>R in action: Data analysis and graphics with R</a:t>
            </a:r>
            <a:r>
              <a:rPr lang="en-US" sz="1500"/>
              <a:t>. Shelter Island, NY: Manning.</a:t>
            </a:r>
          </a:p>
          <a:p>
            <a:r>
              <a:rPr lang="en-US" sz="1500"/>
              <a:t>Misraaakash1998Check out this Author's contributed articles., Misraaakash1998, &amp; Check out this Author's contributed articles. (2020, July 22). Root-Mean-Square Error in R Programming. Retrieved December 04, 2020, from https://www.geeksforgeeks.org/root-mean-square-error-in-r-programming/</a:t>
            </a:r>
          </a:p>
          <a:p>
            <a:r>
              <a:rPr lang="en-US" sz="1500"/>
              <a:t>Tutorial: Building train and test sets with the same characteristics. (2020, November 13). Retrieved December 04, 2020, from https://cran.r-project.org/web/packages/dataPreparation/vignettes/train_test_prep.html</a:t>
            </a:r>
          </a:p>
          <a:p>
            <a:pPr marL="0" indent="0">
              <a:buNone/>
            </a:pPr>
            <a:endParaRPr lang="en-US" sz="15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B113B3-83EB-4955-9F89-60DEC3FB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B055-B347-400B-B50E-ABA93E2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Sourced from Kaggle </a:t>
            </a:r>
          </a:p>
          <a:p>
            <a:r>
              <a:rPr lang="en-US" sz="2000"/>
              <a:t>40 variables and 1000 observations </a:t>
            </a:r>
          </a:p>
          <a:p>
            <a:r>
              <a:rPr lang="en-US" sz="2000"/>
              <a:t>Each row is a claim, each column is a variable from that claim or policyholder </a:t>
            </a:r>
          </a:p>
          <a:p>
            <a:pPr lvl="1"/>
            <a:r>
              <a:rPr lang="en-US" sz="2000"/>
              <a:t>Examples: </a:t>
            </a:r>
          </a:p>
          <a:p>
            <a:pPr lvl="2"/>
            <a:r>
              <a:rPr lang="en-US" dirty="0"/>
              <a:t>Incident date</a:t>
            </a:r>
          </a:p>
          <a:p>
            <a:pPr lvl="2"/>
            <a:r>
              <a:rPr lang="en-US" dirty="0"/>
              <a:t>Damage severity </a:t>
            </a:r>
          </a:p>
          <a:p>
            <a:pPr lvl="2"/>
            <a:r>
              <a:rPr lang="en-US" dirty="0"/>
              <a:t>Collision type </a:t>
            </a:r>
          </a:p>
          <a:p>
            <a:pPr lvl="2"/>
            <a:r>
              <a:rPr lang="en-US" dirty="0"/>
              <a:t>Number of vehicles involved </a:t>
            </a:r>
          </a:p>
          <a:p>
            <a:pPr lvl="2"/>
            <a:r>
              <a:rPr lang="en-US" dirty="0"/>
              <a:t>Authorities contacted </a:t>
            </a:r>
          </a:p>
        </p:txBody>
      </p:sp>
    </p:spTree>
    <p:extLst>
      <p:ext uri="{BB962C8B-B14F-4D97-AF65-F5344CB8AC3E}">
        <p14:creationId xmlns:p14="http://schemas.microsoft.com/office/powerpoint/2010/main" val="30254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51464-B96E-42CA-B6B2-EB4508F6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The business question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83D1-327A-45AA-9053-5357D314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“Using information gathered in the first notice of the accident to the insurance companies, can we predict what the total claim value will be?” </a:t>
            </a:r>
          </a:p>
        </p:txBody>
      </p:sp>
    </p:spTree>
    <p:extLst>
      <p:ext uri="{BB962C8B-B14F-4D97-AF65-F5344CB8AC3E}">
        <p14:creationId xmlns:p14="http://schemas.microsoft.com/office/powerpoint/2010/main" val="363456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D3E7-FD3A-4FEE-92DF-D8F52482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Exploratory Data Analysis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7125518-28D1-4334-8054-1F56F539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These graphs show us the distribution of our predictor variable – total claim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EF397-15A2-4370-BD62-0AA3A18DB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" r="951" b="5"/>
          <a:stretch/>
        </p:blipFill>
        <p:spPr>
          <a:xfrm>
            <a:off x="8550353" y="329822"/>
            <a:ext cx="3105541" cy="26113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50CD4A-FC84-486A-8EAD-F28FB108F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284" r="16268" b="3"/>
          <a:stretch/>
        </p:blipFill>
        <p:spPr>
          <a:xfrm>
            <a:off x="7914955" y="3155743"/>
            <a:ext cx="3740939" cy="31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357F77-7B79-4F8B-BF3C-D0101423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1561" y="4362871"/>
            <a:ext cx="8182871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Proportion of Claim types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ED0683-2CD7-4870-8516-1A18DE81B584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2"/>
          <a:srcRect t="4790" b="5156"/>
          <a:stretch/>
        </p:blipFill>
        <p:spPr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E670EC-7CE6-4953-B319-B7ED5F14C23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2763" r="-3" b="7600"/>
          <a:stretch/>
        </p:blipFill>
        <p:spPr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626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BEBF7-12F5-4791-8712-1CBCFC0D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Time range of claim reporting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D3662-B2F8-41AB-B580-10C6B61F9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89" r="2638" b="-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5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F1415-A522-495C-B895-0EC67D3F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Connections between incident type and severity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26092-FC47-4DC6-9691-18B8B42C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3" r="1096" b="-2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4B7257-AEAB-40B3-AA15-E22F47DD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62" y="4537824"/>
            <a:ext cx="5109005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 kern="1200" dirty="0">
                <a:latin typeface="+mj-lt"/>
                <a:ea typeface="+mj-ea"/>
                <a:cs typeface="+mj-cs"/>
              </a:rPr>
              <a:t>Boxplots showing injury claim amounts and vehicle claim amounts by collision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082BB-A82A-4691-BC77-FCB788D66A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958"/>
          <a:stretch/>
        </p:blipFill>
        <p:spPr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2ECA28-ECF1-4527-94C6-87551BCFA41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10366" r="-3" b="-3"/>
          <a:stretch/>
        </p:blipFill>
        <p:spPr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906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1EA2F-B652-4A8B-8BD0-E2B7310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results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3C2A2-6DDE-47A9-895B-E7615E66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Most important factors:</a:t>
            </a:r>
          </a:p>
          <a:p>
            <a:r>
              <a:rPr lang="en-US" sz="2000" dirty="0"/>
              <a:t>Collison type </a:t>
            </a:r>
          </a:p>
          <a:p>
            <a:r>
              <a:rPr lang="en-US" sz="2000" dirty="0"/>
              <a:t>Incident type </a:t>
            </a:r>
          </a:p>
          <a:p>
            <a:r>
              <a:rPr lang="en-US" sz="2000" dirty="0"/>
              <a:t>Incident severity </a:t>
            </a:r>
          </a:p>
          <a:p>
            <a:r>
              <a:rPr lang="en-US" sz="2000" dirty="0"/>
              <a:t>Authorities contacted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F6D30-03FB-403D-89D2-32C466184B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620" r="611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0" ma:contentTypeDescription="Create a new document." ma:contentTypeScope="" ma:versionID="a91cab1102c1e7135d4a067048300cd8">
  <xsd:schema xmlns:xsd="http://www.w3.org/2001/XMLSchema" xmlns:xs="http://www.w3.org/2001/XMLSchema" xmlns:p="http://schemas.microsoft.com/office/2006/metadata/properties" xmlns:ns3="2bd8bf6f-2485-4e2a-85c0-30ba0f06d5e5" targetNamespace="http://schemas.microsoft.com/office/2006/metadata/properties" ma:root="true" ma:fieldsID="c08c3e7d9070a42e82e9b77825a8c668" ns3:_="">
    <xsd:import namespace="2bd8bf6f-2485-4e2a-85c0-30ba0f06d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160348-423E-496C-B720-99E82F2ED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8bf6f-2485-4e2a-85c0-30ba0f06d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20340-C1FC-44DA-8CCF-7BB40A8E59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A96FE-0953-42B3-8CD5-66552E61C4A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2bd8bf6f-2485-4e2a-85c0-30ba0f06d5e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 Insurance Claims Analysis and Prediction</vt:lpstr>
      <vt:lpstr>The dataset:</vt:lpstr>
      <vt:lpstr>The business question </vt:lpstr>
      <vt:lpstr>Exploratory Data Analysis </vt:lpstr>
      <vt:lpstr>Proportion of Claim types </vt:lpstr>
      <vt:lpstr>Time range of claim reporting</vt:lpstr>
      <vt:lpstr>Connections between incident type and severity</vt:lpstr>
      <vt:lpstr>Boxplots showing injury claim amounts and vehicle claim amounts by collision types</vt:lpstr>
      <vt:lpstr>The results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Claims Analysis and Prediction</dc:title>
  <dc:creator>Markham, Rebecca</dc:creator>
  <cp:lastModifiedBy>Markham, Rebecca</cp:lastModifiedBy>
  <cp:revision>1</cp:revision>
  <dcterms:created xsi:type="dcterms:W3CDTF">2020-12-06T19:28:05Z</dcterms:created>
  <dcterms:modified xsi:type="dcterms:W3CDTF">2020-12-06T19:28:34Z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