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DM Sans" panose="020B0604020202020204" charset="0"/>
      <p:regular r:id="rId17"/>
    </p:embeddedFont>
    <p:embeddedFont>
      <p:font typeface="Canva Sans Bold" panose="020B0604020202020204" charset="0"/>
      <p:regular r:id="rId18"/>
    </p:embeddedFont>
    <p:embeddedFont>
      <p:font typeface="Calibri" panose="020F0502020204030204" pitchFamily="34" charset="0"/>
      <p:regular r:id="rId19"/>
      <p:bold r:id="rId20"/>
      <p:italic r:id="rId21"/>
      <p:boldItalic r:id="rId22"/>
    </p:embeddedFont>
    <p:embeddedFont>
      <p:font typeface="DM Sans Bold" panose="020B0604020202020204" charset="0"/>
      <p:regular r:id="rId23"/>
    </p:embeddedFont>
    <p:embeddedFont>
      <p:font typeface="Oswald Bold" panose="020B0604020202020204" charset="0"/>
      <p:regular r:id="rId24"/>
    </p:embeddedFont>
    <p:embeddedFont>
      <p:font typeface="Canva Sans" panose="020B0604020202020204" charset="0"/>
      <p:regular r:id="rId25"/>
    </p:embeddedFont>
    <p:embeddedFont>
      <p:font typeface="Arimo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906" y="-5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30.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28.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4.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6.pn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svg"/><Relationship Id="rId7"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7.sv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54707" y="-112708"/>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7659121">
            <a:off x="15091031" y="5585714"/>
            <a:ext cx="7629294" cy="7828566"/>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297551" y="-937412"/>
            <a:ext cx="6575843" cy="6747600"/>
          </a:xfrm>
          <a:prstGeom prst="rect">
            <a:avLst/>
          </a:prstGeom>
        </p:spPr>
      </p:pic>
      <p:grpSp>
        <p:nvGrpSpPr>
          <p:cNvPr id="5" name="Group 5"/>
          <p:cNvGrpSpPr/>
          <p:nvPr/>
        </p:nvGrpSpPr>
        <p:grpSpPr>
          <a:xfrm>
            <a:off x="3354492" y="821930"/>
            <a:ext cx="11731416" cy="5872450"/>
            <a:chOff x="0" y="0"/>
            <a:chExt cx="2265527" cy="1134066"/>
          </a:xfrm>
        </p:grpSpPr>
        <p:sp>
          <p:nvSpPr>
            <p:cNvPr id="6" name="Freeform 6"/>
            <p:cNvSpPr/>
            <p:nvPr/>
          </p:nvSpPr>
          <p:spPr>
            <a:xfrm>
              <a:off x="0" y="0"/>
              <a:ext cx="2265527" cy="1134066"/>
            </a:xfrm>
            <a:custGeom>
              <a:avLst/>
              <a:gdLst/>
              <a:ahLst/>
              <a:cxnLst/>
              <a:rect l="l" t="t" r="r" b="b"/>
              <a:pathLst>
                <a:path w="2265527" h="1134066">
                  <a:moveTo>
                    <a:pt x="21778" y="0"/>
                  </a:moveTo>
                  <a:lnTo>
                    <a:pt x="2243750" y="0"/>
                  </a:lnTo>
                  <a:cubicBezTo>
                    <a:pt x="2255777" y="0"/>
                    <a:pt x="2265527" y="9750"/>
                    <a:pt x="2265527" y="21778"/>
                  </a:cubicBezTo>
                  <a:lnTo>
                    <a:pt x="2265527" y="1112288"/>
                  </a:lnTo>
                  <a:cubicBezTo>
                    <a:pt x="2265527" y="1124315"/>
                    <a:pt x="2255777" y="1134066"/>
                    <a:pt x="2243750" y="1134066"/>
                  </a:cubicBezTo>
                  <a:lnTo>
                    <a:pt x="21778" y="1134066"/>
                  </a:lnTo>
                  <a:cubicBezTo>
                    <a:pt x="9750" y="1134066"/>
                    <a:pt x="0" y="1124315"/>
                    <a:pt x="0" y="1112288"/>
                  </a:cubicBezTo>
                  <a:lnTo>
                    <a:pt x="0" y="21778"/>
                  </a:lnTo>
                  <a:cubicBezTo>
                    <a:pt x="0" y="9750"/>
                    <a:pt x="9750" y="0"/>
                    <a:pt x="21778" y="0"/>
                  </a:cubicBezTo>
                  <a:close/>
                </a:path>
              </a:pathLst>
            </a:custGeom>
            <a:solidFill>
              <a:srgbClr val="000000">
                <a:alpha val="0"/>
              </a:srgbClr>
            </a:solidFill>
            <a:ln w="38100">
              <a:solidFill>
                <a:srgbClr val="000000"/>
              </a:solidFill>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3584258" y="1017720"/>
            <a:ext cx="11271883" cy="5357044"/>
          </a:xfrm>
          <a:prstGeom prst="rect">
            <a:avLst/>
          </a:prstGeom>
        </p:spPr>
        <p:txBody>
          <a:bodyPr lIns="0" tIns="0" rIns="0" bIns="0" rtlCol="0" anchor="t">
            <a:spAutoFit/>
          </a:bodyPr>
          <a:lstStyle/>
          <a:p>
            <a:pPr algn="ctr">
              <a:lnSpc>
                <a:spcPts val="10683"/>
              </a:lnSpc>
            </a:pPr>
            <a:r>
              <a:rPr lang="en-US" sz="7741" spc="758">
                <a:solidFill>
                  <a:srgbClr val="231F20"/>
                </a:solidFill>
                <a:latin typeface="Oswald Bold"/>
              </a:rPr>
              <a:t>A COMPARATIVE STUDY OF CLASSIFIERS FOR PATTERN CLASSIFICATION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221258"/>
            <a:chOff x="0" y="0"/>
            <a:chExt cx="4816593" cy="585023"/>
          </a:xfrm>
        </p:grpSpPr>
        <p:sp>
          <p:nvSpPr>
            <p:cNvPr id="3" name="Freeform 3"/>
            <p:cNvSpPr/>
            <p:nvPr/>
          </p:nvSpPr>
          <p:spPr>
            <a:xfrm>
              <a:off x="0" y="0"/>
              <a:ext cx="4816592" cy="585023"/>
            </a:xfrm>
            <a:custGeom>
              <a:avLst/>
              <a:gdLst/>
              <a:ahLst/>
              <a:cxnLst/>
              <a:rect l="l" t="t" r="r" b="b"/>
              <a:pathLst>
                <a:path w="4816592" h="585023">
                  <a:moveTo>
                    <a:pt x="0" y="0"/>
                  </a:moveTo>
                  <a:lnTo>
                    <a:pt x="4816592" y="0"/>
                  </a:lnTo>
                  <a:lnTo>
                    <a:pt x="4816592" y="585023"/>
                  </a:lnTo>
                  <a:lnTo>
                    <a:pt x="0" y="585023"/>
                  </a:lnTo>
                  <a:close/>
                </a:path>
              </a:pathLst>
            </a:custGeom>
            <a:solidFill>
              <a:srgbClr val="1A1A1A"/>
            </a:solidFill>
          </p:spPr>
        </p:sp>
        <p:sp>
          <p:nvSpPr>
            <p:cNvPr id="4" name="TextBox 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745492" y="-5275613"/>
            <a:ext cx="7616557" cy="7815497"/>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07889" y="-3995046"/>
            <a:ext cx="6709932" cy="6885191"/>
          </a:xfrm>
          <a:prstGeom prst="rect">
            <a:avLst/>
          </a:prstGeom>
        </p:spPr>
      </p:pic>
      <p:sp>
        <p:nvSpPr>
          <p:cNvPr id="7" name="TextBox 7"/>
          <p:cNvSpPr txBox="1"/>
          <p:nvPr/>
        </p:nvSpPr>
        <p:spPr>
          <a:xfrm>
            <a:off x="373668" y="2183158"/>
            <a:ext cx="12371824" cy="7745983"/>
          </a:xfrm>
          <a:prstGeom prst="rect">
            <a:avLst/>
          </a:prstGeom>
        </p:spPr>
        <p:txBody>
          <a:bodyPr lIns="0" tIns="0" rIns="0" bIns="0" rtlCol="0" anchor="t">
            <a:spAutoFit/>
          </a:bodyPr>
          <a:lstStyle/>
          <a:p>
            <a:pPr algn="ctr">
              <a:lnSpc>
                <a:spcPts val="5199"/>
              </a:lnSpc>
            </a:pPr>
            <a:r>
              <a:rPr lang="en-US" sz="3999">
                <a:solidFill>
                  <a:srgbClr val="000000"/>
                </a:solidFill>
                <a:latin typeface="Open Sauce Bold"/>
              </a:rPr>
              <a:t>Quality Assurance</a:t>
            </a:r>
          </a:p>
          <a:p>
            <a:pPr algn="ctr">
              <a:lnSpc>
                <a:spcPts val="5199"/>
              </a:lnSpc>
            </a:pPr>
            <a:endParaRPr lang="en-US" sz="3999">
              <a:solidFill>
                <a:srgbClr val="000000"/>
              </a:solidFill>
              <a:latin typeface="Open Sauce Bold"/>
            </a:endParaRPr>
          </a:p>
          <a:p>
            <a:pPr>
              <a:lnSpc>
                <a:spcPts val="3900"/>
              </a:lnSpc>
              <a:spcBef>
                <a:spcPct val="0"/>
              </a:spcBef>
            </a:pPr>
            <a:r>
              <a:rPr lang="en-US" sz="3000">
                <a:solidFill>
                  <a:srgbClr val="000000"/>
                </a:solidFill>
                <a:latin typeface="Open Sauce"/>
              </a:rPr>
              <a:t>Datasets used in the research are reputable and pretreated to ensure their quality and suitability for machine learning. Models undergo testing with diverse assessment indicators to obtain a comprehensive performance overview.</a:t>
            </a:r>
          </a:p>
          <a:p>
            <a:pPr>
              <a:lnSpc>
                <a:spcPts val="3900"/>
              </a:lnSpc>
              <a:spcBef>
                <a:spcPct val="0"/>
              </a:spcBef>
            </a:pPr>
            <a:r>
              <a:rPr lang="en-US" sz="3000">
                <a:solidFill>
                  <a:srgbClr val="000000"/>
                </a:solidFill>
                <a:latin typeface="Open Sauce"/>
              </a:rPr>
              <a:t>The well-documented code facilitates comprehension, usage, and future modifications. Comments clarify each step's purpose, enhancing code understandability and enabling ease of modification.</a:t>
            </a:r>
          </a:p>
          <a:p>
            <a:pPr>
              <a:lnSpc>
                <a:spcPts val="3900"/>
              </a:lnSpc>
              <a:spcBef>
                <a:spcPct val="0"/>
              </a:spcBef>
            </a:pPr>
            <a:r>
              <a:rPr lang="en-US" sz="3000">
                <a:solidFill>
                  <a:srgbClr val="000000"/>
                </a:solidFill>
                <a:latin typeface="Open Sauce"/>
              </a:rPr>
              <a:t>The implementation undergoes rigorous testing to ensure proper functionality with diverse datasets and parameters. Edge cases are considered to handle various scenarios without errors. Best practices in software engineering and machine learning are followed to achieve a high-quality implementation.</a:t>
            </a:r>
          </a:p>
        </p:txBody>
      </p:sp>
      <p:sp>
        <p:nvSpPr>
          <p:cNvPr id="8" name="TextBox 8"/>
          <p:cNvSpPr txBox="1"/>
          <p:nvPr/>
        </p:nvSpPr>
        <p:spPr>
          <a:xfrm>
            <a:off x="3690980" y="52675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 IMPLEMENTATION</a:t>
            </a:r>
          </a:p>
        </p:txBody>
      </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t="1272" b="1272"/>
          <a:stretch>
            <a:fillRect/>
          </a:stretch>
        </p:blipFill>
        <p:spPr>
          <a:xfrm>
            <a:off x="16023365" y="1902632"/>
            <a:ext cx="10021367" cy="10021367"/>
          </a:xfrm>
          <a:prstGeom prst="rect">
            <a:avLst/>
          </a:prstGeom>
        </p:spPr>
      </p:pic>
      <p:pic>
        <p:nvPicPr>
          <p:cNvPr id="10" name="Picture 10"/>
          <p:cNvPicPr>
            <a:picLocks noChangeAspect="1"/>
          </p:cNvPicPr>
          <p:nvPr/>
        </p:nvPicPr>
        <p:blipFill>
          <a:blip r:embed="rId6">
            <a:alphaModFix amt="88000"/>
          </a:blip>
          <a:srcRect/>
          <a:stretch>
            <a:fillRect/>
          </a:stretch>
        </p:blipFill>
        <p:spPr>
          <a:xfrm>
            <a:off x="12745492" y="3627397"/>
            <a:ext cx="5257235" cy="5257235"/>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0" y="0"/>
            <a:ext cx="18288000" cy="1857114"/>
            <a:chOff x="0" y="0"/>
            <a:chExt cx="4816593" cy="489116"/>
          </a:xfrm>
        </p:grpSpPr>
        <p:sp>
          <p:nvSpPr>
            <p:cNvPr id="4" name="Freeform 4"/>
            <p:cNvSpPr/>
            <p:nvPr/>
          </p:nvSpPr>
          <p:spPr>
            <a:xfrm>
              <a:off x="0" y="0"/>
              <a:ext cx="4816592" cy="489116"/>
            </a:xfrm>
            <a:custGeom>
              <a:avLst/>
              <a:gdLst/>
              <a:ahLst/>
              <a:cxnLst/>
              <a:rect l="l" t="t" r="r" b="b"/>
              <a:pathLst>
                <a:path w="4816592" h="489116">
                  <a:moveTo>
                    <a:pt x="0" y="0"/>
                  </a:moveTo>
                  <a:lnTo>
                    <a:pt x="4816592" y="0"/>
                  </a:lnTo>
                  <a:lnTo>
                    <a:pt x="4816592" y="489116"/>
                  </a:lnTo>
                  <a:lnTo>
                    <a:pt x="0" y="489116"/>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381348" y="-5093541"/>
            <a:ext cx="7616557" cy="7815497"/>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42361" y="-3744697"/>
            <a:ext cx="6709932" cy="6885191"/>
          </a:xfrm>
          <a:prstGeom prst="rect">
            <a:avLst/>
          </a:prstGeom>
        </p:spPr>
      </p:pic>
      <p:sp>
        <p:nvSpPr>
          <p:cNvPr id="8" name="TextBox 8"/>
          <p:cNvSpPr txBox="1"/>
          <p:nvPr/>
        </p:nvSpPr>
        <p:spPr>
          <a:xfrm>
            <a:off x="2712605" y="376968"/>
            <a:ext cx="12410109" cy="1167431"/>
          </a:xfrm>
          <a:prstGeom prst="rect">
            <a:avLst/>
          </a:prstGeom>
        </p:spPr>
        <p:txBody>
          <a:bodyPr lIns="0" tIns="0" rIns="0" bIns="0" rtlCol="0" anchor="t">
            <a:spAutoFit/>
          </a:bodyPr>
          <a:lstStyle/>
          <a:p>
            <a:pPr algn="ctr">
              <a:lnSpc>
                <a:spcPts val="9450"/>
              </a:lnSpc>
            </a:pPr>
            <a:r>
              <a:rPr lang="en-US" sz="6847" spc="671">
                <a:solidFill>
                  <a:srgbClr val="FFFFFF"/>
                </a:solidFill>
                <a:latin typeface="Oswald Bold"/>
              </a:rPr>
              <a:t> STANDARDS ADOPTED </a:t>
            </a:r>
          </a:p>
        </p:txBody>
      </p:sp>
      <p:sp>
        <p:nvSpPr>
          <p:cNvPr id="9" name="TextBox 9"/>
          <p:cNvSpPr txBox="1"/>
          <p:nvPr/>
        </p:nvSpPr>
        <p:spPr>
          <a:xfrm>
            <a:off x="0" y="1853911"/>
            <a:ext cx="8362855" cy="679425"/>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rPr>
              <a:t>Design Standards</a:t>
            </a:r>
          </a:p>
        </p:txBody>
      </p:sp>
      <p:sp>
        <p:nvSpPr>
          <p:cNvPr id="10" name="TextBox 10"/>
          <p:cNvSpPr txBox="1"/>
          <p:nvPr/>
        </p:nvSpPr>
        <p:spPr>
          <a:xfrm>
            <a:off x="10181056" y="1853911"/>
            <a:ext cx="7078244" cy="679425"/>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rPr>
              <a:t>Coding Standards</a:t>
            </a:r>
          </a:p>
        </p:txBody>
      </p:sp>
      <p:sp>
        <p:nvSpPr>
          <p:cNvPr id="11" name="TextBox 11"/>
          <p:cNvSpPr txBox="1"/>
          <p:nvPr/>
        </p:nvSpPr>
        <p:spPr>
          <a:xfrm>
            <a:off x="408232" y="3045806"/>
            <a:ext cx="8160670" cy="5313958"/>
          </a:xfrm>
          <a:prstGeom prst="rect">
            <a:avLst/>
          </a:prstGeom>
        </p:spPr>
        <p:txBody>
          <a:bodyPr lIns="0" tIns="0" rIns="0" bIns="0" rtlCol="0" anchor="t">
            <a:spAutoFit/>
          </a:bodyPr>
          <a:lstStyle/>
          <a:p>
            <a:pPr marL="647700" lvl="1" indent="-323850">
              <a:lnSpc>
                <a:spcPts val="4200"/>
              </a:lnSpc>
              <a:buFont typeface="Arial"/>
              <a:buChar char="•"/>
            </a:pPr>
            <a:r>
              <a:rPr lang="en-US" sz="3000">
                <a:solidFill>
                  <a:srgbClr val="000000"/>
                </a:solidFill>
                <a:latin typeface="Canva Sans"/>
              </a:rPr>
              <a:t>Design standards ensure high-quality and maintainable systems.</a:t>
            </a:r>
          </a:p>
          <a:p>
            <a:pPr marL="647700" lvl="1" indent="-323850">
              <a:lnSpc>
                <a:spcPts val="4200"/>
              </a:lnSpc>
              <a:buFont typeface="Arial"/>
              <a:buChar char="•"/>
            </a:pPr>
            <a:r>
              <a:rPr lang="en-US" sz="3000">
                <a:solidFill>
                  <a:srgbClr val="000000"/>
                </a:solidFill>
                <a:latin typeface="Canva Sans"/>
              </a:rPr>
              <a:t>Criteria include hardware/software limitations, compatibility, performance, scalability, and security.</a:t>
            </a:r>
          </a:p>
          <a:p>
            <a:pPr marL="647700" lvl="1" indent="-323850">
              <a:lnSpc>
                <a:spcPts val="4200"/>
              </a:lnSpc>
              <a:buFont typeface="Arial"/>
              <a:buChar char="•"/>
            </a:pPr>
            <a:r>
              <a:rPr lang="en-US" sz="3000">
                <a:solidFill>
                  <a:srgbClr val="000000"/>
                </a:solidFill>
                <a:latin typeface="Canva Sans"/>
              </a:rPr>
              <a:t>Design patterns and best practices enhance system structure and maintainability.</a:t>
            </a:r>
          </a:p>
          <a:p>
            <a:pPr marL="647700" lvl="1" indent="-323850">
              <a:lnSpc>
                <a:spcPts val="4200"/>
              </a:lnSpc>
              <a:buFont typeface="Arial"/>
              <a:buChar char="•"/>
            </a:pPr>
            <a:r>
              <a:rPr lang="en-US" sz="3000">
                <a:solidFill>
                  <a:srgbClr val="000000"/>
                </a:solidFill>
                <a:latin typeface="Canva Sans"/>
              </a:rPr>
              <a:t>Following guidelines leads to organized development and quality products.</a:t>
            </a:r>
          </a:p>
        </p:txBody>
      </p:sp>
      <p:sp>
        <p:nvSpPr>
          <p:cNvPr id="12" name="TextBox 12"/>
          <p:cNvSpPr txBox="1"/>
          <p:nvPr/>
        </p:nvSpPr>
        <p:spPr>
          <a:xfrm>
            <a:off x="8917659" y="3083345"/>
            <a:ext cx="9052270" cy="5313958"/>
          </a:xfrm>
          <a:prstGeom prst="rect">
            <a:avLst/>
          </a:prstGeom>
        </p:spPr>
        <p:txBody>
          <a:bodyPr lIns="0" tIns="0" rIns="0" bIns="0" rtlCol="0" anchor="t">
            <a:spAutoFit/>
          </a:bodyPr>
          <a:lstStyle/>
          <a:p>
            <a:pPr marL="647700" lvl="1" indent="-323850">
              <a:lnSpc>
                <a:spcPts val="4200"/>
              </a:lnSpc>
              <a:buFont typeface="Arial"/>
              <a:buChar char="•"/>
            </a:pPr>
            <a:r>
              <a:rPr lang="en-US" sz="3000">
                <a:solidFill>
                  <a:srgbClr val="000000"/>
                </a:solidFill>
                <a:latin typeface="Canva Sans"/>
              </a:rPr>
              <a:t>Industry-standard coding practices and principles were utilized for code maintainability, readability, and modularity.</a:t>
            </a:r>
          </a:p>
          <a:p>
            <a:pPr marL="647700" lvl="1" indent="-323850">
              <a:lnSpc>
                <a:spcPts val="4200"/>
              </a:lnSpc>
              <a:buFont typeface="Arial"/>
              <a:buChar char="•"/>
            </a:pPr>
            <a:r>
              <a:rPr lang="en-US" sz="3000">
                <a:solidFill>
                  <a:srgbClr val="000000"/>
                </a:solidFill>
                <a:latin typeface="Canva Sans"/>
              </a:rPr>
              <a:t>Proper naming conventions were followed for variables, functions, and classes to enhance code readability and understandability.</a:t>
            </a:r>
          </a:p>
          <a:p>
            <a:pPr marL="647700" lvl="1" indent="-323850">
              <a:lnSpc>
                <a:spcPts val="4200"/>
              </a:lnSpc>
              <a:buFont typeface="Arial"/>
              <a:buChar char="•"/>
            </a:pPr>
            <a:r>
              <a:rPr lang="en-US" sz="3000">
                <a:solidFill>
                  <a:srgbClr val="000000"/>
                </a:solidFill>
                <a:latin typeface="Canva Sans"/>
              </a:rPr>
              <a:t>Comments were added throughout the code to explain its purpose, usage, and limitations.</a:t>
            </a:r>
          </a:p>
          <a:p>
            <a:pPr marL="647700" lvl="1" indent="-323850">
              <a:lnSpc>
                <a:spcPts val="4200"/>
              </a:lnSpc>
              <a:buFont typeface="Arial"/>
              <a:buChar char="•"/>
            </a:pPr>
            <a:r>
              <a:rPr lang="en-US" sz="3000">
                <a:solidFill>
                  <a:srgbClr val="000000"/>
                </a:solidFill>
                <a:latin typeface="Canva Sans"/>
              </a:rPr>
              <a:t>These practices facilitate code comprehension and future maintenance.</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0" y="0"/>
            <a:ext cx="18288000" cy="1857114"/>
            <a:chOff x="0" y="0"/>
            <a:chExt cx="4816593" cy="489116"/>
          </a:xfrm>
        </p:grpSpPr>
        <p:sp>
          <p:nvSpPr>
            <p:cNvPr id="4" name="Freeform 4"/>
            <p:cNvSpPr/>
            <p:nvPr/>
          </p:nvSpPr>
          <p:spPr>
            <a:xfrm>
              <a:off x="0" y="0"/>
              <a:ext cx="4816592" cy="489116"/>
            </a:xfrm>
            <a:custGeom>
              <a:avLst/>
              <a:gdLst/>
              <a:ahLst/>
              <a:cxnLst/>
              <a:rect l="l" t="t" r="r" b="b"/>
              <a:pathLst>
                <a:path w="4816592" h="489116">
                  <a:moveTo>
                    <a:pt x="0" y="0"/>
                  </a:moveTo>
                  <a:lnTo>
                    <a:pt x="4816592" y="0"/>
                  </a:lnTo>
                  <a:lnTo>
                    <a:pt x="4816592" y="489116"/>
                  </a:lnTo>
                  <a:lnTo>
                    <a:pt x="0" y="489116"/>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381348" y="-5093541"/>
            <a:ext cx="7616557" cy="7815497"/>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42361" y="-3744697"/>
            <a:ext cx="6709932" cy="6885191"/>
          </a:xfrm>
          <a:prstGeom prst="rect">
            <a:avLst/>
          </a:prstGeom>
        </p:spPr>
      </p:pic>
      <p:pic>
        <p:nvPicPr>
          <p:cNvPr id="8" name="Picture 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2344613" y="2880187"/>
            <a:ext cx="5943387" cy="6132951"/>
          </a:xfrm>
          <a:prstGeom prst="rect">
            <a:avLst/>
          </a:prstGeom>
        </p:spPr>
      </p:pic>
      <p:sp>
        <p:nvSpPr>
          <p:cNvPr id="9" name="TextBox 9"/>
          <p:cNvSpPr txBox="1"/>
          <p:nvPr/>
        </p:nvSpPr>
        <p:spPr>
          <a:xfrm>
            <a:off x="2712605" y="376968"/>
            <a:ext cx="12410109" cy="1167431"/>
          </a:xfrm>
          <a:prstGeom prst="rect">
            <a:avLst/>
          </a:prstGeom>
        </p:spPr>
        <p:txBody>
          <a:bodyPr lIns="0" tIns="0" rIns="0" bIns="0" rtlCol="0" anchor="t">
            <a:spAutoFit/>
          </a:bodyPr>
          <a:lstStyle/>
          <a:p>
            <a:pPr algn="ctr">
              <a:lnSpc>
                <a:spcPts val="9450"/>
              </a:lnSpc>
            </a:pPr>
            <a:r>
              <a:rPr lang="en-US" sz="6847" spc="671">
                <a:solidFill>
                  <a:srgbClr val="FFFFFF"/>
                </a:solidFill>
                <a:latin typeface="Oswald Bold"/>
              </a:rPr>
              <a:t> STANDARDS ADOPTED </a:t>
            </a:r>
          </a:p>
        </p:txBody>
      </p:sp>
      <p:sp>
        <p:nvSpPr>
          <p:cNvPr id="10" name="TextBox 10"/>
          <p:cNvSpPr txBox="1"/>
          <p:nvPr/>
        </p:nvSpPr>
        <p:spPr>
          <a:xfrm>
            <a:off x="2311388" y="2026719"/>
            <a:ext cx="4478610" cy="679425"/>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rPr>
              <a:t>Testing Standards</a:t>
            </a:r>
          </a:p>
        </p:txBody>
      </p:sp>
      <p:sp>
        <p:nvSpPr>
          <p:cNvPr id="11" name="TextBox 11"/>
          <p:cNvSpPr txBox="1"/>
          <p:nvPr/>
        </p:nvSpPr>
        <p:spPr>
          <a:xfrm>
            <a:off x="271848" y="3045245"/>
            <a:ext cx="11591446" cy="6674865"/>
          </a:xfrm>
          <a:prstGeom prst="rect">
            <a:avLst/>
          </a:prstGeom>
        </p:spPr>
        <p:txBody>
          <a:bodyPr lIns="0" tIns="0" rIns="0" bIns="0" rtlCol="0" anchor="t">
            <a:spAutoFit/>
          </a:bodyPr>
          <a:lstStyle/>
          <a:p>
            <a:pPr marL="690884" lvl="1" indent="-345442">
              <a:lnSpc>
                <a:spcPts val="4832"/>
              </a:lnSpc>
              <a:buFont typeface="Arial"/>
              <a:buChar char="•"/>
            </a:pPr>
            <a:r>
              <a:rPr lang="en-US" sz="3200">
                <a:solidFill>
                  <a:srgbClr val="000000"/>
                </a:solidFill>
                <a:latin typeface="Canva Sans"/>
              </a:rPr>
              <a:t>Testing standards ensure project quality and reliability.</a:t>
            </a:r>
          </a:p>
          <a:p>
            <a:pPr marL="690884" lvl="1" indent="-345442">
              <a:lnSpc>
                <a:spcPts val="4832"/>
              </a:lnSpc>
              <a:buFont typeface="Arial"/>
              <a:buChar char="•"/>
            </a:pPr>
            <a:r>
              <a:rPr lang="en-US" sz="3200">
                <a:solidFill>
                  <a:srgbClr val="000000"/>
                </a:solidFill>
                <a:latin typeface="Canva Sans"/>
              </a:rPr>
              <a:t>Various testing approaches, such as unit testing, integration testing, and system testing, are employed.</a:t>
            </a:r>
          </a:p>
          <a:p>
            <a:pPr marL="690884" lvl="1" indent="-345442">
              <a:lnSpc>
                <a:spcPts val="4832"/>
              </a:lnSpc>
              <a:buFont typeface="Arial"/>
              <a:buChar char="•"/>
            </a:pPr>
            <a:r>
              <a:rPr lang="en-US" sz="3200">
                <a:solidFill>
                  <a:srgbClr val="000000"/>
                </a:solidFill>
                <a:latin typeface="Canva Sans"/>
              </a:rPr>
              <a:t>Unit testing verifies individual code components, integration testing examines component interaction, and system testing ensures overall system compliance.</a:t>
            </a:r>
          </a:p>
          <a:p>
            <a:pPr marL="690884" lvl="1" indent="-345442">
              <a:lnSpc>
                <a:spcPts val="4832"/>
              </a:lnSpc>
              <a:buFont typeface="Arial"/>
              <a:buChar char="•"/>
            </a:pPr>
            <a:r>
              <a:rPr lang="en-US" sz="3200">
                <a:solidFill>
                  <a:srgbClr val="000000"/>
                </a:solidFill>
                <a:latin typeface="Canva Sans"/>
              </a:rPr>
              <a:t>Peer reviews identify faults and enhance code quality.</a:t>
            </a:r>
          </a:p>
          <a:p>
            <a:pPr marL="690884" lvl="1" indent="-345442">
              <a:lnSpc>
                <a:spcPts val="4832"/>
              </a:lnSpc>
              <a:buFont typeface="Arial"/>
              <a:buChar char="•"/>
            </a:pPr>
            <a:r>
              <a:rPr lang="en-US" sz="3200">
                <a:solidFill>
                  <a:srgbClr val="000000"/>
                </a:solidFill>
                <a:latin typeface="Canva Sans"/>
              </a:rPr>
              <a:t>Performance monitoring and comparison evaluate the effectiveness of machine learning algorithms.</a:t>
            </a:r>
          </a:p>
          <a:p>
            <a:pPr marL="690884" lvl="1" indent="-345442">
              <a:lnSpc>
                <a:spcPts val="4832"/>
              </a:lnSpc>
              <a:buFont typeface="Arial"/>
              <a:buChar char="•"/>
            </a:pPr>
            <a:r>
              <a:rPr lang="en-US" sz="3200">
                <a:solidFill>
                  <a:srgbClr val="000000"/>
                </a:solidFill>
                <a:latin typeface="Canva Sans"/>
              </a:rPr>
              <a:t>Testing standards ensure accurate, functional, and robust code that meets project specifications.</a:t>
            </a: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0" y="0"/>
            <a:ext cx="18288000" cy="1902632"/>
            <a:chOff x="0" y="0"/>
            <a:chExt cx="4816593" cy="501105"/>
          </a:xfrm>
        </p:grpSpPr>
        <p:sp>
          <p:nvSpPr>
            <p:cNvPr id="4" name="Freeform 4"/>
            <p:cNvSpPr/>
            <p:nvPr/>
          </p:nvSpPr>
          <p:spPr>
            <a:xfrm>
              <a:off x="0" y="0"/>
              <a:ext cx="4816592" cy="501105"/>
            </a:xfrm>
            <a:custGeom>
              <a:avLst/>
              <a:gdLst/>
              <a:ahLst/>
              <a:cxnLst/>
              <a:rect l="l" t="t" r="r" b="b"/>
              <a:pathLst>
                <a:path w="4816592" h="501105">
                  <a:moveTo>
                    <a:pt x="0" y="0"/>
                  </a:moveTo>
                  <a:lnTo>
                    <a:pt x="4816592" y="0"/>
                  </a:lnTo>
                  <a:lnTo>
                    <a:pt x="4816592" y="501105"/>
                  </a:lnTo>
                  <a:lnTo>
                    <a:pt x="0" y="501105"/>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404107" y="-5366649"/>
            <a:ext cx="7616557" cy="7815497"/>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42361" y="-3744697"/>
            <a:ext cx="6709932" cy="6885191"/>
          </a:xfrm>
          <a:prstGeom prst="rect">
            <a:avLst/>
          </a:prstGeom>
        </p:spPr>
      </p:pic>
      <p:sp>
        <p:nvSpPr>
          <p:cNvPr id="8" name="TextBox 8"/>
          <p:cNvSpPr txBox="1"/>
          <p:nvPr/>
        </p:nvSpPr>
        <p:spPr>
          <a:xfrm>
            <a:off x="0" y="2716116"/>
            <a:ext cx="11122945" cy="7121497"/>
          </a:xfrm>
          <a:prstGeom prst="rect">
            <a:avLst/>
          </a:prstGeom>
        </p:spPr>
        <p:txBody>
          <a:bodyPr lIns="0" tIns="0" rIns="0" bIns="0" rtlCol="0" anchor="t">
            <a:spAutoFit/>
          </a:bodyPr>
          <a:lstStyle/>
          <a:p>
            <a:pPr marL="724707" lvl="1" indent="-362353">
              <a:lnSpc>
                <a:spcPts val="4363"/>
              </a:lnSpc>
              <a:buFont typeface="Arial"/>
              <a:buChar char="•"/>
            </a:pPr>
            <a:r>
              <a:rPr lang="en-US" sz="3356">
                <a:solidFill>
                  <a:srgbClr val="000000"/>
                </a:solidFill>
                <a:latin typeface="DM Sans"/>
              </a:rPr>
              <a:t>The study aims to evaluate and compare the performance of four machine learning models (KNN, MLP, RF, and SVM) on three datasets (Iris, Wine, and Breast Cancer).</a:t>
            </a:r>
          </a:p>
          <a:p>
            <a:pPr marL="724707" lvl="1" indent="-362353">
              <a:lnSpc>
                <a:spcPts val="4363"/>
              </a:lnSpc>
              <a:buFont typeface="Arial"/>
              <a:buChar char="•"/>
            </a:pPr>
            <a:r>
              <a:rPr lang="en-US" sz="3356">
                <a:solidFill>
                  <a:srgbClr val="000000"/>
                </a:solidFill>
                <a:latin typeface="DM Sans"/>
              </a:rPr>
              <a:t>Preprocessing the data, training the models on training sets, and evaluating their performance using accuracy, precision, recall, and F1 score were included in the project.</a:t>
            </a:r>
          </a:p>
          <a:p>
            <a:pPr marL="724707" lvl="1" indent="-362353">
              <a:lnSpc>
                <a:spcPts val="4363"/>
              </a:lnSpc>
              <a:buFont typeface="Arial"/>
              <a:buChar char="•"/>
            </a:pPr>
            <a:r>
              <a:rPr lang="en-US" sz="3356">
                <a:solidFill>
                  <a:srgbClr val="000000"/>
                </a:solidFill>
                <a:latin typeface="DM Sans"/>
              </a:rPr>
              <a:t>Results indicate that the Random Forest model outperformed the other models on all three datasets.</a:t>
            </a:r>
          </a:p>
          <a:p>
            <a:pPr marL="724707" lvl="1" indent="-362353">
              <a:lnSpc>
                <a:spcPts val="4363"/>
              </a:lnSpc>
              <a:buFont typeface="Arial"/>
              <a:buChar char="•"/>
            </a:pPr>
            <a:r>
              <a:rPr lang="en-US" sz="3356">
                <a:solidFill>
                  <a:srgbClr val="000000"/>
                </a:solidFill>
                <a:latin typeface="DM Sans"/>
              </a:rPr>
              <a:t>SVM and MLP performed relatively well, while KNN had the lowest performance among the models.</a:t>
            </a:r>
          </a:p>
        </p:txBody>
      </p:sp>
      <p:pic>
        <p:nvPicPr>
          <p:cNvPr id="9" name="Picture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t="1272" b="1272"/>
          <a:stretch>
            <a:fillRect/>
          </a:stretch>
        </p:blipFill>
        <p:spPr>
          <a:xfrm>
            <a:off x="16023365" y="1902632"/>
            <a:ext cx="10021367" cy="10021367"/>
          </a:xfrm>
          <a:prstGeom prst="rect">
            <a:avLst/>
          </a:prstGeom>
        </p:spPr>
      </p:pic>
      <p:pic>
        <p:nvPicPr>
          <p:cNvPr id="10" name="Picture 1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p:blipFill>
        <p:spPr>
          <a:xfrm>
            <a:off x="11266548" y="2798515"/>
            <a:ext cx="6459785" cy="6459785"/>
          </a:xfrm>
          <a:prstGeom prst="rect">
            <a:avLst/>
          </a:prstGeom>
        </p:spPr>
      </p:pic>
      <p:sp>
        <p:nvSpPr>
          <p:cNvPr id="11" name="TextBox 11"/>
          <p:cNvSpPr txBox="1"/>
          <p:nvPr/>
        </p:nvSpPr>
        <p:spPr>
          <a:xfrm>
            <a:off x="2712605" y="376968"/>
            <a:ext cx="12228037" cy="1167431"/>
          </a:xfrm>
          <a:prstGeom prst="rect">
            <a:avLst/>
          </a:prstGeom>
        </p:spPr>
        <p:txBody>
          <a:bodyPr lIns="0" tIns="0" rIns="0" bIns="0" rtlCol="0" anchor="t">
            <a:spAutoFit/>
          </a:bodyPr>
          <a:lstStyle/>
          <a:p>
            <a:pPr algn="ctr">
              <a:lnSpc>
                <a:spcPts val="9450"/>
              </a:lnSpc>
            </a:pPr>
            <a:r>
              <a:rPr lang="en-US" sz="6847" spc="671">
                <a:solidFill>
                  <a:srgbClr val="FFFFFF"/>
                </a:solidFill>
                <a:latin typeface="Oswald Bold"/>
              </a:rPr>
              <a:t> CONCLUSION </a:t>
            </a: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srcRect l="20970"/>
          <a:stretch>
            <a:fillRect/>
          </a:stretch>
        </p:blipFill>
        <p:spPr>
          <a:xfrm>
            <a:off x="8687603" y="2055399"/>
            <a:ext cx="9931860" cy="8231601"/>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2404107" y="-5366649"/>
            <a:ext cx="7616557" cy="7815497"/>
          </a:xfrm>
          <a:prstGeom prst="rect">
            <a:avLst/>
          </a:prstGeom>
        </p:spPr>
      </p:pic>
      <p:grpSp>
        <p:nvGrpSpPr>
          <p:cNvPr id="5" name="Group 5"/>
          <p:cNvGrpSpPr/>
          <p:nvPr/>
        </p:nvGrpSpPr>
        <p:grpSpPr>
          <a:xfrm>
            <a:off x="0" y="0"/>
            <a:ext cx="18288000" cy="2170620"/>
            <a:chOff x="0" y="0"/>
            <a:chExt cx="4816593" cy="571686"/>
          </a:xfrm>
        </p:grpSpPr>
        <p:sp>
          <p:nvSpPr>
            <p:cNvPr id="6" name="Freeform 6"/>
            <p:cNvSpPr/>
            <p:nvPr/>
          </p:nvSpPr>
          <p:spPr>
            <a:xfrm>
              <a:off x="0" y="0"/>
              <a:ext cx="4816592" cy="571686"/>
            </a:xfrm>
            <a:custGeom>
              <a:avLst/>
              <a:gdLst/>
              <a:ahLst/>
              <a:cxnLst/>
              <a:rect l="l" t="t" r="r" b="b"/>
              <a:pathLst>
                <a:path w="4816592" h="571686">
                  <a:moveTo>
                    <a:pt x="0" y="0"/>
                  </a:moveTo>
                  <a:lnTo>
                    <a:pt x="4816592" y="0"/>
                  </a:lnTo>
                  <a:lnTo>
                    <a:pt x="4816592" y="571686"/>
                  </a:lnTo>
                  <a:lnTo>
                    <a:pt x="0" y="571686"/>
                  </a:lnTo>
                  <a:close/>
                </a:path>
              </a:pathLst>
            </a:custGeom>
            <a:solidFill>
              <a:srgbClr val="1A1A1A"/>
            </a:solidFill>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119795" y="-4436343"/>
            <a:ext cx="6709932" cy="6885191"/>
          </a:xfrm>
          <a:prstGeom prst="rect">
            <a:avLst/>
          </a:prstGeom>
        </p:spPr>
      </p:pic>
      <p:sp>
        <p:nvSpPr>
          <p:cNvPr id="9" name="TextBox 9"/>
          <p:cNvSpPr txBox="1"/>
          <p:nvPr/>
        </p:nvSpPr>
        <p:spPr>
          <a:xfrm>
            <a:off x="2712605" y="376968"/>
            <a:ext cx="12228037" cy="1167431"/>
          </a:xfrm>
          <a:prstGeom prst="rect">
            <a:avLst/>
          </a:prstGeom>
        </p:spPr>
        <p:txBody>
          <a:bodyPr lIns="0" tIns="0" rIns="0" bIns="0" rtlCol="0" anchor="t">
            <a:spAutoFit/>
          </a:bodyPr>
          <a:lstStyle/>
          <a:p>
            <a:pPr algn="ctr">
              <a:lnSpc>
                <a:spcPts val="9450"/>
              </a:lnSpc>
            </a:pPr>
            <a:r>
              <a:rPr lang="en-US" sz="6847" spc="671">
                <a:solidFill>
                  <a:srgbClr val="FFFFFF"/>
                </a:solidFill>
                <a:latin typeface="Oswald Bold"/>
              </a:rPr>
              <a:t> FUTURE SCOPE</a:t>
            </a:r>
          </a:p>
        </p:txBody>
      </p:sp>
      <p:sp>
        <p:nvSpPr>
          <p:cNvPr id="10" name="TextBox 10"/>
          <p:cNvSpPr txBox="1"/>
          <p:nvPr/>
        </p:nvSpPr>
        <p:spPr>
          <a:xfrm>
            <a:off x="476248" y="2420273"/>
            <a:ext cx="8067283" cy="7703984"/>
          </a:xfrm>
          <a:prstGeom prst="rect">
            <a:avLst/>
          </a:prstGeom>
        </p:spPr>
        <p:txBody>
          <a:bodyPr lIns="0" tIns="0" rIns="0" bIns="0" rtlCol="0" anchor="t">
            <a:spAutoFit/>
          </a:bodyPr>
          <a:lstStyle/>
          <a:p>
            <a:pPr marL="677289" lvl="1" indent="-338644">
              <a:lnSpc>
                <a:spcPts val="4078"/>
              </a:lnSpc>
              <a:buFont typeface="Arial"/>
              <a:buChar char="•"/>
            </a:pPr>
            <a:r>
              <a:rPr lang="en-US" sz="3137">
                <a:solidFill>
                  <a:srgbClr val="040506"/>
                </a:solidFill>
                <a:latin typeface="DM Sans"/>
              </a:rPr>
              <a:t>The project has potential for further development, including experimenting with additional machine learning algorithms and assessing their performance on the current datasets.</a:t>
            </a:r>
          </a:p>
          <a:p>
            <a:pPr marL="677289" lvl="1" indent="-338644">
              <a:lnSpc>
                <a:spcPts val="4078"/>
              </a:lnSpc>
              <a:buFont typeface="Arial"/>
              <a:buChar char="•"/>
            </a:pPr>
            <a:r>
              <a:rPr lang="en-US" sz="3137">
                <a:solidFill>
                  <a:srgbClr val="040506"/>
                </a:solidFill>
                <a:latin typeface="DM Sans"/>
              </a:rPr>
              <a:t>Expansion can involve incorporating new datasets and examining the impact of feature engineering and hyperparameter optimization on model performance.</a:t>
            </a:r>
          </a:p>
          <a:p>
            <a:pPr marL="677289" lvl="1" indent="-338644">
              <a:lnSpc>
                <a:spcPts val="4078"/>
              </a:lnSpc>
              <a:buFont typeface="Arial"/>
              <a:buChar char="•"/>
            </a:pPr>
            <a:r>
              <a:rPr lang="en-US" sz="3137">
                <a:solidFill>
                  <a:srgbClr val="040506"/>
                </a:solidFill>
                <a:latin typeface="DM Sans"/>
              </a:rPr>
              <a:t>Enhancing user-friendliness and accessibility can be achieved by integrating a web-based user interface with the project.</a:t>
            </a:r>
          </a:p>
          <a:p>
            <a:pPr>
              <a:lnSpc>
                <a:spcPts val="4078"/>
              </a:lnSpc>
            </a:pPr>
            <a:endParaRPr lang="en-US" sz="3137">
              <a:solidFill>
                <a:srgbClr val="040506"/>
              </a:solidFill>
              <a:latin typeface="DM Sans"/>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7659121">
            <a:off x="15091031" y="5585714"/>
            <a:ext cx="7629294" cy="7828566"/>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297551" y="-937412"/>
            <a:ext cx="6575843" cy="6747600"/>
          </a:xfrm>
          <a:prstGeom prst="rect">
            <a:avLst/>
          </a:prstGeom>
        </p:spPr>
      </p:pic>
      <p:grpSp>
        <p:nvGrpSpPr>
          <p:cNvPr id="5" name="Group 5"/>
          <p:cNvGrpSpPr/>
          <p:nvPr/>
        </p:nvGrpSpPr>
        <p:grpSpPr>
          <a:xfrm>
            <a:off x="3584258" y="2207275"/>
            <a:ext cx="11731416" cy="5872450"/>
            <a:chOff x="0" y="0"/>
            <a:chExt cx="2265527" cy="1134066"/>
          </a:xfrm>
        </p:grpSpPr>
        <p:sp>
          <p:nvSpPr>
            <p:cNvPr id="6" name="Freeform 6"/>
            <p:cNvSpPr/>
            <p:nvPr/>
          </p:nvSpPr>
          <p:spPr>
            <a:xfrm>
              <a:off x="0" y="0"/>
              <a:ext cx="2265527" cy="1134066"/>
            </a:xfrm>
            <a:custGeom>
              <a:avLst/>
              <a:gdLst/>
              <a:ahLst/>
              <a:cxnLst/>
              <a:rect l="l" t="t" r="r" b="b"/>
              <a:pathLst>
                <a:path w="2265527" h="1134066">
                  <a:moveTo>
                    <a:pt x="21778" y="0"/>
                  </a:moveTo>
                  <a:lnTo>
                    <a:pt x="2243750" y="0"/>
                  </a:lnTo>
                  <a:cubicBezTo>
                    <a:pt x="2255777" y="0"/>
                    <a:pt x="2265527" y="9750"/>
                    <a:pt x="2265527" y="21778"/>
                  </a:cubicBezTo>
                  <a:lnTo>
                    <a:pt x="2265527" y="1112288"/>
                  </a:lnTo>
                  <a:cubicBezTo>
                    <a:pt x="2265527" y="1124315"/>
                    <a:pt x="2255777" y="1134066"/>
                    <a:pt x="2243750" y="1134066"/>
                  </a:cubicBezTo>
                  <a:lnTo>
                    <a:pt x="21778" y="1134066"/>
                  </a:lnTo>
                  <a:cubicBezTo>
                    <a:pt x="9750" y="1134066"/>
                    <a:pt x="0" y="1124315"/>
                    <a:pt x="0" y="1112288"/>
                  </a:cubicBezTo>
                  <a:lnTo>
                    <a:pt x="0" y="21778"/>
                  </a:lnTo>
                  <a:cubicBezTo>
                    <a:pt x="0" y="9750"/>
                    <a:pt x="9750" y="0"/>
                    <a:pt x="21778" y="0"/>
                  </a:cubicBezTo>
                  <a:close/>
                </a:path>
              </a:pathLst>
            </a:custGeom>
            <a:solidFill>
              <a:srgbClr val="000000">
                <a:alpha val="0"/>
              </a:srgbClr>
            </a:solidFill>
            <a:ln w="38100">
              <a:solidFill>
                <a:srgbClr val="000000"/>
              </a:solidFill>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3584258" y="4393828"/>
            <a:ext cx="11731416" cy="1337420"/>
          </a:xfrm>
          <a:prstGeom prst="rect">
            <a:avLst/>
          </a:prstGeom>
        </p:spPr>
        <p:txBody>
          <a:bodyPr lIns="0" tIns="0" rIns="0" bIns="0" rtlCol="0" anchor="t">
            <a:spAutoFit/>
          </a:bodyPr>
          <a:lstStyle/>
          <a:p>
            <a:pPr algn="ctr">
              <a:lnSpc>
                <a:spcPts val="10683"/>
              </a:lnSpc>
            </a:pPr>
            <a:r>
              <a:rPr lang="en-US" sz="7741" spc="758">
                <a:solidFill>
                  <a:srgbClr val="231F20"/>
                </a:solidFill>
                <a:latin typeface="Arimo 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7659121">
            <a:off x="-4012602" y="5585714"/>
            <a:ext cx="7629294" cy="7828566"/>
          </a:xfrm>
          <a:prstGeom prst="rect">
            <a:avLst/>
          </a:prstGeom>
        </p:spPr>
      </p:pic>
      <p:grpSp>
        <p:nvGrpSpPr>
          <p:cNvPr id="3" name="Group 3"/>
          <p:cNvGrpSpPr/>
          <p:nvPr/>
        </p:nvGrpSpPr>
        <p:grpSpPr>
          <a:xfrm>
            <a:off x="4980992" y="3311359"/>
            <a:ext cx="1400485" cy="5506704"/>
            <a:chOff x="0" y="0"/>
            <a:chExt cx="368852" cy="1450325"/>
          </a:xfrm>
        </p:grpSpPr>
        <p:sp>
          <p:nvSpPr>
            <p:cNvPr id="4" name="Freeform 4"/>
            <p:cNvSpPr/>
            <p:nvPr/>
          </p:nvSpPr>
          <p:spPr>
            <a:xfrm>
              <a:off x="0" y="0"/>
              <a:ext cx="368852" cy="1450325"/>
            </a:xfrm>
            <a:custGeom>
              <a:avLst/>
              <a:gdLst/>
              <a:ahLst/>
              <a:cxnLst/>
              <a:rect l="l" t="t" r="r" b="b"/>
              <a:pathLst>
                <a:path w="368852" h="1450325">
                  <a:moveTo>
                    <a:pt x="0" y="0"/>
                  </a:moveTo>
                  <a:lnTo>
                    <a:pt x="368852" y="0"/>
                  </a:lnTo>
                  <a:lnTo>
                    <a:pt x="368852" y="1450325"/>
                  </a:lnTo>
                  <a:lnTo>
                    <a:pt x="0" y="1450325"/>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2016048">
            <a:off x="12243487" y="-1005305"/>
            <a:ext cx="10749463" cy="2687366"/>
          </a:xfrm>
          <a:prstGeom prst="rect">
            <a:avLst/>
          </a:prstGeom>
        </p:spPr>
      </p:pic>
      <p:sp>
        <p:nvSpPr>
          <p:cNvPr id="8" name="TextBox 8"/>
          <p:cNvSpPr txBox="1"/>
          <p:nvPr/>
        </p:nvSpPr>
        <p:spPr>
          <a:xfrm>
            <a:off x="5193025" y="363484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193025" y="443196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193025" y="531312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193025" y="611024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12626" y="6902619"/>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12626" y="773358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6569102" y="3742799"/>
            <a:ext cx="5790503"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INTRODUCTION</a:t>
            </a:r>
          </a:p>
        </p:txBody>
      </p:sp>
      <p:sp>
        <p:nvSpPr>
          <p:cNvPr id="15" name="TextBox 15"/>
          <p:cNvSpPr txBox="1"/>
          <p:nvPr/>
        </p:nvSpPr>
        <p:spPr>
          <a:xfrm>
            <a:off x="6569102" y="4537017"/>
            <a:ext cx="7510446"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BASIC CONCEPTS/ LITERATURE REVIEW</a:t>
            </a:r>
          </a:p>
        </p:txBody>
      </p:sp>
      <p:sp>
        <p:nvSpPr>
          <p:cNvPr id="16" name="TextBox 16"/>
          <p:cNvSpPr txBox="1"/>
          <p:nvPr/>
        </p:nvSpPr>
        <p:spPr>
          <a:xfrm>
            <a:off x="6569102" y="5457108"/>
            <a:ext cx="10296787"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PROBLEM STATEMENT / REQUIREMENT SPECIFICATIONS</a:t>
            </a:r>
          </a:p>
        </p:txBody>
      </p:sp>
      <p:sp>
        <p:nvSpPr>
          <p:cNvPr id="17" name="TextBox 17"/>
          <p:cNvSpPr txBox="1"/>
          <p:nvPr/>
        </p:nvSpPr>
        <p:spPr>
          <a:xfrm>
            <a:off x="6569102" y="625132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IMPLEMENTATION</a:t>
            </a:r>
          </a:p>
        </p:txBody>
      </p:sp>
      <p:sp>
        <p:nvSpPr>
          <p:cNvPr id="18" name="TextBox 18"/>
          <p:cNvSpPr txBox="1"/>
          <p:nvPr/>
        </p:nvSpPr>
        <p:spPr>
          <a:xfrm>
            <a:off x="6569102" y="7052169"/>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STANDARDS ADOPTED</a:t>
            </a:r>
          </a:p>
        </p:txBody>
      </p:sp>
      <p:sp>
        <p:nvSpPr>
          <p:cNvPr id="19" name="TextBox 19"/>
          <p:cNvSpPr txBox="1"/>
          <p:nvPr/>
        </p:nvSpPr>
        <p:spPr>
          <a:xfrm>
            <a:off x="6569102" y="7844546"/>
            <a:ext cx="8476066"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CONCLUSION AND FUTURE SCOPE</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0" y="0"/>
            <a:ext cx="18288000" cy="2058775"/>
            <a:chOff x="0" y="0"/>
            <a:chExt cx="4816593" cy="542229"/>
          </a:xfrm>
        </p:grpSpPr>
        <p:sp>
          <p:nvSpPr>
            <p:cNvPr id="4" name="Freeform 4"/>
            <p:cNvSpPr/>
            <p:nvPr/>
          </p:nvSpPr>
          <p:spPr>
            <a:xfrm>
              <a:off x="0" y="0"/>
              <a:ext cx="4816592" cy="542229"/>
            </a:xfrm>
            <a:custGeom>
              <a:avLst/>
              <a:gdLst/>
              <a:ahLst/>
              <a:cxnLst/>
              <a:rect l="l" t="t" r="r" b="b"/>
              <a:pathLst>
                <a:path w="4816592" h="542229">
                  <a:moveTo>
                    <a:pt x="0" y="0"/>
                  </a:moveTo>
                  <a:lnTo>
                    <a:pt x="4816592" y="0"/>
                  </a:lnTo>
                  <a:lnTo>
                    <a:pt x="4816592" y="542229"/>
                  </a:lnTo>
                  <a:lnTo>
                    <a:pt x="0" y="542229"/>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54456" y="-5025264"/>
            <a:ext cx="7125515" cy="7311629"/>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40236" y="-3397078"/>
            <a:ext cx="5871469" cy="6024828"/>
          </a:xfrm>
          <a:prstGeom prst="rect">
            <a:avLst/>
          </a:prstGeom>
        </p:spPr>
      </p:pic>
      <p:pic>
        <p:nvPicPr>
          <p:cNvPr id="8" name="Picture 8"/>
          <p:cNvPicPr>
            <a:picLocks noChangeAspect="1"/>
          </p:cNvPicPr>
          <p:nvPr/>
        </p:nvPicPr>
        <p:blipFill>
          <a:blip r:embed="rId5"/>
          <a:srcRect l="17992" r="17453"/>
          <a:stretch>
            <a:fillRect/>
          </a:stretch>
        </p:blipFill>
        <p:spPr>
          <a:xfrm>
            <a:off x="10168215" y="2058775"/>
            <a:ext cx="8119785" cy="8228225"/>
          </a:xfrm>
          <a:prstGeom prst="rect">
            <a:avLst/>
          </a:prstGeom>
        </p:spPr>
      </p:pic>
      <p:sp>
        <p:nvSpPr>
          <p:cNvPr id="9" name="TextBox 9"/>
          <p:cNvSpPr txBox="1"/>
          <p:nvPr/>
        </p:nvSpPr>
        <p:spPr>
          <a:xfrm>
            <a:off x="3690980" y="549468"/>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INTRODUCTION</a:t>
            </a:r>
          </a:p>
        </p:txBody>
      </p:sp>
      <p:sp>
        <p:nvSpPr>
          <p:cNvPr id="10" name="TextBox 10"/>
          <p:cNvSpPr txBox="1"/>
          <p:nvPr/>
        </p:nvSpPr>
        <p:spPr>
          <a:xfrm>
            <a:off x="710792" y="2561075"/>
            <a:ext cx="9570128" cy="7776155"/>
          </a:xfrm>
          <a:prstGeom prst="rect">
            <a:avLst/>
          </a:prstGeom>
        </p:spPr>
        <p:txBody>
          <a:bodyPr lIns="0" tIns="0" rIns="0" bIns="0" rtlCol="0" anchor="t">
            <a:spAutoFit/>
          </a:bodyPr>
          <a:lstStyle/>
          <a:p>
            <a:pPr>
              <a:lnSpc>
                <a:spcPts val="5154"/>
              </a:lnSpc>
            </a:pPr>
            <a:r>
              <a:rPr lang="en-US" sz="3682">
                <a:solidFill>
                  <a:srgbClr val="000000"/>
                </a:solidFill>
                <a:latin typeface="DM Sans"/>
              </a:rPr>
              <a:t>Machine learning is vital in various industries, like healthcare, finance, and social media. Selecting the best model for accurate predictions is a challenge. This project evaluates four common machine learning models: K-Nearest Neighbours (KNN), Multi-Layer Perceptron (MLP), Random Forest (RF), and Support Vector Machine (SVM). The models are tested on four datasets: Iris, Wine, Breast Cancer, and Digits.</a:t>
            </a:r>
          </a:p>
          <a:p>
            <a:pPr>
              <a:lnSpc>
                <a:spcPts val="5154"/>
              </a:lnSpc>
            </a:pPr>
            <a:endParaRPr lang="en-US" sz="3682">
              <a:solidFill>
                <a:srgbClr val="000000"/>
              </a:solidFill>
              <a:latin typeface="DM Sans"/>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0" y="0"/>
            <a:ext cx="18288000" cy="2872610"/>
            <a:chOff x="0" y="0"/>
            <a:chExt cx="4816593" cy="756572"/>
          </a:xfrm>
        </p:grpSpPr>
        <p:sp>
          <p:nvSpPr>
            <p:cNvPr id="4" name="Freeform 4"/>
            <p:cNvSpPr/>
            <p:nvPr/>
          </p:nvSpPr>
          <p:spPr>
            <a:xfrm>
              <a:off x="0" y="0"/>
              <a:ext cx="4816592" cy="756572"/>
            </a:xfrm>
            <a:custGeom>
              <a:avLst/>
              <a:gdLst/>
              <a:ahLst/>
              <a:cxnLst/>
              <a:rect l="l" t="t" r="r" b="b"/>
              <a:pathLst>
                <a:path w="4816592" h="756572">
                  <a:moveTo>
                    <a:pt x="0" y="0"/>
                  </a:moveTo>
                  <a:lnTo>
                    <a:pt x="4816592" y="0"/>
                  </a:lnTo>
                  <a:lnTo>
                    <a:pt x="4816592" y="756572"/>
                  </a:lnTo>
                  <a:lnTo>
                    <a:pt x="0" y="756572"/>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51022" y="-4729397"/>
            <a:ext cx="7125515" cy="7311629"/>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2905" y="-3442596"/>
            <a:ext cx="5871469" cy="6024828"/>
          </a:xfrm>
          <a:prstGeom prst="rect">
            <a:avLst/>
          </a:prstGeom>
        </p:spPr>
      </p:pic>
      <p:pic>
        <p:nvPicPr>
          <p:cNvPr id="8" name="Picture 8"/>
          <p:cNvPicPr>
            <a:picLocks noChangeAspect="1"/>
          </p:cNvPicPr>
          <p:nvPr/>
        </p:nvPicPr>
        <p:blipFill>
          <a:blip r:embed="rId5"/>
          <a:srcRect l="25746" r="21869"/>
          <a:stretch>
            <a:fillRect/>
          </a:stretch>
        </p:blipFill>
        <p:spPr>
          <a:xfrm>
            <a:off x="11383165" y="2872610"/>
            <a:ext cx="6904835" cy="7414390"/>
          </a:xfrm>
          <a:prstGeom prst="rect">
            <a:avLst/>
          </a:prstGeom>
        </p:spPr>
      </p:pic>
      <p:sp>
        <p:nvSpPr>
          <p:cNvPr id="9" name="TextBox 9"/>
          <p:cNvSpPr txBox="1"/>
          <p:nvPr/>
        </p:nvSpPr>
        <p:spPr>
          <a:xfrm>
            <a:off x="513600" y="3497060"/>
            <a:ext cx="10629945" cy="6098815"/>
          </a:xfrm>
          <a:prstGeom prst="rect">
            <a:avLst/>
          </a:prstGeom>
        </p:spPr>
        <p:txBody>
          <a:bodyPr lIns="0" tIns="0" rIns="0" bIns="0" rtlCol="0" anchor="t">
            <a:spAutoFit/>
          </a:bodyPr>
          <a:lstStyle/>
          <a:p>
            <a:pPr marL="746337" lvl="1" indent="-373168">
              <a:lnSpc>
                <a:spcPts val="4839"/>
              </a:lnSpc>
              <a:buFont typeface="Arial"/>
              <a:buChar char="•"/>
            </a:pPr>
            <a:r>
              <a:rPr lang="en-US" sz="3456">
                <a:solidFill>
                  <a:srgbClr val="000000"/>
                </a:solidFill>
                <a:latin typeface="DM Sans"/>
              </a:rPr>
              <a:t>Studies have compared the performance of different classifiers on diverse datasets.</a:t>
            </a:r>
          </a:p>
          <a:p>
            <a:pPr marL="746337" lvl="1" indent="-373168">
              <a:lnSpc>
                <a:spcPts val="4839"/>
              </a:lnSpc>
              <a:buFont typeface="Arial"/>
              <a:buChar char="•"/>
            </a:pPr>
            <a:r>
              <a:rPr lang="en-US" sz="3456">
                <a:solidFill>
                  <a:srgbClr val="000000"/>
                </a:solidFill>
                <a:latin typeface="DM Sans"/>
              </a:rPr>
              <a:t> SVM performed well on benchmark datasets like Iris and Wine, while Random Forest excelled on unbalanced datasets like Breast Cancer and Pima Diabetes. </a:t>
            </a:r>
          </a:p>
          <a:p>
            <a:pPr marL="746337" lvl="1" indent="-373168">
              <a:lnSpc>
                <a:spcPts val="4839"/>
              </a:lnSpc>
              <a:buFont typeface="Arial"/>
              <a:buChar char="•"/>
            </a:pPr>
            <a:r>
              <a:rPr lang="en-US" sz="3456">
                <a:solidFill>
                  <a:srgbClr val="000000"/>
                </a:solidFill>
                <a:latin typeface="DM Sans"/>
              </a:rPr>
              <a:t>Classifier effectiveness varies based on the dataset and specific problem. Evaluating multiple classifiers on various datasets is crucial to selecting the best one.</a:t>
            </a:r>
          </a:p>
        </p:txBody>
      </p:sp>
      <p:sp>
        <p:nvSpPr>
          <p:cNvPr id="10" name="TextBox 10"/>
          <p:cNvSpPr txBox="1"/>
          <p:nvPr/>
        </p:nvSpPr>
        <p:spPr>
          <a:xfrm>
            <a:off x="3793395" y="4094"/>
            <a:ext cx="10701209" cy="2508946"/>
          </a:xfrm>
          <a:prstGeom prst="rect">
            <a:avLst/>
          </a:prstGeom>
        </p:spPr>
        <p:txBody>
          <a:bodyPr lIns="0" tIns="0" rIns="0" bIns="0" rtlCol="0" anchor="t">
            <a:spAutoFit/>
          </a:bodyPr>
          <a:lstStyle/>
          <a:p>
            <a:pPr algn="ctr">
              <a:lnSpc>
                <a:spcPts val="10116"/>
              </a:lnSpc>
            </a:pPr>
            <a:r>
              <a:rPr lang="en-US" sz="7330" spc="718">
                <a:solidFill>
                  <a:srgbClr val="FFFFFF"/>
                </a:solidFill>
                <a:latin typeface="Oswald Bold"/>
              </a:rPr>
              <a:t>BASIC CONCEPTS/ LITERATURE REVIEW</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0" y="-130355"/>
            <a:ext cx="18288000" cy="2712587"/>
            <a:chOff x="0" y="0"/>
            <a:chExt cx="4816593" cy="714426"/>
          </a:xfrm>
        </p:grpSpPr>
        <p:sp>
          <p:nvSpPr>
            <p:cNvPr id="4" name="Freeform 4"/>
            <p:cNvSpPr/>
            <p:nvPr/>
          </p:nvSpPr>
          <p:spPr>
            <a:xfrm>
              <a:off x="0" y="0"/>
              <a:ext cx="4816592" cy="714426"/>
            </a:xfrm>
            <a:custGeom>
              <a:avLst/>
              <a:gdLst/>
              <a:ahLst/>
              <a:cxnLst/>
              <a:rect l="l" t="t" r="r" b="b"/>
              <a:pathLst>
                <a:path w="4816592" h="714426">
                  <a:moveTo>
                    <a:pt x="0" y="0"/>
                  </a:moveTo>
                  <a:lnTo>
                    <a:pt x="4816592" y="0"/>
                  </a:lnTo>
                  <a:lnTo>
                    <a:pt x="4816592" y="714426"/>
                  </a:lnTo>
                  <a:lnTo>
                    <a:pt x="0" y="714426"/>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014515" y="-4881797"/>
            <a:ext cx="7125515" cy="7311629"/>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754634" y="-3585471"/>
            <a:ext cx="5871469" cy="6024828"/>
          </a:xfrm>
          <a:prstGeom prst="rect">
            <a:avLst/>
          </a:prstGeom>
        </p:spPr>
      </p:pic>
      <p:pic>
        <p:nvPicPr>
          <p:cNvPr id="8" name="Picture 8"/>
          <p:cNvPicPr>
            <a:picLocks noChangeAspect="1"/>
          </p:cNvPicPr>
          <p:nvPr/>
        </p:nvPicPr>
        <p:blipFill>
          <a:blip r:embed="rId5"/>
          <a:srcRect/>
          <a:stretch>
            <a:fillRect/>
          </a:stretch>
        </p:blipFill>
        <p:spPr>
          <a:xfrm>
            <a:off x="265341" y="3883820"/>
            <a:ext cx="3517667" cy="2807314"/>
          </a:xfrm>
          <a:prstGeom prst="rect">
            <a:avLst/>
          </a:prstGeom>
        </p:spPr>
      </p:pic>
      <p:pic>
        <p:nvPicPr>
          <p:cNvPr id="9" name="Picture 9"/>
          <p:cNvPicPr>
            <a:picLocks noChangeAspect="1"/>
          </p:cNvPicPr>
          <p:nvPr/>
        </p:nvPicPr>
        <p:blipFill>
          <a:blip r:embed="rId6"/>
          <a:srcRect l="916" r="916"/>
          <a:stretch>
            <a:fillRect/>
          </a:stretch>
        </p:blipFill>
        <p:spPr>
          <a:xfrm>
            <a:off x="4213666" y="3883820"/>
            <a:ext cx="4499676" cy="2484118"/>
          </a:xfrm>
          <a:prstGeom prst="rect">
            <a:avLst/>
          </a:prstGeom>
        </p:spPr>
      </p:pic>
      <p:pic>
        <p:nvPicPr>
          <p:cNvPr id="10" name="Picture 10"/>
          <p:cNvPicPr>
            <a:picLocks noChangeAspect="1"/>
          </p:cNvPicPr>
          <p:nvPr/>
        </p:nvPicPr>
        <p:blipFill>
          <a:blip r:embed="rId7"/>
          <a:srcRect/>
          <a:stretch>
            <a:fillRect/>
          </a:stretch>
        </p:blipFill>
        <p:spPr>
          <a:xfrm>
            <a:off x="9144000" y="3883820"/>
            <a:ext cx="4466054" cy="3025586"/>
          </a:xfrm>
          <a:prstGeom prst="rect">
            <a:avLst/>
          </a:prstGeom>
        </p:spPr>
      </p:pic>
      <p:pic>
        <p:nvPicPr>
          <p:cNvPr id="11" name="Picture 11"/>
          <p:cNvPicPr>
            <a:picLocks noChangeAspect="1"/>
          </p:cNvPicPr>
          <p:nvPr/>
        </p:nvPicPr>
        <p:blipFill>
          <a:blip r:embed="rId8"/>
          <a:srcRect/>
          <a:stretch>
            <a:fillRect/>
          </a:stretch>
        </p:blipFill>
        <p:spPr>
          <a:xfrm>
            <a:off x="13705304" y="3883820"/>
            <a:ext cx="4449346" cy="3618510"/>
          </a:xfrm>
          <a:prstGeom prst="rect">
            <a:avLst/>
          </a:prstGeom>
        </p:spPr>
      </p:pic>
      <p:sp>
        <p:nvSpPr>
          <p:cNvPr id="12" name="TextBox 12"/>
          <p:cNvSpPr txBox="1"/>
          <p:nvPr/>
        </p:nvSpPr>
        <p:spPr>
          <a:xfrm>
            <a:off x="3793395" y="-141216"/>
            <a:ext cx="10701209" cy="2590099"/>
          </a:xfrm>
          <a:prstGeom prst="rect">
            <a:avLst/>
          </a:prstGeom>
        </p:spPr>
        <p:txBody>
          <a:bodyPr lIns="0" tIns="0" rIns="0" bIns="0" rtlCol="0" anchor="t">
            <a:spAutoFit/>
          </a:bodyPr>
          <a:lstStyle/>
          <a:p>
            <a:pPr algn="ctr">
              <a:lnSpc>
                <a:spcPts val="10392"/>
              </a:lnSpc>
            </a:pPr>
            <a:r>
              <a:rPr lang="en-US" sz="7530" spc="738">
                <a:solidFill>
                  <a:srgbClr val="FFFFFF"/>
                </a:solidFill>
                <a:latin typeface="Oswald Bold"/>
              </a:rPr>
              <a:t>CLASSIFIERS IN MACHINE LEARNING</a:t>
            </a:r>
          </a:p>
        </p:txBody>
      </p:sp>
      <p:sp>
        <p:nvSpPr>
          <p:cNvPr id="13" name="TextBox 13"/>
          <p:cNvSpPr txBox="1"/>
          <p:nvPr/>
        </p:nvSpPr>
        <p:spPr>
          <a:xfrm>
            <a:off x="265341" y="7032190"/>
            <a:ext cx="3851493" cy="17805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K-Nearest Neighbors (KNN) classifier </a:t>
            </a:r>
          </a:p>
        </p:txBody>
      </p:sp>
      <p:sp>
        <p:nvSpPr>
          <p:cNvPr id="14" name="TextBox 14"/>
          <p:cNvSpPr txBox="1"/>
          <p:nvPr/>
        </p:nvSpPr>
        <p:spPr>
          <a:xfrm>
            <a:off x="4537757" y="7032190"/>
            <a:ext cx="3851493" cy="17805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Multi-Layer Perceptron (MLP) classifier</a:t>
            </a:r>
          </a:p>
        </p:txBody>
      </p:sp>
      <p:sp>
        <p:nvSpPr>
          <p:cNvPr id="15" name="TextBox 15"/>
          <p:cNvSpPr txBox="1"/>
          <p:nvPr/>
        </p:nvSpPr>
        <p:spPr>
          <a:xfrm>
            <a:off x="9451280" y="7163955"/>
            <a:ext cx="3851493"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Random Forest classifier</a:t>
            </a:r>
          </a:p>
        </p:txBody>
      </p:sp>
      <p:sp>
        <p:nvSpPr>
          <p:cNvPr id="16" name="TextBox 16"/>
          <p:cNvSpPr txBox="1"/>
          <p:nvPr/>
        </p:nvSpPr>
        <p:spPr>
          <a:xfrm>
            <a:off x="14004230" y="7420813"/>
            <a:ext cx="3851493" cy="17805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Support Vector Machines (SVM) classifier</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0" y="0"/>
            <a:ext cx="18288000" cy="2357812"/>
            <a:chOff x="0" y="0"/>
            <a:chExt cx="4816593" cy="620987"/>
          </a:xfrm>
        </p:grpSpPr>
        <p:sp>
          <p:nvSpPr>
            <p:cNvPr id="4" name="Freeform 4"/>
            <p:cNvSpPr/>
            <p:nvPr/>
          </p:nvSpPr>
          <p:spPr>
            <a:xfrm>
              <a:off x="0" y="0"/>
              <a:ext cx="4816592" cy="620987"/>
            </a:xfrm>
            <a:custGeom>
              <a:avLst/>
              <a:gdLst/>
              <a:ahLst/>
              <a:cxnLst/>
              <a:rect l="l" t="t" r="r" b="b"/>
              <a:pathLst>
                <a:path w="4816592" h="620987">
                  <a:moveTo>
                    <a:pt x="0" y="0"/>
                  </a:moveTo>
                  <a:lnTo>
                    <a:pt x="4816592" y="0"/>
                  </a:lnTo>
                  <a:lnTo>
                    <a:pt x="4816592" y="620987"/>
                  </a:lnTo>
                  <a:lnTo>
                    <a:pt x="0" y="620987"/>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51022" y="-4729397"/>
            <a:ext cx="7616557" cy="7815497"/>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851369" y="-3442596"/>
            <a:ext cx="6709932" cy="6885191"/>
          </a:xfrm>
          <a:prstGeom prst="rect">
            <a:avLst/>
          </a:prstGeom>
        </p:spPr>
      </p:pic>
      <p:pic>
        <p:nvPicPr>
          <p:cNvPr id="8" name="Picture 8"/>
          <p:cNvPicPr>
            <a:picLocks noChangeAspect="1"/>
          </p:cNvPicPr>
          <p:nvPr/>
        </p:nvPicPr>
        <p:blipFill>
          <a:blip r:embed="rId5"/>
          <a:srcRect t="2910"/>
          <a:stretch>
            <a:fillRect/>
          </a:stretch>
        </p:blipFill>
        <p:spPr>
          <a:xfrm>
            <a:off x="11602153" y="5244468"/>
            <a:ext cx="3697738" cy="4940432"/>
          </a:xfrm>
          <a:prstGeom prst="rect">
            <a:avLst/>
          </a:prstGeom>
        </p:spPr>
      </p:pic>
      <p:sp>
        <p:nvSpPr>
          <p:cNvPr id="9" name="TextBox 9"/>
          <p:cNvSpPr txBox="1"/>
          <p:nvPr/>
        </p:nvSpPr>
        <p:spPr>
          <a:xfrm>
            <a:off x="503597" y="111954"/>
            <a:ext cx="17259300" cy="2974146"/>
          </a:xfrm>
          <a:prstGeom prst="rect">
            <a:avLst/>
          </a:prstGeom>
        </p:spPr>
        <p:txBody>
          <a:bodyPr lIns="0" tIns="0" rIns="0" bIns="0" rtlCol="0" anchor="t">
            <a:spAutoFit/>
          </a:bodyPr>
          <a:lstStyle/>
          <a:p>
            <a:pPr algn="ctr">
              <a:lnSpc>
                <a:spcPts val="7908"/>
              </a:lnSpc>
            </a:pPr>
            <a:r>
              <a:rPr lang="en-US" sz="5730" spc="561">
                <a:solidFill>
                  <a:srgbClr val="FFFFFF"/>
                </a:solidFill>
                <a:latin typeface="Oswald Bold"/>
              </a:rPr>
              <a:t> PROBLEM STATEMENT / REQUIREMENT SPECIFICATIONS</a:t>
            </a:r>
          </a:p>
          <a:p>
            <a:pPr algn="ctr">
              <a:lnSpc>
                <a:spcPts val="7908"/>
              </a:lnSpc>
            </a:pPr>
            <a:endParaRPr lang="en-US" sz="5730" spc="561">
              <a:solidFill>
                <a:srgbClr val="FFFFFF"/>
              </a:solidFill>
              <a:latin typeface="Oswald Bold"/>
            </a:endParaRPr>
          </a:p>
        </p:txBody>
      </p:sp>
      <p:sp>
        <p:nvSpPr>
          <p:cNvPr id="10" name="TextBox 10"/>
          <p:cNvSpPr txBox="1"/>
          <p:nvPr/>
        </p:nvSpPr>
        <p:spPr>
          <a:xfrm>
            <a:off x="503597" y="5399873"/>
            <a:ext cx="8640403" cy="4591522"/>
          </a:xfrm>
          <a:prstGeom prst="rect">
            <a:avLst/>
          </a:prstGeom>
        </p:spPr>
        <p:txBody>
          <a:bodyPr lIns="0" tIns="0" rIns="0" bIns="0" rtlCol="0" anchor="t">
            <a:spAutoFit/>
          </a:bodyPr>
          <a:lstStyle/>
          <a:p>
            <a:pPr algn="ctr">
              <a:lnSpc>
                <a:spcPts val="5017"/>
              </a:lnSpc>
            </a:pPr>
            <a:r>
              <a:rPr lang="en-US" sz="3859">
                <a:solidFill>
                  <a:srgbClr val="000000"/>
                </a:solidFill>
                <a:latin typeface="Open Sauce Bold"/>
              </a:rPr>
              <a:t>Project Analysis</a:t>
            </a:r>
          </a:p>
          <a:p>
            <a:pPr algn="ctr">
              <a:lnSpc>
                <a:spcPts val="3461"/>
              </a:lnSpc>
              <a:spcBef>
                <a:spcPct val="0"/>
              </a:spcBef>
            </a:pPr>
            <a:endParaRPr lang="en-US" sz="3859">
              <a:solidFill>
                <a:srgbClr val="000000"/>
              </a:solidFill>
              <a:latin typeface="Open Sauce Bold"/>
            </a:endParaRPr>
          </a:p>
          <a:p>
            <a:pPr>
              <a:lnSpc>
                <a:spcPts val="3512"/>
              </a:lnSpc>
              <a:spcBef>
                <a:spcPct val="0"/>
              </a:spcBef>
            </a:pPr>
            <a:r>
              <a:rPr lang="en-US" sz="2701">
                <a:solidFill>
                  <a:srgbClr val="000000"/>
                </a:solidFill>
                <a:latin typeface="Open Sauce"/>
              </a:rPr>
              <a:t>Functional requirements: data collection, preprocessing, implementing classifiers, performance evaluation, selection of best classifier, and generating reports. </a:t>
            </a:r>
          </a:p>
          <a:p>
            <a:pPr>
              <a:lnSpc>
                <a:spcPts val="3512"/>
              </a:lnSpc>
              <a:spcBef>
                <a:spcPct val="0"/>
              </a:spcBef>
            </a:pPr>
            <a:r>
              <a:rPr lang="en-US" sz="2701">
                <a:solidFill>
                  <a:srgbClr val="000000"/>
                </a:solidFill>
                <a:latin typeface="Open Sauce"/>
              </a:rPr>
              <a:t>Non-functional requirements: Python, Sklearn, standard computer compatibility. </a:t>
            </a:r>
          </a:p>
          <a:p>
            <a:pPr>
              <a:lnSpc>
                <a:spcPts val="3512"/>
              </a:lnSpc>
              <a:spcBef>
                <a:spcPct val="0"/>
              </a:spcBef>
            </a:pPr>
            <a:r>
              <a:rPr lang="en-US" sz="2701">
                <a:solidFill>
                  <a:srgbClr val="000000"/>
                </a:solidFill>
                <a:latin typeface="Open Sauce"/>
              </a:rPr>
              <a:t>Assumptions: representative datasets, accurate classification, completed preprocessing.</a:t>
            </a:r>
          </a:p>
        </p:txBody>
      </p:sp>
      <p:sp>
        <p:nvSpPr>
          <p:cNvPr id="11" name="TextBox 11"/>
          <p:cNvSpPr txBox="1"/>
          <p:nvPr/>
        </p:nvSpPr>
        <p:spPr>
          <a:xfrm>
            <a:off x="9458802" y="2319712"/>
            <a:ext cx="8304095" cy="2881249"/>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Open Sauce Bold"/>
              </a:rPr>
              <a:t>Design restrictions</a:t>
            </a:r>
          </a:p>
          <a:p>
            <a:pPr algn="ctr">
              <a:lnSpc>
                <a:spcPts val="3499"/>
              </a:lnSpc>
              <a:spcBef>
                <a:spcPct val="0"/>
              </a:spcBef>
            </a:pPr>
            <a:endParaRPr lang="en-US" sz="3999">
              <a:solidFill>
                <a:srgbClr val="000000"/>
              </a:solidFill>
              <a:latin typeface="Open Sauce Bold"/>
            </a:endParaRPr>
          </a:p>
          <a:p>
            <a:pPr>
              <a:lnSpc>
                <a:spcPts val="3587"/>
              </a:lnSpc>
              <a:spcBef>
                <a:spcPct val="0"/>
              </a:spcBef>
            </a:pPr>
            <a:r>
              <a:rPr lang="en-US" sz="2760">
                <a:solidFill>
                  <a:srgbClr val="000000"/>
                </a:solidFill>
                <a:latin typeface="Open Sauce"/>
              </a:rPr>
              <a:t> Limited computational resources, careful hyper-parameter selection for avoiding overfitting/underfitting, consideration of dataset sizes' impact on model performance.</a:t>
            </a:r>
          </a:p>
        </p:txBody>
      </p:sp>
      <p:sp>
        <p:nvSpPr>
          <p:cNvPr id="12" name="TextBox 12"/>
          <p:cNvSpPr txBox="1"/>
          <p:nvPr/>
        </p:nvSpPr>
        <p:spPr>
          <a:xfrm>
            <a:off x="503597" y="2319712"/>
            <a:ext cx="8629650" cy="2890774"/>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Open Sauce Bold"/>
              </a:rPr>
              <a:t>Project purpose</a:t>
            </a:r>
          </a:p>
          <a:p>
            <a:pPr algn="ctr">
              <a:lnSpc>
                <a:spcPts val="3587"/>
              </a:lnSpc>
              <a:spcBef>
                <a:spcPct val="0"/>
              </a:spcBef>
            </a:pPr>
            <a:endParaRPr lang="en-US" sz="3999">
              <a:solidFill>
                <a:srgbClr val="000000"/>
              </a:solidFill>
              <a:latin typeface="Open Sauce Bold"/>
            </a:endParaRPr>
          </a:p>
          <a:p>
            <a:pPr>
              <a:lnSpc>
                <a:spcPts val="3587"/>
              </a:lnSpc>
              <a:spcBef>
                <a:spcPct val="0"/>
              </a:spcBef>
            </a:pPr>
            <a:r>
              <a:rPr lang="en-US" sz="2760">
                <a:solidFill>
                  <a:srgbClr val="000000"/>
                </a:solidFill>
                <a:latin typeface="Open Sauce"/>
              </a:rPr>
              <a:t>Compare accuracy, precision, recall, and F1-score of machine learning classifiers on diverse datasets (Iris, Wine, Breast Cancer, Digits) to identify the most suitable classifier for specific situations.</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grpSp>
        <p:nvGrpSpPr>
          <p:cNvPr id="3" name="Group 3"/>
          <p:cNvGrpSpPr/>
          <p:nvPr/>
        </p:nvGrpSpPr>
        <p:grpSpPr>
          <a:xfrm>
            <a:off x="0" y="0"/>
            <a:ext cx="18288000" cy="2039378"/>
            <a:chOff x="0" y="0"/>
            <a:chExt cx="4816593" cy="537120"/>
          </a:xfrm>
        </p:grpSpPr>
        <p:sp>
          <p:nvSpPr>
            <p:cNvPr id="4" name="Freeform 4"/>
            <p:cNvSpPr/>
            <p:nvPr/>
          </p:nvSpPr>
          <p:spPr>
            <a:xfrm>
              <a:off x="0" y="0"/>
              <a:ext cx="4816592" cy="537120"/>
            </a:xfrm>
            <a:custGeom>
              <a:avLst/>
              <a:gdLst/>
              <a:ahLst/>
              <a:cxnLst/>
              <a:rect l="l" t="t" r="r" b="b"/>
              <a:pathLst>
                <a:path w="4816592" h="537120">
                  <a:moveTo>
                    <a:pt x="0" y="0"/>
                  </a:moveTo>
                  <a:lnTo>
                    <a:pt x="4816592" y="0"/>
                  </a:lnTo>
                  <a:lnTo>
                    <a:pt x="4816592" y="537120"/>
                  </a:lnTo>
                  <a:lnTo>
                    <a:pt x="0" y="53712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796168" y="-5594239"/>
            <a:ext cx="7616557" cy="7815497"/>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7889" y="-3995046"/>
            <a:ext cx="6709932" cy="6885191"/>
          </a:xfrm>
          <a:prstGeom prst="rect">
            <a:avLst/>
          </a:prstGeom>
        </p:spPr>
      </p:pic>
      <p:pic>
        <p:nvPicPr>
          <p:cNvPr id="8" name="Picture 8"/>
          <p:cNvPicPr>
            <a:picLocks noChangeAspect="1"/>
          </p:cNvPicPr>
          <p:nvPr/>
        </p:nvPicPr>
        <p:blipFill>
          <a:blip r:embed="rId5"/>
          <a:srcRect t="23045" b="9259"/>
          <a:stretch>
            <a:fillRect/>
          </a:stretch>
        </p:blipFill>
        <p:spPr>
          <a:xfrm>
            <a:off x="-1477772" y="2283720"/>
            <a:ext cx="19765772" cy="8250226"/>
          </a:xfrm>
          <a:prstGeom prst="rect">
            <a:avLst/>
          </a:prstGeom>
        </p:spPr>
      </p:pic>
      <p:sp>
        <p:nvSpPr>
          <p:cNvPr id="9" name="TextBox 9"/>
          <p:cNvSpPr txBox="1"/>
          <p:nvPr/>
        </p:nvSpPr>
        <p:spPr>
          <a:xfrm>
            <a:off x="3690980" y="52675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 IMPLEMENTATION</a:t>
            </a:r>
          </a:p>
        </p:txBody>
      </p:sp>
      <p:sp>
        <p:nvSpPr>
          <p:cNvPr id="10" name="TextBox 10"/>
          <p:cNvSpPr txBox="1"/>
          <p:nvPr/>
        </p:nvSpPr>
        <p:spPr>
          <a:xfrm>
            <a:off x="6194623" y="2001278"/>
            <a:ext cx="5898753" cy="644526"/>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Open Sauce Bold"/>
              </a:rPr>
              <a:t>Methodology/Proposal</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221258"/>
            <a:chOff x="0" y="0"/>
            <a:chExt cx="4816593" cy="585023"/>
          </a:xfrm>
        </p:grpSpPr>
        <p:sp>
          <p:nvSpPr>
            <p:cNvPr id="3" name="Freeform 3"/>
            <p:cNvSpPr/>
            <p:nvPr/>
          </p:nvSpPr>
          <p:spPr>
            <a:xfrm>
              <a:off x="0" y="0"/>
              <a:ext cx="4816592" cy="585023"/>
            </a:xfrm>
            <a:custGeom>
              <a:avLst/>
              <a:gdLst/>
              <a:ahLst/>
              <a:cxnLst/>
              <a:rect l="l" t="t" r="r" b="b"/>
              <a:pathLst>
                <a:path w="4816592" h="585023">
                  <a:moveTo>
                    <a:pt x="0" y="0"/>
                  </a:moveTo>
                  <a:lnTo>
                    <a:pt x="4816592" y="0"/>
                  </a:lnTo>
                  <a:lnTo>
                    <a:pt x="4816592" y="585023"/>
                  </a:lnTo>
                  <a:lnTo>
                    <a:pt x="0" y="585023"/>
                  </a:lnTo>
                  <a:close/>
                </a:path>
              </a:pathLst>
            </a:custGeom>
            <a:solidFill>
              <a:srgbClr val="1A1A1A"/>
            </a:solidFill>
          </p:spPr>
        </p:sp>
        <p:sp>
          <p:nvSpPr>
            <p:cNvPr id="4" name="TextBox 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745492" y="-5275613"/>
            <a:ext cx="7616557" cy="7815497"/>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07889" y="-3995046"/>
            <a:ext cx="6709932" cy="6885191"/>
          </a:xfrm>
          <a:prstGeom prst="rect">
            <a:avLst/>
          </a:prstGeom>
        </p:spPr>
      </p:pic>
      <p:pic>
        <p:nvPicPr>
          <p:cNvPr id="7" name="Picture 7"/>
          <p:cNvPicPr>
            <a:picLocks noChangeAspect="1"/>
          </p:cNvPicPr>
          <p:nvPr/>
        </p:nvPicPr>
        <p:blipFill>
          <a:blip r:embed="rId4"/>
          <a:srcRect/>
          <a:stretch>
            <a:fillRect/>
          </a:stretch>
        </p:blipFill>
        <p:spPr>
          <a:xfrm>
            <a:off x="263887" y="6433112"/>
            <a:ext cx="4257173" cy="1783018"/>
          </a:xfrm>
          <a:prstGeom prst="rect">
            <a:avLst/>
          </a:prstGeom>
        </p:spPr>
      </p:pic>
      <p:pic>
        <p:nvPicPr>
          <p:cNvPr id="8" name="Picture 8"/>
          <p:cNvPicPr>
            <a:picLocks noChangeAspect="1"/>
          </p:cNvPicPr>
          <p:nvPr/>
        </p:nvPicPr>
        <p:blipFill>
          <a:blip r:embed="rId5"/>
          <a:srcRect/>
          <a:stretch>
            <a:fillRect/>
          </a:stretch>
        </p:blipFill>
        <p:spPr>
          <a:xfrm>
            <a:off x="263887" y="8294923"/>
            <a:ext cx="4257173" cy="1791269"/>
          </a:xfrm>
          <a:prstGeom prst="rect">
            <a:avLst/>
          </a:prstGeom>
        </p:spPr>
      </p:pic>
      <p:pic>
        <p:nvPicPr>
          <p:cNvPr id="9" name="Picture 9"/>
          <p:cNvPicPr>
            <a:picLocks noChangeAspect="1"/>
          </p:cNvPicPr>
          <p:nvPr/>
        </p:nvPicPr>
        <p:blipFill>
          <a:blip r:embed="rId6"/>
          <a:srcRect/>
          <a:stretch>
            <a:fillRect/>
          </a:stretch>
        </p:blipFill>
        <p:spPr>
          <a:xfrm>
            <a:off x="4660890" y="6439171"/>
            <a:ext cx="4341024" cy="1751850"/>
          </a:xfrm>
          <a:prstGeom prst="rect">
            <a:avLst/>
          </a:prstGeom>
        </p:spPr>
      </p:pic>
      <p:pic>
        <p:nvPicPr>
          <p:cNvPr id="10" name="Picture 10"/>
          <p:cNvPicPr>
            <a:picLocks noChangeAspect="1"/>
          </p:cNvPicPr>
          <p:nvPr/>
        </p:nvPicPr>
        <p:blipFill>
          <a:blip r:embed="rId7"/>
          <a:srcRect/>
          <a:stretch>
            <a:fillRect/>
          </a:stretch>
        </p:blipFill>
        <p:spPr>
          <a:xfrm>
            <a:off x="4660890" y="8270027"/>
            <a:ext cx="4341024" cy="1916038"/>
          </a:xfrm>
          <a:prstGeom prst="rect">
            <a:avLst/>
          </a:prstGeom>
        </p:spPr>
      </p:pic>
      <p:pic>
        <p:nvPicPr>
          <p:cNvPr id="11" name="Picture 11"/>
          <p:cNvPicPr>
            <a:picLocks noChangeAspect="1"/>
          </p:cNvPicPr>
          <p:nvPr/>
        </p:nvPicPr>
        <p:blipFill>
          <a:blip r:embed="rId8"/>
          <a:srcRect/>
          <a:stretch>
            <a:fillRect/>
          </a:stretch>
        </p:blipFill>
        <p:spPr>
          <a:xfrm>
            <a:off x="9584778" y="6433112"/>
            <a:ext cx="4062345" cy="1720657"/>
          </a:xfrm>
          <a:prstGeom prst="rect">
            <a:avLst/>
          </a:prstGeom>
        </p:spPr>
      </p:pic>
      <p:pic>
        <p:nvPicPr>
          <p:cNvPr id="12" name="Picture 12"/>
          <p:cNvPicPr>
            <a:picLocks noChangeAspect="1"/>
          </p:cNvPicPr>
          <p:nvPr/>
        </p:nvPicPr>
        <p:blipFill>
          <a:blip r:embed="rId9"/>
          <a:srcRect/>
          <a:stretch>
            <a:fillRect/>
          </a:stretch>
        </p:blipFill>
        <p:spPr>
          <a:xfrm>
            <a:off x="9537547" y="8294923"/>
            <a:ext cx="4061556" cy="1815349"/>
          </a:xfrm>
          <a:prstGeom prst="rect">
            <a:avLst/>
          </a:prstGeom>
        </p:spPr>
      </p:pic>
      <p:pic>
        <p:nvPicPr>
          <p:cNvPr id="13" name="Picture 13"/>
          <p:cNvPicPr>
            <a:picLocks noChangeAspect="1"/>
          </p:cNvPicPr>
          <p:nvPr/>
        </p:nvPicPr>
        <p:blipFill>
          <a:blip r:embed="rId10"/>
          <a:srcRect/>
          <a:stretch>
            <a:fillRect/>
          </a:stretch>
        </p:blipFill>
        <p:spPr>
          <a:xfrm>
            <a:off x="13944236" y="6433112"/>
            <a:ext cx="3929623" cy="1706579"/>
          </a:xfrm>
          <a:prstGeom prst="rect">
            <a:avLst/>
          </a:prstGeom>
        </p:spPr>
      </p:pic>
      <p:pic>
        <p:nvPicPr>
          <p:cNvPr id="14" name="Picture 14"/>
          <p:cNvPicPr>
            <a:picLocks noChangeAspect="1"/>
          </p:cNvPicPr>
          <p:nvPr/>
        </p:nvPicPr>
        <p:blipFill>
          <a:blip r:embed="rId11"/>
          <a:srcRect/>
          <a:stretch>
            <a:fillRect/>
          </a:stretch>
        </p:blipFill>
        <p:spPr>
          <a:xfrm>
            <a:off x="13944236" y="8332919"/>
            <a:ext cx="3929623" cy="1666068"/>
          </a:xfrm>
          <a:prstGeom prst="rect">
            <a:avLst/>
          </a:prstGeom>
        </p:spPr>
      </p:pic>
      <p:sp>
        <p:nvSpPr>
          <p:cNvPr id="15" name="TextBox 15"/>
          <p:cNvSpPr txBox="1"/>
          <p:nvPr/>
        </p:nvSpPr>
        <p:spPr>
          <a:xfrm>
            <a:off x="263887" y="2183158"/>
            <a:ext cx="8738027" cy="4389542"/>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Open Sauce Bold"/>
              </a:rPr>
              <a:t>Testing/Verification Plan</a:t>
            </a:r>
          </a:p>
          <a:p>
            <a:pPr algn="ctr">
              <a:lnSpc>
                <a:spcPts val="3587"/>
              </a:lnSpc>
              <a:spcBef>
                <a:spcPct val="0"/>
              </a:spcBef>
            </a:pPr>
            <a:endParaRPr lang="en-US" sz="3999">
              <a:solidFill>
                <a:srgbClr val="000000"/>
              </a:solidFill>
              <a:latin typeface="Open Sauce Bold"/>
            </a:endParaRPr>
          </a:p>
          <a:p>
            <a:pPr>
              <a:lnSpc>
                <a:spcPts val="3587"/>
              </a:lnSpc>
              <a:spcBef>
                <a:spcPct val="0"/>
              </a:spcBef>
            </a:pPr>
            <a:r>
              <a:rPr lang="en-US" sz="2760">
                <a:solidFill>
                  <a:srgbClr val="000000"/>
                </a:solidFill>
                <a:latin typeface="DM Sans"/>
              </a:rPr>
              <a:t>Testing/verification plan involves evaluating the performance of KNN, MLP, RF, and SVM on the testing dataset using metrics like accuracy, precision, recall, and F1 score. K-fold cross-validation, confusion matrices, and comparison of results are used to identify the best performing model for each dataset.</a:t>
            </a:r>
          </a:p>
          <a:p>
            <a:pPr algn="ctr">
              <a:lnSpc>
                <a:spcPts val="4853"/>
              </a:lnSpc>
              <a:spcBef>
                <a:spcPct val="0"/>
              </a:spcBef>
            </a:pPr>
            <a:endParaRPr lang="en-US" sz="2760">
              <a:solidFill>
                <a:srgbClr val="000000"/>
              </a:solidFill>
              <a:latin typeface="DM Sans"/>
            </a:endParaRPr>
          </a:p>
        </p:txBody>
      </p:sp>
      <p:sp>
        <p:nvSpPr>
          <p:cNvPr id="16" name="TextBox 16"/>
          <p:cNvSpPr txBox="1"/>
          <p:nvPr/>
        </p:nvSpPr>
        <p:spPr>
          <a:xfrm>
            <a:off x="3690980" y="52675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 IMPLEMENTATION</a:t>
            </a:r>
          </a:p>
        </p:txBody>
      </p:sp>
      <p:sp>
        <p:nvSpPr>
          <p:cNvPr id="17" name="TextBox 17"/>
          <p:cNvSpPr txBox="1"/>
          <p:nvPr/>
        </p:nvSpPr>
        <p:spPr>
          <a:xfrm>
            <a:off x="9293018" y="2183158"/>
            <a:ext cx="8708210" cy="3786124"/>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DM Sans Bold"/>
              </a:rPr>
              <a:t>Result Analysis/Screenshots</a:t>
            </a:r>
          </a:p>
          <a:p>
            <a:pPr algn="ctr">
              <a:lnSpc>
                <a:spcPts val="3587"/>
              </a:lnSpc>
              <a:spcBef>
                <a:spcPct val="0"/>
              </a:spcBef>
            </a:pPr>
            <a:endParaRPr lang="en-US" sz="3999">
              <a:solidFill>
                <a:srgbClr val="000000"/>
              </a:solidFill>
              <a:latin typeface="DM Sans Bold"/>
            </a:endParaRPr>
          </a:p>
          <a:p>
            <a:pPr>
              <a:lnSpc>
                <a:spcPts val="3587"/>
              </a:lnSpc>
              <a:spcBef>
                <a:spcPct val="0"/>
              </a:spcBef>
            </a:pPr>
            <a:r>
              <a:rPr lang="en-US" sz="2760">
                <a:solidFill>
                  <a:srgbClr val="000000"/>
                </a:solidFill>
                <a:latin typeface="DM Sans"/>
              </a:rPr>
              <a:t>Outcome analysis compares evaluation measures (accuracy, precision, recall, F1 score) of each model on datasets. Visual representation through graphs/tables and screenshots validate implementation, providing insights into model performance, strengths, and limitations.</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221258"/>
            <a:chOff x="0" y="0"/>
            <a:chExt cx="4816593" cy="585023"/>
          </a:xfrm>
        </p:grpSpPr>
        <p:sp>
          <p:nvSpPr>
            <p:cNvPr id="3" name="Freeform 3"/>
            <p:cNvSpPr/>
            <p:nvPr/>
          </p:nvSpPr>
          <p:spPr>
            <a:xfrm>
              <a:off x="0" y="0"/>
              <a:ext cx="4816592" cy="585023"/>
            </a:xfrm>
            <a:custGeom>
              <a:avLst/>
              <a:gdLst/>
              <a:ahLst/>
              <a:cxnLst/>
              <a:rect l="l" t="t" r="r" b="b"/>
              <a:pathLst>
                <a:path w="4816592" h="585023">
                  <a:moveTo>
                    <a:pt x="0" y="0"/>
                  </a:moveTo>
                  <a:lnTo>
                    <a:pt x="4816592" y="0"/>
                  </a:lnTo>
                  <a:lnTo>
                    <a:pt x="4816592" y="585023"/>
                  </a:lnTo>
                  <a:lnTo>
                    <a:pt x="0" y="585023"/>
                  </a:lnTo>
                  <a:close/>
                </a:path>
              </a:pathLst>
            </a:custGeom>
            <a:solidFill>
              <a:srgbClr val="1A1A1A"/>
            </a:solidFill>
          </p:spPr>
        </p:sp>
        <p:sp>
          <p:nvSpPr>
            <p:cNvPr id="4" name="TextBox 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745492" y="-5275613"/>
            <a:ext cx="7616557" cy="7815497"/>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07889" y="-3995046"/>
            <a:ext cx="6709932" cy="6885191"/>
          </a:xfrm>
          <a:prstGeom prst="rect">
            <a:avLst/>
          </a:prstGeom>
        </p:spPr>
      </p:pic>
      <p:pic>
        <p:nvPicPr>
          <p:cNvPr id="7" name="Picture 7"/>
          <p:cNvPicPr>
            <a:picLocks noChangeAspect="1"/>
          </p:cNvPicPr>
          <p:nvPr/>
        </p:nvPicPr>
        <p:blipFill>
          <a:blip r:embed="rId4"/>
          <a:srcRect/>
          <a:stretch>
            <a:fillRect/>
          </a:stretch>
        </p:blipFill>
        <p:spPr>
          <a:xfrm>
            <a:off x="591043" y="3044628"/>
            <a:ext cx="4657206" cy="2845187"/>
          </a:xfrm>
          <a:prstGeom prst="rect">
            <a:avLst/>
          </a:prstGeom>
        </p:spPr>
      </p:pic>
      <p:pic>
        <p:nvPicPr>
          <p:cNvPr id="8" name="Picture 8"/>
          <p:cNvPicPr>
            <a:picLocks noChangeAspect="1"/>
          </p:cNvPicPr>
          <p:nvPr/>
        </p:nvPicPr>
        <p:blipFill>
          <a:blip r:embed="rId5"/>
          <a:srcRect/>
          <a:stretch>
            <a:fillRect/>
          </a:stretch>
        </p:blipFill>
        <p:spPr>
          <a:xfrm>
            <a:off x="591043" y="6619236"/>
            <a:ext cx="4657206" cy="2832407"/>
          </a:xfrm>
          <a:prstGeom prst="rect">
            <a:avLst/>
          </a:prstGeom>
        </p:spPr>
      </p:pic>
      <p:pic>
        <p:nvPicPr>
          <p:cNvPr id="9" name="Picture 9"/>
          <p:cNvPicPr>
            <a:picLocks noChangeAspect="1"/>
          </p:cNvPicPr>
          <p:nvPr/>
        </p:nvPicPr>
        <p:blipFill>
          <a:blip r:embed="rId6"/>
          <a:srcRect/>
          <a:stretch>
            <a:fillRect/>
          </a:stretch>
        </p:blipFill>
        <p:spPr>
          <a:xfrm>
            <a:off x="6124960" y="3044628"/>
            <a:ext cx="4583481" cy="2804934"/>
          </a:xfrm>
          <a:prstGeom prst="rect">
            <a:avLst/>
          </a:prstGeom>
        </p:spPr>
      </p:pic>
      <p:pic>
        <p:nvPicPr>
          <p:cNvPr id="10" name="Picture 10"/>
          <p:cNvPicPr>
            <a:picLocks noChangeAspect="1"/>
          </p:cNvPicPr>
          <p:nvPr/>
        </p:nvPicPr>
        <p:blipFill>
          <a:blip r:embed="rId7"/>
          <a:srcRect/>
          <a:stretch>
            <a:fillRect/>
          </a:stretch>
        </p:blipFill>
        <p:spPr>
          <a:xfrm>
            <a:off x="6124960" y="6674960"/>
            <a:ext cx="4583481" cy="2776682"/>
          </a:xfrm>
          <a:prstGeom prst="rect">
            <a:avLst/>
          </a:prstGeom>
        </p:spPr>
      </p:pic>
      <p:pic>
        <p:nvPicPr>
          <p:cNvPr id="11" name="Picture 11"/>
          <p:cNvPicPr>
            <a:picLocks noChangeAspect="1"/>
          </p:cNvPicPr>
          <p:nvPr/>
        </p:nvPicPr>
        <p:blipFill>
          <a:blip r:embed="rId8"/>
          <a:srcRect/>
          <a:stretch>
            <a:fillRect/>
          </a:stretch>
        </p:blipFill>
        <p:spPr>
          <a:xfrm>
            <a:off x="11993819" y="2947296"/>
            <a:ext cx="5105122" cy="7200780"/>
          </a:xfrm>
          <a:prstGeom prst="rect">
            <a:avLst/>
          </a:prstGeom>
        </p:spPr>
      </p:pic>
      <p:sp>
        <p:nvSpPr>
          <p:cNvPr id="12" name="TextBox 12"/>
          <p:cNvSpPr txBox="1"/>
          <p:nvPr/>
        </p:nvSpPr>
        <p:spPr>
          <a:xfrm>
            <a:off x="3690980" y="52675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 IMPLEMENTATION</a:t>
            </a:r>
          </a:p>
        </p:txBody>
      </p:sp>
      <p:sp>
        <p:nvSpPr>
          <p:cNvPr id="13" name="TextBox 13"/>
          <p:cNvSpPr txBox="1"/>
          <p:nvPr/>
        </p:nvSpPr>
        <p:spPr>
          <a:xfrm>
            <a:off x="11650505" y="2198571"/>
            <a:ext cx="5791750" cy="644525"/>
          </a:xfrm>
          <a:prstGeom prst="rect">
            <a:avLst/>
          </a:prstGeom>
        </p:spPr>
        <p:txBody>
          <a:bodyPr lIns="0" tIns="0" rIns="0" bIns="0" rtlCol="0" anchor="t">
            <a:spAutoFit/>
          </a:bodyPr>
          <a:lstStyle/>
          <a:p>
            <a:pPr algn="ctr">
              <a:lnSpc>
                <a:spcPts val="5199"/>
              </a:lnSpc>
              <a:spcBef>
                <a:spcPct val="0"/>
              </a:spcBef>
            </a:pPr>
            <a:r>
              <a:rPr lang="en-US" sz="3999">
                <a:solidFill>
                  <a:srgbClr val="000000"/>
                </a:solidFill>
                <a:latin typeface="Open Sauce Bold Italics"/>
              </a:rPr>
              <a:t>Comparative-Table</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900</Words>
  <Application>Microsoft Office PowerPoint</Application>
  <PresentationFormat>Custom</PresentationFormat>
  <Paragraphs>83</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DM Sans</vt:lpstr>
      <vt:lpstr>Canva Sans Bold</vt:lpstr>
      <vt:lpstr>Open Sauce Bold Italics</vt:lpstr>
      <vt:lpstr>Open Sauce</vt:lpstr>
      <vt:lpstr>Calibri</vt:lpstr>
      <vt:lpstr>DM Sans Bold</vt:lpstr>
      <vt:lpstr>Oswald Bold</vt:lpstr>
      <vt:lpstr>Oswald Bold Italics</vt:lpstr>
      <vt:lpstr>Open Sauce Bold</vt:lpstr>
      <vt:lpstr>Canva Sans</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Rohit Pani</dc:creator>
  <cp:lastModifiedBy>Rohit Pani</cp:lastModifiedBy>
  <cp:revision>2</cp:revision>
  <dcterms:created xsi:type="dcterms:W3CDTF">2006-08-16T00:00:00Z</dcterms:created>
  <dcterms:modified xsi:type="dcterms:W3CDTF">2023-05-24T08:43:29Z</dcterms:modified>
  <dc:identifier>DAFh753Sllw</dc:identifier>
</cp:coreProperties>
</file>