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415" r:id="rId4"/>
    <p:sldId id="565" r:id="rId5"/>
    <p:sldId id="427" r:id="rId6"/>
    <p:sldId id="434" r:id="rId7"/>
    <p:sldId id="436" r:id="rId8"/>
    <p:sldId id="437" r:id="rId9"/>
    <p:sldId id="448" r:id="rId10"/>
    <p:sldId id="587" r:id="rId11"/>
    <p:sldId id="589" r:id="rId12"/>
    <p:sldId id="469" r:id="rId13"/>
    <p:sldId id="468" r:id="rId14"/>
    <p:sldId id="592" r:id="rId15"/>
    <p:sldId id="470" r:id="rId16"/>
    <p:sldId id="597" r:id="rId17"/>
    <p:sldId id="472" r:id="rId18"/>
    <p:sldId id="601" r:id="rId19"/>
    <p:sldId id="605" r:id="rId20"/>
    <p:sldId id="474" r:id="rId21"/>
    <p:sldId id="269" r:id="rId22"/>
    <p:sldId id="475" r:id="rId23"/>
    <p:sldId id="270" r:id="rId24"/>
    <p:sldId id="476" r:id="rId25"/>
    <p:sldId id="480" r:id="rId26"/>
    <p:sldId id="572" r:id="rId27"/>
    <p:sldId id="573" r:id="rId28"/>
    <p:sldId id="481" r:id="rId29"/>
    <p:sldId id="485" r:id="rId30"/>
    <p:sldId id="576" r:id="rId31"/>
    <p:sldId id="272" r:id="rId32"/>
    <p:sldId id="575" r:id="rId33"/>
    <p:sldId id="274" r:id="rId34"/>
    <p:sldId id="577" r:id="rId35"/>
    <p:sldId id="276" r:id="rId36"/>
    <p:sldId id="277" r:id="rId37"/>
    <p:sldId id="278" r:id="rId38"/>
    <p:sldId id="498" r:id="rId39"/>
    <p:sldId id="280" r:id="rId40"/>
    <p:sldId id="500" r:id="rId41"/>
    <p:sldId id="282" r:id="rId42"/>
    <p:sldId id="501" r:id="rId43"/>
    <p:sldId id="284" r:id="rId44"/>
    <p:sldId id="285" r:id="rId45"/>
    <p:sldId id="506" r:id="rId46"/>
    <p:sldId id="507" r:id="rId47"/>
    <p:sldId id="288" r:id="rId48"/>
    <p:sldId id="509" r:id="rId49"/>
    <p:sldId id="290" r:id="rId50"/>
    <p:sldId id="514" r:id="rId51"/>
    <p:sldId id="292" r:id="rId52"/>
    <p:sldId id="517" r:id="rId53"/>
    <p:sldId id="294" r:id="rId54"/>
    <p:sldId id="520" r:id="rId55"/>
    <p:sldId id="296" r:id="rId56"/>
    <p:sldId id="297" r:id="rId57"/>
    <p:sldId id="298" r:id="rId58"/>
    <p:sldId id="299" r:id="rId59"/>
    <p:sldId id="521" r:id="rId60"/>
    <p:sldId id="519" r:id="rId61"/>
    <p:sldId id="522" r:id="rId62"/>
    <p:sldId id="302" r:id="rId63"/>
    <p:sldId id="303" r:id="rId64"/>
    <p:sldId id="304" r:id="rId65"/>
    <p:sldId id="611" r:id="rId66"/>
    <p:sldId id="612" r:id="rId67"/>
    <p:sldId id="306" r:id="rId68"/>
    <p:sldId id="307" r:id="rId69"/>
    <p:sldId id="525" r:id="rId70"/>
    <p:sldId id="613" r:id="rId71"/>
    <p:sldId id="527" r:id="rId72"/>
    <p:sldId id="614" r:id="rId73"/>
    <p:sldId id="529" r:id="rId74"/>
    <p:sldId id="530" r:id="rId75"/>
    <p:sldId id="545" r:id="rId76"/>
    <p:sldId id="532" r:id="rId77"/>
    <p:sldId id="533" r:id="rId78"/>
    <p:sldId id="548" r:id="rId79"/>
    <p:sldId id="616" r:id="rId80"/>
    <p:sldId id="585" r:id="rId81"/>
    <p:sldId id="537" r:id="rId82"/>
    <p:sldId id="550" r:id="rId83"/>
    <p:sldId id="539" r:id="rId84"/>
    <p:sldId id="540" r:id="rId85"/>
    <p:sldId id="541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4DF4-20A0-4328-B3A8-E896EF8AF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9DFF0-EF46-4C7C-B620-5BDCF9CF2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0800D-51AA-4012-9BC3-A4ACFF2F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71FA9-3CED-441B-848C-0679562F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8773E-624B-4B74-9828-7180CDE1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2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D33D-D49A-4AF3-AFAE-9ACB4D76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05160-D807-4DED-9729-FDC48EC60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84C2-C46E-49EE-A176-FDB53B68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025AB-1536-4CB6-8081-8E428A9B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84E44-5C58-4C24-B9FC-E4F08DAD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4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3DD6F-B517-43AA-8729-A9CDC9C46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5790D-A239-4776-A4AD-C1CE9E1D2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70380-F69E-464E-ACA1-442EB9EB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9F658-4DE8-4E56-84F2-1C20923A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258F7-3389-4127-8600-76AE634C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2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1AE0-0554-42AC-87B4-55893BAF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D578-24C2-4333-B2ED-010F9BA6D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0171E-EDF8-4562-88EA-223FDA50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FD3C-A1E5-4B01-BBAB-6FF19F40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B52CE-9ADE-4F37-A325-BC11AEF5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1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1D95-3A79-498C-A5A4-F01E6DC0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E5F11-E19C-43E5-9592-15A5B20B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E340-26FD-443C-80B3-DE57AEA2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EEA91-CE52-4991-8810-094696D5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B5997-B90A-4A87-B5B0-B5FB2478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40EF-F269-4C5D-81A0-5FB04D84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D2F5-DCA9-427D-B437-D488AB21C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DB6EF-E770-4D57-96DA-AF41FBD77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0F21C-4E8B-4676-9613-9B29A4A8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D9037-B085-46BC-94CA-0F7B5AAD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2C8EF-59C7-4E86-90A4-DBB354B3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9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E2AC-47C5-4C2A-891D-69C09E9A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09D4-1D6C-4461-8193-F3B3F397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AC86A-5E89-43CF-A28B-3A47CED8B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084D9-CD64-4F11-8021-4DACD820D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D5092-F504-48F7-BA1A-CB2CF0427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2227D-B41F-4610-9ADF-E30938D0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927B8-B95B-41E6-9A72-4FDDD356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C2A88-51A1-415F-A1EF-2404BA33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8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2D57-A861-48E2-B542-1203F3D8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42F5D-AE37-4035-9B34-3C982CCF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41B9F-51F6-4A8F-B413-8BCC58D1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E6636-FE44-43F9-AAAF-54E7FEA2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5C077-0BBC-4F63-A688-A43E4C27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B110A-622A-4D09-B572-C2661A16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0364-164B-4E2E-B0C1-B421D0C3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3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8452-D2DB-4F50-8CC7-14F2DDDC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C1CB-8612-4C54-9370-2419A33ED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18CF6-71E7-4F8E-8225-D0CA542A2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5C4E0-6BD2-44C5-9E6C-FBF6B9A5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92AAA-FD43-41E2-94BD-9C7D8B32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031C3-89D2-4DB5-8CB3-82B4F873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5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08AE-9FEE-40EB-A548-4FB81824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F5238-DFD9-42E6-88D2-7BE8529CB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CCF3F-5140-45C6-A763-C9830EC86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79878-F7E1-4AFC-AB2E-4E03320D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22AC7-7272-423A-AED7-E289260F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10848-E88C-4885-9B44-6B0AACF2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D49A2-78B0-4A6F-9D0C-38BBE3BA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1C0F7-E580-445B-B4E2-BCA901C1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1F74D-4DE3-4C87-99EC-C67DAB109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24FE6-9AC4-40AA-800A-4FDF09B729B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9079F-6AC6-47D4-928B-A4A1A822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AF0D4-F666-4965-8DD5-97B7F2022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0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3991-1E2B-475A-B4C4-BCF0D3DFC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3149"/>
            <a:ext cx="9144000" cy="2387600"/>
          </a:xfrm>
        </p:spPr>
        <p:txBody>
          <a:bodyPr/>
          <a:lstStyle/>
          <a:p>
            <a:r>
              <a:rPr lang="en-US" dirty="0"/>
              <a:t>Bioinformatics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ADC7-8173-4145-86A4-B323069B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2823"/>
            <a:ext cx="9144000" cy="2278645"/>
          </a:xfrm>
        </p:spPr>
        <p:txBody>
          <a:bodyPr>
            <a:normAutofit/>
          </a:bodyPr>
          <a:lstStyle/>
          <a:p>
            <a:r>
              <a:rPr lang="en-US" b="1" dirty="0"/>
              <a:t>Fall 2020: “Programming Fundamentals and RNA-Seq analysis”</a:t>
            </a:r>
          </a:p>
          <a:p>
            <a:endParaRPr lang="en-US" dirty="0"/>
          </a:p>
          <a:p>
            <a:r>
              <a:rPr lang="en-US" dirty="0"/>
              <a:t>Week 3: The </a:t>
            </a:r>
            <a:r>
              <a:rPr lang="en-US" dirty="0" err="1"/>
              <a:t>Tidyverse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D4CF1-4569-4335-95C9-EAFECBAFD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08"/>
          <a:stretch/>
        </p:blipFill>
        <p:spPr>
          <a:xfrm>
            <a:off x="3547363" y="503312"/>
            <a:ext cx="5097273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filter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298930-178C-4BA7-8CE0-079FB7DF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2642" y="1966912"/>
            <a:ext cx="12143064" cy="4525963"/>
          </a:xfrm>
        </p:spPr>
        <p:txBody>
          <a:bodyPr>
            <a:normAutofit/>
          </a:bodyPr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10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select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9538ED-97D2-45C2-9038-ADDFD345C5AF}"/>
              </a:ext>
            </a:extLst>
          </p:cNvPr>
          <p:cNvSpPr txBox="1">
            <a:spLocks/>
          </p:cNvSpPr>
          <p:nvPr/>
        </p:nvSpPr>
        <p:spPr>
          <a:xfrm>
            <a:off x="-247475" y="1695189"/>
            <a:ext cx="10683380" cy="497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"/>
              </a:rPr>
              <a:t>tidy_titanic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en-US" sz="1800" dirty="0">
                <a:latin typeface="Courier"/>
              </a:rPr>
              <a:t>(Age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US" sz="1800" dirty="0">
                <a:latin typeface="Courier"/>
              </a:rPr>
              <a:t>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en-US" sz="1800" dirty="0">
                <a:latin typeface="Courier"/>
              </a:rPr>
              <a:t>(Survived, Sex)</a:t>
            </a:r>
          </a:p>
        </p:txBody>
      </p:sp>
    </p:spTree>
    <p:extLst>
      <p:ext uri="{BB962C8B-B14F-4D97-AF65-F5344CB8AC3E}">
        <p14:creationId xmlns:p14="http://schemas.microsoft.com/office/powerpoint/2010/main" val="418495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select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9538ED-97D2-45C2-9038-ADDFD345C5AF}"/>
              </a:ext>
            </a:extLst>
          </p:cNvPr>
          <p:cNvSpPr txBox="1">
            <a:spLocks/>
          </p:cNvSpPr>
          <p:nvPr/>
        </p:nvSpPr>
        <p:spPr>
          <a:xfrm>
            <a:off x="-247475" y="1695189"/>
            <a:ext cx="10683380" cy="49768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"/>
              </a:rPr>
              <a:t>tidy_titanic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en-US" sz="1800" dirty="0">
                <a:latin typeface="Courier"/>
              </a:rPr>
              <a:t>(Age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US" sz="1800" dirty="0">
                <a:latin typeface="Courier"/>
              </a:rPr>
              <a:t>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en-US" sz="1800" dirty="0">
                <a:latin typeface="Courier"/>
              </a:rPr>
              <a:t>(Survived, Sex)</a:t>
            </a:r>
          </a:p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>
                <a:latin typeface="Courier"/>
              </a:rPr>
              <a:t>## # A </a:t>
            </a:r>
            <a:r>
              <a:rPr lang="en-US" sz="1800" dirty="0" err="1">
                <a:latin typeface="Courier"/>
              </a:rPr>
              <a:t>tibble</a:t>
            </a:r>
            <a:r>
              <a:rPr lang="en-US" sz="1800" dirty="0">
                <a:latin typeface="Courier"/>
              </a:rPr>
              <a:t>: 645 x 2
##    Survived Sex   
##      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chr</a:t>
            </a:r>
            <a:r>
              <a:rPr lang="en-US" sz="1800" dirty="0">
                <a:latin typeface="Courier"/>
              </a:rPr>
              <a:t>&gt; 
##  1        0 male  
##  2        1 female
##  3        1 female
##  4        1 female
##  5        0 male  
##  6        0 male  
##  7        1 female
##  8        1 female
##  9        1 female
## 10        0 male  
## # ... with 635 more rows</a:t>
            </a:r>
          </a:p>
        </p:txBody>
      </p:sp>
    </p:spTree>
    <p:extLst>
      <p:ext uri="{BB962C8B-B14F-4D97-AF65-F5344CB8AC3E}">
        <p14:creationId xmlns:p14="http://schemas.microsoft.com/office/powerpoint/2010/main" val="415354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filter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298930-178C-4BA7-8CE0-079FB7DF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2642" y="1966912"/>
            <a:ext cx="12143064" cy="4525963"/>
          </a:xfrm>
        </p:spPr>
        <p:txBody>
          <a:bodyPr>
            <a:normAutofit fontScale="85000" lnSpcReduction="20000"/>
          </a:bodyPr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645 x 12
##    </a:t>
            </a:r>
            <a:r>
              <a:rPr sz="1800" dirty="0" err="1">
                <a:latin typeface="Courier"/>
              </a:rPr>
              <a:t>PassengerId</a:t>
            </a:r>
            <a:r>
              <a:rPr sz="1800" dirty="0">
                <a:latin typeface="Courier"/>
              </a:rPr>
              <a:t> Survived </a:t>
            </a:r>
            <a:r>
              <a:rPr sz="1800" dirty="0" err="1">
                <a:latin typeface="Courier"/>
              </a:rPr>
              <a:t>Pclass</a:t>
            </a:r>
            <a:r>
              <a:rPr sz="1800" dirty="0">
                <a:latin typeface="Courier"/>
              </a:rPr>
              <a:t> Name  Sex     Age </a:t>
            </a:r>
            <a:r>
              <a:rPr sz="1800" dirty="0" err="1">
                <a:latin typeface="Courier"/>
              </a:rPr>
              <a:t>SibSp</a:t>
            </a:r>
            <a:r>
              <a:rPr sz="1800" dirty="0">
                <a:latin typeface="Courier"/>
              </a:rPr>
              <a:t> Parch Ticket  Fare Cabin
##   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
##  1           1        0      3 </a:t>
            </a:r>
            <a:r>
              <a:rPr sz="1800" dirty="0" err="1">
                <a:latin typeface="Courier"/>
              </a:rPr>
              <a:t>Brau</a:t>
            </a:r>
            <a:r>
              <a:rPr sz="1800" dirty="0">
                <a:latin typeface="Courier"/>
              </a:rPr>
              <a:t>~ male     22     1     0 A/5 2~  7.25 &lt;NA&gt; 
##  2           2        1      1 </a:t>
            </a:r>
            <a:r>
              <a:rPr sz="1800" dirty="0" err="1">
                <a:latin typeface="Courier"/>
              </a:rPr>
              <a:t>Cumi</a:t>
            </a:r>
            <a:r>
              <a:rPr sz="1800" dirty="0">
                <a:latin typeface="Courier"/>
              </a:rPr>
              <a:t>~ </a:t>
            </a:r>
            <a:r>
              <a:rPr sz="1800" dirty="0" err="1">
                <a:latin typeface="Courier"/>
              </a:rPr>
              <a:t>fema</a:t>
            </a:r>
            <a:r>
              <a:rPr sz="1800" dirty="0">
                <a:latin typeface="Courier"/>
              </a:rPr>
              <a:t>~    38     1     0 PC 17~ 71.3  C85  
##  3           3        1      3 </a:t>
            </a:r>
            <a:r>
              <a:rPr sz="1800" dirty="0" err="1">
                <a:latin typeface="Courier"/>
              </a:rPr>
              <a:t>Heik</a:t>
            </a:r>
            <a:r>
              <a:rPr sz="1800" dirty="0">
                <a:latin typeface="Courier"/>
              </a:rPr>
              <a:t>~ </a:t>
            </a:r>
            <a:r>
              <a:rPr sz="1800" dirty="0" err="1">
                <a:latin typeface="Courier"/>
              </a:rPr>
              <a:t>fema</a:t>
            </a:r>
            <a:r>
              <a:rPr sz="1800" dirty="0">
                <a:latin typeface="Courier"/>
              </a:rPr>
              <a:t>~    26     0     0 STON/~  7.92 &lt;NA&gt; 
##  4           4        1      1 </a:t>
            </a:r>
            <a:r>
              <a:rPr sz="1800" dirty="0" err="1">
                <a:latin typeface="Courier"/>
              </a:rPr>
              <a:t>Futr</a:t>
            </a:r>
            <a:r>
              <a:rPr sz="1800" dirty="0">
                <a:latin typeface="Courier"/>
              </a:rPr>
              <a:t>~ </a:t>
            </a:r>
            <a:r>
              <a:rPr sz="1800" dirty="0" err="1">
                <a:latin typeface="Courier"/>
              </a:rPr>
              <a:t>fema</a:t>
            </a:r>
            <a:r>
              <a:rPr sz="1800" dirty="0">
                <a:latin typeface="Courier"/>
              </a:rPr>
              <a:t>~    35     1     0 113803 53.1  C123 
##  5           5        0      3 Alle~ male     35     0     0 373450  8.05 &lt;NA&gt; 
##  6           7        0      1 </a:t>
            </a:r>
            <a:r>
              <a:rPr sz="1800" dirty="0" err="1">
                <a:latin typeface="Courier"/>
              </a:rPr>
              <a:t>McCa</a:t>
            </a:r>
            <a:r>
              <a:rPr sz="1800" dirty="0">
                <a:latin typeface="Courier"/>
              </a:rPr>
              <a:t>~ male     54     0     0 17463  51.9  E46  
##  7           9        1      3 John~ </a:t>
            </a:r>
            <a:r>
              <a:rPr sz="1800" dirty="0" err="1">
                <a:latin typeface="Courier"/>
              </a:rPr>
              <a:t>fema</a:t>
            </a:r>
            <a:r>
              <a:rPr sz="1800" dirty="0">
                <a:latin typeface="Courier"/>
              </a:rPr>
              <a:t>~    27     0     2 347742 11.1  &lt;NA&gt; 
##  8          10        1      2 Nass~ </a:t>
            </a:r>
            <a:r>
              <a:rPr sz="1800" dirty="0" err="1">
                <a:latin typeface="Courier"/>
              </a:rPr>
              <a:t>fema</a:t>
            </a:r>
            <a:r>
              <a:rPr sz="1800" dirty="0">
                <a:latin typeface="Courier"/>
              </a:rPr>
              <a:t>~    14     1     0 237736 30.1  &lt;NA&gt; 
##  9          12        1      1 Bonn~ </a:t>
            </a:r>
            <a:r>
              <a:rPr sz="1800" dirty="0" err="1">
                <a:latin typeface="Courier"/>
              </a:rPr>
              <a:t>fema</a:t>
            </a:r>
            <a:r>
              <a:rPr sz="1800" dirty="0">
                <a:latin typeface="Courier"/>
              </a:rPr>
              <a:t>~    58     0     0 113783 26.6  C103 
## 10          13        0      3 </a:t>
            </a:r>
            <a:r>
              <a:rPr sz="1800" dirty="0" err="1">
                <a:latin typeface="Courier"/>
              </a:rPr>
              <a:t>Saun</a:t>
            </a:r>
            <a:r>
              <a:rPr sz="1800" dirty="0">
                <a:latin typeface="Courier"/>
              </a:rPr>
              <a:t>~ male     20     0     0 A/5. ~  8.05 &lt;NA&gt; 
## # ... with 635 more rows, and 1 more variable: Embarked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92799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dirty="0" err="1"/>
              <a:t>group_by</a:t>
            </a:r>
            <a:r>
              <a:rPr dirty="0"/>
              <a:t>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A70041-6CAB-444F-8149-55B6A3637145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11211886" cy="513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"/>
              </a:rPr>
              <a:t>tidy_titanic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en-US" sz="1800" dirty="0">
                <a:latin typeface="Courier"/>
              </a:rPr>
              <a:t>(Age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US" sz="1800" dirty="0">
                <a:latin typeface="Courier"/>
              </a:rPr>
              <a:t>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en-US" sz="1800" dirty="0">
                <a:latin typeface="Courier"/>
              </a:rPr>
              <a:t>(Survived, Sex)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lang="en-US" sz="1800" dirty="0">
                <a:latin typeface="Courier"/>
              </a:rPr>
              <a:t>(Sex, Survived)</a:t>
            </a:r>
          </a:p>
        </p:txBody>
      </p:sp>
    </p:spTree>
    <p:extLst>
      <p:ext uri="{BB962C8B-B14F-4D97-AF65-F5344CB8AC3E}">
        <p14:creationId xmlns:p14="http://schemas.microsoft.com/office/powerpoint/2010/main" val="337345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group_by verb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A70041-6CAB-444F-8149-55B6A3637145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11211886" cy="5136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"/>
              </a:rPr>
              <a:t>tidy_titanic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en-US" sz="1800" dirty="0">
                <a:latin typeface="Courier"/>
              </a:rPr>
              <a:t>(Age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US" sz="1800" dirty="0">
                <a:latin typeface="Courier"/>
              </a:rPr>
              <a:t>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en-US" sz="1800" dirty="0">
                <a:latin typeface="Courier"/>
              </a:rPr>
              <a:t>(Survived, Sex)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lang="en-US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lang="en-US" sz="1800" dirty="0">
                <a:latin typeface="Courier"/>
              </a:rPr>
              <a:t>(Sex, Survived)</a:t>
            </a:r>
          </a:p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>
                <a:latin typeface="Courier"/>
              </a:rPr>
              <a:t>## # A </a:t>
            </a:r>
            <a:r>
              <a:rPr lang="en-US" sz="1800" dirty="0" err="1">
                <a:latin typeface="Courier"/>
              </a:rPr>
              <a:t>tibble</a:t>
            </a:r>
            <a:r>
              <a:rPr lang="en-US" sz="1800" dirty="0">
                <a:latin typeface="Courier"/>
              </a:rPr>
              <a:t>: 645 x 2
## # Groups:   Sex, Survived [4]
##    Survived Sex   
##      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chr</a:t>
            </a:r>
            <a:r>
              <a:rPr lang="en-US" sz="1800" dirty="0">
                <a:latin typeface="Courier"/>
              </a:rPr>
              <a:t>&gt; 
##  1        0 male  
##  2        1 female
##  3        1 female
##  4        1 female
##  5        0 male  
##  6        0 male  
##  7        1 female
##  8        1 female
##  9        1 female
## 10        0 male  
## # ... with 635 more rows</a:t>
            </a:r>
          </a:p>
        </p:txBody>
      </p:sp>
    </p:spTree>
    <p:extLst>
      <p:ext uri="{BB962C8B-B14F-4D97-AF65-F5344CB8AC3E}">
        <p14:creationId xmlns:p14="http://schemas.microsoft.com/office/powerpoint/2010/main" val="4232028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dirty="0" err="1"/>
              <a:t>summarise</a:t>
            </a:r>
            <a:r>
              <a:rPr dirty="0"/>
              <a:t>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1879509" cy="4625305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207825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summarise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1879509" cy="4625305"/>
          </a:xfrm>
        </p:spPr>
        <p:txBody>
          <a:bodyPr>
            <a:normAutofit lnSpcReduction="10000"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`</a:t>
            </a:r>
            <a:r>
              <a:rPr sz="1800" dirty="0" err="1">
                <a:latin typeface="Courier"/>
              </a:rPr>
              <a:t>summarise</a:t>
            </a:r>
            <a:r>
              <a:rPr sz="1800" dirty="0">
                <a:latin typeface="Courier"/>
              </a:rPr>
              <a:t>()` regrouping output by 'Sex' (override with `.groups` argument)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4 x 3
## # Groups:   Sex [2]
##   Sex    Survived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      &lt;int&gt;
## 1 female        0              51
## 2 female        1             178
## 3 male          0             344
## 4 male          1              72</a:t>
            </a:r>
          </a:p>
        </p:txBody>
      </p:sp>
    </p:spTree>
    <p:extLst>
      <p:ext uri="{BB962C8B-B14F-4D97-AF65-F5344CB8AC3E}">
        <p14:creationId xmlns:p14="http://schemas.microsoft.com/office/powerpoint/2010/main" val="3013430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summarise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1879509" cy="4625305"/>
          </a:xfrm>
        </p:spPr>
        <p:txBody>
          <a:bodyPr>
            <a:normAutofit lnSpcReduction="10000"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`</a:t>
            </a:r>
            <a:r>
              <a:rPr sz="1800" dirty="0" err="1">
                <a:latin typeface="Courier"/>
              </a:rPr>
              <a:t>summarise</a:t>
            </a:r>
            <a:r>
              <a:rPr sz="1800" dirty="0">
                <a:latin typeface="Courier"/>
              </a:rPr>
              <a:t>()` regrouping output by 'Sex' (override with `.groups` argument)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4 x 3
## # Groups:   Sex [2]
##   Sex    Survived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      &lt;int&gt;
## 1 female        0              51
## 2 female        1             178
## 3 male          0             344
## 4 male          1              72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C61C1C-B4CB-4044-9F75-CDB02B762CB6}"/>
              </a:ext>
            </a:extLst>
          </p:cNvPr>
          <p:cNvSpPr/>
          <p:nvPr/>
        </p:nvSpPr>
        <p:spPr>
          <a:xfrm>
            <a:off x="1711355" y="4815281"/>
            <a:ext cx="4957894" cy="721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270DC-40A0-4816-9063-0EDC539CF6BC}"/>
              </a:ext>
            </a:extLst>
          </p:cNvPr>
          <p:cNvSpPr txBox="1"/>
          <p:nvPr/>
        </p:nvSpPr>
        <p:spPr>
          <a:xfrm>
            <a:off x="6837725" y="4991341"/>
            <a:ext cx="10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Percent?</a:t>
            </a:r>
          </a:p>
        </p:txBody>
      </p:sp>
    </p:spTree>
    <p:extLst>
      <p:ext uri="{BB962C8B-B14F-4D97-AF65-F5344CB8AC3E}">
        <p14:creationId xmlns:p14="http://schemas.microsoft.com/office/powerpoint/2010/main" val="3610157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mutate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91" y="1825624"/>
            <a:ext cx="12032609" cy="4843623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873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analyze data?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785EB-3419-4651-BF73-92F8EC7C8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mutate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91" y="1825624"/>
            <a:ext cx="12032609" cy="4843623"/>
          </a:xfrm>
        </p:spPr>
        <p:txBody>
          <a:bodyPr>
            <a:normAutofit lnSpcReduction="10000"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`</a:t>
            </a:r>
            <a:r>
              <a:rPr sz="1800" dirty="0" err="1">
                <a:latin typeface="Courier"/>
              </a:rPr>
              <a:t>summarise</a:t>
            </a:r>
            <a:r>
              <a:rPr sz="1800" dirty="0">
                <a:latin typeface="Courier"/>
              </a:rPr>
              <a:t>()` regrouping output by 'Sex' (override with `.groups` argument)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4 x 4
## # Groups:   Sex [2]
##   Sex    Survived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      &lt;int&gt;    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
## 1 female        0              51            22.3
## 2 female        1             178            77.7
## 3 male          0             344            82.7
## 4 male          1              72            17.3</a:t>
            </a:r>
          </a:p>
        </p:txBody>
      </p:sp>
    </p:spTree>
    <p:extLst>
      <p:ext uri="{BB962C8B-B14F-4D97-AF65-F5344CB8AC3E}">
        <p14:creationId xmlns:p14="http://schemas.microsoft.com/office/powerpoint/2010/main" val="3499922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mutate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4" y="1690688"/>
            <a:ext cx="12122791" cy="4835234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(Survived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mutate verb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4" y="1690688"/>
            <a:ext cx="12122791" cy="4835234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(Survived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`</a:t>
            </a:r>
            <a:r>
              <a:rPr sz="1800" dirty="0" err="1">
                <a:latin typeface="Courier"/>
              </a:rPr>
              <a:t>summarise</a:t>
            </a:r>
            <a:r>
              <a:rPr sz="1800" dirty="0">
                <a:latin typeface="Courier"/>
              </a:rPr>
              <a:t>()` regrouping output by 'Sex' (override with `.groups` argument)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2 x 4
## # Groups:   Sex [2]
##   Sex    Survived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      &lt;int&gt;    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
## 1 female        1             178            77.7
## 2 male          1              72            17.3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45CAB1-3694-4126-9F2C-61B49C74E45D}"/>
              </a:ext>
            </a:extLst>
          </p:cNvPr>
          <p:cNvSpPr/>
          <p:nvPr/>
        </p:nvSpPr>
        <p:spPr>
          <a:xfrm>
            <a:off x="6417579" y="4623250"/>
            <a:ext cx="2265028" cy="1534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8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Save in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62763" y="1875959"/>
            <a:ext cx="12257015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(Survived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)</a:t>
            </a:r>
          </a:p>
          <a:p>
            <a:pPr marL="1270000" indent="0">
              <a:buNone/>
            </a:pPr>
            <a:r>
              <a:rPr sz="1800" dirty="0" err="1">
                <a:latin typeface="Courier"/>
              </a:rPr>
              <a:t>pct_surv</a:t>
            </a: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Save in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62763" y="1875959"/>
            <a:ext cx="12257015" cy="4351338"/>
          </a:xfrm>
        </p:spPr>
        <p:txBody>
          <a:bodyPr>
            <a:normAutofit lnSpcReduction="10000"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(Survived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)</a:t>
            </a:r>
          </a:p>
          <a:p>
            <a:pPr marL="1270000" indent="0">
              <a:buNone/>
            </a:pPr>
            <a:r>
              <a:rPr sz="1800" dirty="0" err="1">
                <a:latin typeface="Courier"/>
              </a:rPr>
              <a:t>pct_surv</a:t>
            </a:r>
            <a:endParaRPr sz="1800" dirty="0">
              <a:latin typeface="Courier"/>
            </a:endParaRP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2 x 4
## # Groups:   Sex [2]
##   Sex    Survived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      &lt;int&gt;    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
## 1 female        1             178            77.7
## 2 male          1              72            17.3</a:t>
            </a:r>
          </a:p>
        </p:txBody>
      </p:sp>
    </p:spTree>
    <p:extLst>
      <p:ext uri="{BB962C8B-B14F-4D97-AF65-F5344CB8AC3E}">
        <p14:creationId xmlns:p14="http://schemas.microsoft.com/office/powerpoint/2010/main" val="3880610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9263-0DCB-464B-8D34-4D1083A9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Grammar of Graphics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EB2E9-BB29-41AF-8F12-15E98ECF1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5488" cy="4351338"/>
          </a:xfrm>
        </p:spPr>
        <p:txBody>
          <a:bodyPr>
            <a:normAutofit/>
          </a:bodyPr>
          <a:lstStyle/>
          <a:p>
            <a:r>
              <a:rPr lang="en-US" dirty="0"/>
              <a:t>A structured language for plotting</a:t>
            </a:r>
          </a:p>
          <a:p>
            <a:r>
              <a:rPr lang="en-US" dirty="0"/>
              <a:t>All plots follow this language</a:t>
            </a:r>
          </a:p>
          <a:p>
            <a:r>
              <a:rPr lang="en-US" dirty="0"/>
              <a:t>Key components: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Aesthetics</a:t>
            </a:r>
          </a:p>
          <a:p>
            <a:pPr lvl="1"/>
            <a:r>
              <a:rPr lang="en-US" dirty="0"/>
              <a:t>Geometries</a:t>
            </a:r>
          </a:p>
          <a:p>
            <a:pPr lvl="1"/>
            <a:r>
              <a:rPr lang="en-US" dirty="0"/>
              <a:t>Facets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Coordinates</a:t>
            </a:r>
          </a:p>
          <a:p>
            <a:pPr lvl="1"/>
            <a:r>
              <a:rPr lang="en-US" dirty="0"/>
              <a:t>Theme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9B284D-32FB-44D5-8966-A0B163E9D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9" t="8440" r="6331" b="8012"/>
          <a:stretch/>
        </p:blipFill>
        <p:spPr bwMode="auto">
          <a:xfrm>
            <a:off x="7130644" y="1690688"/>
            <a:ext cx="3714690" cy="468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DD5A5A-4AD4-4788-88F8-16CB35EB19AE}"/>
              </a:ext>
            </a:extLst>
          </p:cNvPr>
          <p:cNvSpPr txBox="1"/>
          <p:nvPr/>
        </p:nvSpPr>
        <p:spPr>
          <a:xfrm>
            <a:off x="5377577" y="6488668"/>
            <a:ext cx="7220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https://www.cs.uic.edu/~wilkinson/TheGrammarOfGraphics/gog2.jpg</a:t>
            </a:r>
          </a:p>
        </p:txBody>
      </p:sp>
    </p:spTree>
    <p:extLst>
      <p:ext uri="{BB962C8B-B14F-4D97-AF65-F5344CB8AC3E}">
        <p14:creationId xmlns:p14="http://schemas.microsoft.com/office/powerpoint/2010/main" val="832666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BBDA4-827E-4D76-AA93-217EA5F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2" y="472651"/>
            <a:ext cx="7936976" cy="5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C9F1-7887-49FA-A569-B11391E7826A}"/>
              </a:ext>
            </a:extLst>
          </p:cNvPr>
          <p:cNvSpPr txBox="1"/>
          <p:nvPr/>
        </p:nvSpPr>
        <p:spPr>
          <a:xfrm>
            <a:off x="0" y="6596390"/>
            <a:ext cx="84120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Source: https://www.catallaxyservices.com/media/Grammar-Of-Graphics/#/3/3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D7EBCE-74F9-49D4-9D42-CA4AAEDE4774}"/>
              </a:ext>
            </a:extLst>
          </p:cNvPr>
          <p:cNvSpPr/>
          <p:nvPr/>
        </p:nvSpPr>
        <p:spPr>
          <a:xfrm>
            <a:off x="3609037" y="51660"/>
            <a:ext cx="4973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https://ggplot2.tidyverse.org/reference/index.html</a:t>
            </a:r>
          </a:p>
        </p:txBody>
      </p:sp>
    </p:spTree>
    <p:extLst>
      <p:ext uri="{BB962C8B-B14F-4D97-AF65-F5344CB8AC3E}">
        <p14:creationId xmlns:p14="http://schemas.microsoft.com/office/powerpoint/2010/main" val="19225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942731E-7E78-4EC6-A772-9C66C1F33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532" y="1854416"/>
            <a:ext cx="6758380" cy="482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3CE139-5EEF-4F83-B64A-785C2EA5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ggplot2</a:t>
            </a:r>
            <a:r>
              <a:rPr lang="en-US" dirty="0"/>
              <a:t>: elegant plots using the grammar of graphics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93E1A-FF1B-4E4A-A0FD-9AB084981B60}"/>
              </a:ext>
            </a:extLst>
          </p:cNvPr>
          <p:cNvSpPr txBox="1"/>
          <p:nvPr/>
        </p:nvSpPr>
        <p:spPr>
          <a:xfrm>
            <a:off x="0" y="6595694"/>
            <a:ext cx="879795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https://d33wubrfki0l68.cloudfront.net/b6c4ce171dc7d21658771efb445b7b24b6850755/afafc/post/2019-08-05_ggplot2-tutorial_files/figure-html/rug-1.png</a:t>
            </a:r>
          </a:p>
        </p:txBody>
      </p:sp>
    </p:spTree>
    <p:extLst>
      <p:ext uri="{BB962C8B-B14F-4D97-AF65-F5344CB8AC3E}">
        <p14:creationId xmlns:p14="http://schemas.microsoft.com/office/powerpoint/2010/main" val="1312859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E139-5EEF-4F83-B64A-785C2EA5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ggplot2</a:t>
            </a:r>
            <a:r>
              <a:rPr lang="en-US" dirty="0"/>
              <a:t>: elegant plots using the grammar of graphics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84B6091-2778-4C38-B74F-D6A736195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457" y="1546549"/>
            <a:ext cx="5059086" cy="520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336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data layer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62763" y="1875959"/>
            <a:ext cx="12257015" cy="4351338"/>
          </a:xfrm>
        </p:spPr>
        <p:txBody>
          <a:bodyPr>
            <a:normAutofit lnSpcReduction="10000"/>
          </a:bodyPr>
          <a:lstStyle/>
          <a:p>
            <a:pPr marL="1270000" indent="0">
              <a:buNone/>
            </a:pP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(Survived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)</a:t>
            </a:r>
          </a:p>
          <a:p>
            <a:pPr marL="1270000" indent="0">
              <a:buNone/>
            </a:pPr>
            <a:r>
              <a:rPr sz="1800" dirty="0" err="1">
                <a:latin typeface="Courier"/>
              </a:rPr>
              <a:t>pct_surv</a:t>
            </a:r>
            <a:endParaRPr sz="1800" dirty="0">
              <a:latin typeface="Courier"/>
            </a:endParaRP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2 x 4
## # Groups:   Sex [2]
##   Sex    Survived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
##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       &lt;int&gt;    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
## 1 female        1             178            77.7
## 2 male          1              72            17.3</a:t>
            </a:r>
          </a:p>
        </p:txBody>
      </p:sp>
    </p:spTree>
    <p:extLst>
      <p:ext uri="{BB962C8B-B14F-4D97-AF65-F5344CB8AC3E}">
        <p14:creationId xmlns:p14="http://schemas.microsoft.com/office/powerpoint/2010/main" val="69474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D79C91-56BB-41D9-8F22-FDA037612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757129"/>
            <a:ext cx="9507277" cy="3343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273CE0-D294-4EFA-BBA2-06113181887E}"/>
              </a:ext>
            </a:extLst>
          </p:cNvPr>
          <p:cNvSpPr txBox="1"/>
          <p:nvPr/>
        </p:nvSpPr>
        <p:spPr>
          <a:xfrm>
            <a:off x="85987" y="627485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https://r4ds.had.co.nz/explore-intro.html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42408-5522-4259-A5F5-6D9AB769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</a:t>
            </a:r>
          </a:p>
        </p:txBody>
      </p:sp>
    </p:spTree>
    <p:extLst>
      <p:ext uri="{BB962C8B-B14F-4D97-AF65-F5344CB8AC3E}">
        <p14:creationId xmlns:p14="http://schemas.microsoft.com/office/powerpoint/2010/main" val="2166886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data layer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570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1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aesthetic layer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3029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1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geometry layer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1914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1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the aesthetics with </a:t>
            </a:r>
            <a:r>
              <a:rPr lang="en-US" dirty="0" err="1"/>
              <a:t>aes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1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Theme</a:t>
            </a:r>
            <a:r>
              <a:rPr lang="en-US" dirty="0"/>
              <a:t>: Changing the y-axis label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9734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1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C363888-B990-4915-8691-8006F37F1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8" y="0"/>
            <a:ext cx="5940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EF74DB-9FC4-413D-A48C-EAE4283D3CFC}"/>
              </a:ext>
            </a:extLst>
          </p:cNvPr>
          <p:cNvSpPr txBox="1"/>
          <p:nvPr/>
        </p:nvSpPr>
        <p:spPr>
          <a:xfrm>
            <a:off x="0" y="6488668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https://www.tidyverse.org/images/hex-tidyverse.png</a:t>
            </a:r>
          </a:p>
        </p:txBody>
      </p:sp>
    </p:spTree>
    <p:extLst>
      <p:ext uri="{BB962C8B-B14F-4D97-AF65-F5344CB8AC3E}">
        <p14:creationId xmlns:p14="http://schemas.microsoft.com/office/powerpoint/2010/main" val="4209663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Theme</a:t>
            </a:r>
            <a:r>
              <a:rPr lang="en-US" dirty="0"/>
              <a:t>: Adding a 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5318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Theme</a:t>
            </a:r>
            <a:r>
              <a:rPr lang="en-US" dirty="0"/>
              <a:t>: changing the overall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71844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</a:t>
            </a:r>
            <a:r>
              <a:rPr lang="en-US" b="1" dirty="0"/>
              <a:t>fill</a:t>
            </a:r>
            <a:r>
              <a:rPr lang="en-US" dirty="0"/>
              <a:t> aesthetic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7563" y="1825625"/>
            <a:ext cx="12893879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4011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Theme</a:t>
            </a:r>
            <a:r>
              <a:rPr lang="en-US" dirty="0"/>
              <a:t>: Remove the x-axis label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20117" y="1825625"/>
            <a:ext cx="12712117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 +</a:t>
            </a:r>
            <a:br>
              <a:rPr lang="en-US" sz="1800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lang="en-US" sz="1800" dirty="0">
                <a:latin typeface="Courier"/>
              </a:rPr>
              <a:t>)</a:t>
            </a:r>
            <a:endParaRPr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067623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Theme: </a:t>
            </a:r>
            <a:r>
              <a:rPr lang="en-US" dirty="0"/>
              <a:t>removing a legend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87229" y="1825625"/>
            <a:ext cx="12779229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80920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B760-089F-4EC3-8A62-09CF2655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A2E153-AF7E-4519-B934-4A2C466875BB}"/>
              </a:ext>
            </a:extLst>
          </p:cNvPr>
          <p:cNvGrpSpPr/>
          <p:nvPr/>
        </p:nvGrpSpPr>
        <p:grpSpPr>
          <a:xfrm>
            <a:off x="1419225" y="1908699"/>
            <a:ext cx="9353550" cy="3934233"/>
            <a:chOff x="1419225" y="2558642"/>
            <a:chExt cx="9353550" cy="39342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BFF01FE-6840-4DFD-8E4E-19E6713447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81" b="28929"/>
            <a:stretch/>
          </p:blipFill>
          <p:spPr bwMode="auto">
            <a:xfrm>
              <a:off x="1419225" y="2776551"/>
              <a:ext cx="9353550" cy="37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E47C00-BCB0-4405-8C4F-2CD06545C10D}"/>
                </a:ext>
              </a:extLst>
            </p:cNvPr>
            <p:cNvSpPr/>
            <p:nvPr/>
          </p:nvSpPr>
          <p:spPr>
            <a:xfrm>
              <a:off x="3976382" y="2558642"/>
              <a:ext cx="654341" cy="394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D820799-F76C-4BED-8EE1-AC0E48EF1C9F}"/>
              </a:ext>
            </a:extLst>
          </p:cNvPr>
          <p:cNvSpPr txBox="1"/>
          <p:nvPr/>
        </p:nvSpPr>
        <p:spPr>
          <a:xfrm>
            <a:off x="119542" y="6429768"/>
            <a:ext cx="1019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https://beanumber.github.io/tidy-databases/tidy_databases_slides.html#section</a:t>
            </a:r>
          </a:p>
        </p:txBody>
      </p:sp>
    </p:spTree>
    <p:extLst>
      <p:ext uri="{BB962C8B-B14F-4D97-AF65-F5344CB8AC3E}">
        <p14:creationId xmlns:p14="http://schemas.microsoft.com/office/powerpoint/2010/main" val="19126112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Coordinates: </a:t>
            </a:r>
            <a:r>
              <a:rPr lang="en-US" dirty="0"/>
              <a:t>adjusting the y-axis scale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30510" y="1825625"/>
            <a:ext cx="13022510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expand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909014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Coordinates</a:t>
            </a:r>
            <a:r>
              <a:rPr lang="en-US" dirty="0"/>
              <a:t>: adjust the x-axis text labels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22122" y="1825625"/>
            <a:ext cx="13014121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expand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scale_x_discrete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"Female"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"Male"</a:t>
            </a:r>
            <a:r>
              <a:rPr sz="1800" dirty="0">
                <a:latin typeface="Courier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97812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Theme: </a:t>
            </a:r>
            <a:r>
              <a:rPr lang="en-US" dirty="0"/>
              <a:t>Setting the font size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</a:t>
            </a:r>
            <a:r>
              <a:rPr lang="en-US" sz="1800" dirty="0" err="1">
                <a:solidFill>
                  <a:srgbClr val="902000"/>
                </a:solidFill>
                <a:latin typeface="Courier"/>
              </a:rPr>
              <a:t>base_size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expand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scale_x_discrete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"Female"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"Male"</a:t>
            </a:r>
            <a:r>
              <a:rPr sz="1800" dirty="0">
                <a:latin typeface="Courier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8769660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</a:t>
            </a:r>
            <a:r>
              <a:rPr lang="en-US" dirty="0" err="1"/>
              <a:t>ggplots</a:t>
            </a:r>
            <a:r>
              <a:rPr lang="en-US" dirty="0"/>
              <a:t> to a variable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65272" y="1825625"/>
            <a:ext cx="13257272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600" dirty="0" err="1">
                <a:latin typeface="Courier"/>
              </a:rPr>
              <a:t>my_figure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pct_surv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600" dirty="0">
                <a:latin typeface="Courier"/>
              </a:rPr>
              <a:t>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600" dirty="0">
                <a:latin typeface="Courier"/>
              </a:rPr>
              <a:t> Sex,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pct_sex_survive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600" dirty="0">
                <a:latin typeface="Courier"/>
              </a:rPr>
              <a:t> Sex))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solidFill>
                  <a:srgbClr val="902000"/>
                </a:solidFill>
                <a:latin typeface="Courier"/>
              </a:rPr>
              <a:t>base_size</a:t>
            </a:r>
            <a:r>
              <a:rPr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600" dirty="0">
                <a:latin typeface="Courier"/>
              </a:rPr>
              <a:t>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600" dirty="0">
                <a:latin typeface="Courier"/>
              </a:rPr>
              <a:t>),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expand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</a:t>
            </a:r>
            <a:r>
              <a:rPr sz="1600" dirty="0">
                <a:latin typeface="Courier"/>
              </a:rPr>
              <a:t>))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2400" dirty="0"/>
            </a:br>
            <a:r>
              <a:rPr sz="16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scale_x_discrete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"Female"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"Male"</a:t>
            </a:r>
            <a:r>
              <a:rPr sz="1600" dirty="0">
                <a:latin typeface="Courier"/>
              </a:rPr>
              <a:t>))</a:t>
            </a:r>
            <a:br>
              <a:rPr sz="2400" dirty="0"/>
            </a:br>
            <a:r>
              <a:rPr sz="1600" dirty="0" err="1">
                <a:latin typeface="Courier"/>
              </a:rPr>
              <a:t>my_figure</a:t>
            </a:r>
            <a:endParaRPr sz="1600" dirty="0">
              <a:latin typeface="Courier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2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 plot with </a:t>
            </a:r>
            <a:r>
              <a:rPr lang="en-US" dirty="0" err="1"/>
              <a:t>ggsave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35123" y="1945266"/>
            <a:ext cx="12473299" cy="4351338"/>
          </a:xfrm>
        </p:spPr>
        <p:txBody>
          <a:bodyPr/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ggsave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plot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my_figure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filename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"my_fig.png"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7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height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4.5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488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Tidyverse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9024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 together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19499" y="2141537"/>
            <a:ext cx="13311499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4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4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4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Read the data into a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tibble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400" dirty="0">
                <a:latin typeface="Courier"/>
              </a:rPr>
              <a:t>(Age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Only keep passengers with known Age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(Survived, Sex)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Only keep the Survived and Sex columns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400" dirty="0">
                <a:latin typeface="Courier"/>
              </a:rPr>
              <a:t>(Sex, Survived)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Group by Sex and then Survived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4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400" dirty="0">
                <a:latin typeface="Courier"/>
              </a:rPr>
              <a:t>())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Count the number of passengers in these groups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4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num_sex_survive</a:t>
            </a:r>
            <a:r>
              <a:rPr sz="1400" dirty="0">
                <a:solidFill>
                  <a:srgbClr val="666666"/>
                </a:solidFill>
                <a:latin typeface="Courier"/>
              </a:rPr>
              <a:t>/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num_sex_survive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*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Calculate the percent surviving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400" dirty="0">
                <a:latin typeface="Courier"/>
              </a:rPr>
              <a:t>(Survived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1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Only keep the surviving passengers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400" dirty="0">
                <a:latin typeface="Courier"/>
              </a:rPr>
              <a:t>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400" dirty="0">
                <a:latin typeface="Courier"/>
              </a:rPr>
              <a:t> Sex,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pct_sex_survive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400" dirty="0">
                <a:latin typeface="Courier"/>
              </a:rPr>
              <a:t> Sex))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Build the data and aesthetic layers 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Build the geometric layer as a bar plot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Make a Y axis label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Add a title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solidFill>
                  <a:srgbClr val="902000"/>
                </a:solidFill>
                <a:latin typeface="Courier"/>
              </a:rPr>
              <a:t>base_size</a:t>
            </a:r>
            <a:r>
              <a:rPr sz="14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Increase the font size and set a nice theme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Remove the X axis label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4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Remove the legend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A070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400" dirty="0">
                <a:latin typeface="Courier"/>
              </a:rPr>
              <a:t>),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expand =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A070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))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Set Y axis limits and remove the expansion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scale_x_discrete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"Female"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"Male"</a:t>
            </a:r>
            <a:r>
              <a:rPr sz="1400" dirty="0">
                <a:latin typeface="Courier"/>
              </a:rPr>
              <a:t>))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Capitalize the X axis Sex labels </a:t>
            </a:r>
            <a:br>
              <a:rPr sz="20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ggsave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filename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"my_fig.png"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7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height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4.5</a:t>
            </a:r>
            <a:r>
              <a:rPr sz="14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22675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4DFFF5-20BE-42CA-ACCA-4E16B281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activity #2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F9B07-3D95-4CDA-9112-B7CDE4606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26858405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Does Fare predict Survival?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87104" y="1844675"/>
            <a:ext cx="12979080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Survived is being treated as a continuous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Read the data into a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tibble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Survived is being treated as a continuous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Read the data into a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tibble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891 x 1
##    Survived
##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
##  1        0
##  2        1
##  3        1
##  4        1
##  5        0
##  6        0
##  7        0
##  8        0
##  9        1
## 10        1
## # ... with 881 more rows</a:t>
            </a:r>
          </a:p>
        </p:txBody>
      </p:sp>
    </p:spTree>
    <p:extLst>
      <p:ext uri="{BB962C8B-B14F-4D97-AF65-F5344CB8AC3E}">
        <p14:creationId xmlns:p14="http://schemas.microsoft.com/office/powerpoint/2010/main" val="32845980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Factorizing Survived to make it discrete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0727" y="1825625"/>
            <a:ext cx="11714527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</a:p>
        </p:txBody>
      </p:sp>
    </p:spTree>
    <p:extLst>
      <p:ext uri="{BB962C8B-B14F-4D97-AF65-F5344CB8AC3E}">
        <p14:creationId xmlns:p14="http://schemas.microsoft.com/office/powerpoint/2010/main" val="27038331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Add factor labels to improve readability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70020" y="1825625"/>
            <a:ext cx="11823819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70D7F6-524C-4B9E-ABB6-5E7B1A6C1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355"/>
            <a:ext cx="12192000" cy="59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821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Add the</a:t>
            </a:r>
            <a:r>
              <a:rPr lang="en-US" dirty="0"/>
              <a:t> </a:t>
            </a:r>
            <a:r>
              <a:rPr dirty="0"/>
              <a:t>geometry</a:t>
            </a:r>
            <a:r>
              <a:rPr lang="en-US" dirty="0"/>
              <a:t> layer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12396" y="1825625"/>
            <a:ext cx="11966196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2267142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Coordinates: log-scale for y-axis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33400" y="1909515"/>
            <a:ext cx="11887200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18632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Is age a confounding variable here?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0727" y="1670022"/>
            <a:ext cx="12180815" cy="5167312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</a:t>
            </a:r>
            <a:endParaRPr lang="en-US" sz="1800" dirty="0">
              <a:latin typeface="Courier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Facet</a:t>
            </a:r>
            <a:r>
              <a:rPr lang="en-US" b="1" dirty="0"/>
              <a:t>s</a:t>
            </a:r>
            <a:r>
              <a:rPr dirty="0"/>
              <a:t>: split the plot by age bracket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79971" y="1817079"/>
            <a:ext cx="11933771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Age_bracket</a:t>
            </a:r>
            <a:r>
              <a:rPr sz="1800" dirty="0">
                <a:latin typeface="Courier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908093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993900"/>
            <a:ext cx="8229600" cy="374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 and load ggpubr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install.packages("ggpubr")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(ggpubr)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Statics</a:t>
            </a:r>
            <a:r>
              <a:rPr lang="en-US" dirty="0"/>
              <a:t>: t-test to determine p values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02673" y="1825625"/>
            <a:ext cx="12080147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Age_bracket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stat_compare_means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t.test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94703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4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993900"/>
            <a:ext cx="8229600" cy="374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631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8965F9-7F8E-4D98-A897-7C51DED7E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287953"/>
            <a:ext cx="11126753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058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Fare Price3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92791" y="1875959"/>
            <a:ext cx="12046591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Age_bracket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stat_compare_means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t.test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p.signif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3172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4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993900"/>
            <a:ext cx="8229600" cy="374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Fare Price4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70451" y="1825625"/>
            <a:ext cx="12021423" cy="4351338"/>
          </a:xfrm>
        </p:spPr>
        <p:txBody>
          <a:bodyPr>
            <a:normAutofit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Age_bracket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stat_compare_means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t.test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p.signif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comparisons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5312437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4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993900"/>
            <a:ext cx="8229600" cy="374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Age and Fare Price5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12396" y="1825624"/>
            <a:ext cx="11534862" cy="4893957"/>
          </a:xfrm>
        </p:spPr>
        <p:txBody>
          <a:bodyPr>
            <a:normAutofit fontScale="92500" lnSpcReduction="10000"/>
          </a:bodyPr>
          <a:lstStyle/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 dirty="0">
                <a:latin typeface="Courier"/>
              </a:rPr>
              <a:t>(Age)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&amp;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Fare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Age_bracket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"Senior"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"Child"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"Adult"</a:t>
            </a: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This TRUE is equivalent to "else" in if...else</a:t>
            </a:r>
            <a:br>
              <a:rPr dirty="0"/>
            </a:br>
            <a:r>
              <a:rPr sz="1800" dirty="0">
                <a:latin typeface="Courier"/>
              </a:rPr>
              <a:t>  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Fare,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sz="1800" dirty="0">
                <a:latin typeface="Courier"/>
              </a:rPr>
              <a:t>(Survived,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 dirty="0">
                <a:latin typeface="Courier"/>
              </a:rPr>
              <a:t>()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1000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Age_bracket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stat_compare_means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t.test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p.signif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comparisons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"Died"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sz="1800" dirty="0">
                <a:latin typeface="Courier"/>
              </a:rPr>
              <a:t>)))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"Ticket Price (log scale)"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theme_bw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base_size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scale_fill_manual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values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"goldenrod"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skyblue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ggsave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filename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"my_figure.png"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height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11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4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993900"/>
            <a:ext cx="8229600" cy="374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Getting the data (</a:t>
            </a:r>
            <a:r>
              <a:rPr lang="en-US" dirty="0" err="1"/>
              <a:t>readr</a:t>
            </a:r>
            <a:r>
              <a:rPr dirty="0"/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091477-39A1-4021-B58D-EE0EEDDB7F83}"/>
              </a:ext>
            </a:extLst>
          </p:cNvPr>
          <p:cNvSpPr txBox="1">
            <a:spLocks/>
          </p:cNvSpPr>
          <p:nvPr/>
        </p:nvSpPr>
        <p:spPr>
          <a:xfrm>
            <a:off x="-897622" y="1966912"/>
            <a:ext cx="12491207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urier"/>
              </a:rPr>
              <a:t>tidy_titanic</a:t>
            </a:r>
            <a:r>
              <a:rPr lang="en-US" sz="1800" dirty="0">
                <a:latin typeface="Courier"/>
              </a:rPr>
              <a:t> &lt;-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lang="en-US" sz="18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/2dfd2de0d4f8727f873422c5d959fff5/raw/fa7</a:t>
            </a:r>
          </a:p>
          <a:p>
            <a:pPr marL="12700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4070A0"/>
                </a:solidFill>
                <a:latin typeface="Courier"/>
              </a:rPr>
              <a:t>1405126017e6a37bea592440b4bee94bf7b9e/titanic.csv"</a:t>
            </a:r>
            <a:r>
              <a:rPr lang="en-US" sz="1800" dirty="0">
                <a:latin typeface="Courier"/>
              </a:rPr>
              <a:t>)</a:t>
            </a:r>
          </a:p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"/>
              </a:rPr>
              <a:t>tidy_titanic</a:t>
            </a:r>
            <a:endParaRPr lang="en-US" sz="1800" dirty="0">
              <a:latin typeface="Courier"/>
            </a:endParaRPr>
          </a:p>
          <a:p>
            <a:pPr marL="1270000" indent="0">
              <a:buFont typeface="Arial" panose="020B0604020202020204" pitchFamily="34" charset="0"/>
              <a:buNone/>
            </a:pPr>
            <a:r>
              <a:rPr lang="en-US" sz="1800" dirty="0">
                <a:latin typeface="Courier"/>
              </a:rPr>
              <a:t>## # A </a:t>
            </a:r>
            <a:r>
              <a:rPr lang="en-US" sz="1800" dirty="0" err="1">
                <a:latin typeface="Courier"/>
              </a:rPr>
              <a:t>tibble</a:t>
            </a:r>
            <a:r>
              <a:rPr lang="en-US" sz="1800" dirty="0">
                <a:latin typeface="Courier"/>
              </a:rPr>
              <a:t>: 891 x 12
##    </a:t>
            </a:r>
            <a:r>
              <a:rPr lang="en-US" sz="1800" dirty="0" err="1">
                <a:latin typeface="Courier"/>
              </a:rPr>
              <a:t>PassengerId</a:t>
            </a:r>
            <a:r>
              <a:rPr lang="en-US" sz="1800" dirty="0">
                <a:latin typeface="Courier"/>
              </a:rPr>
              <a:t> Survived </a:t>
            </a:r>
            <a:r>
              <a:rPr lang="en-US" sz="1800" dirty="0" err="1">
                <a:latin typeface="Courier"/>
              </a:rPr>
              <a:t>Pclass</a:t>
            </a:r>
            <a:r>
              <a:rPr lang="en-US" sz="1800" dirty="0">
                <a:latin typeface="Courier"/>
              </a:rPr>
              <a:t> Name  Sex     Age </a:t>
            </a:r>
            <a:r>
              <a:rPr lang="en-US" sz="1800" dirty="0" err="1">
                <a:latin typeface="Courier"/>
              </a:rPr>
              <a:t>SibSp</a:t>
            </a:r>
            <a:r>
              <a:rPr lang="en-US" sz="1800" dirty="0">
                <a:latin typeface="Courier"/>
              </a:rPr>
              <a:t> Parch Ticket  Fare Cabin
##         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  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chr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chr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chr</a:t>
            </a:r>
            <a:r>
              <a:rPr lang="en-US" sz="1800" dirty="0">
                <a:latin typeface="Courier"/>
              </a:rPr>
              <a:t>&gt;  &lt;</a:t>
            </a:r>
            <a:r>
              <a:rPr lang="en-US" sz="1800" dirty="0" err="1">
                <a:latin typeface="Courier"/>
              </a:rPr>
              <a:t>dbl</a:t>
            </a:r>
            <a:r>
              <a:rPr lang="en-US" sz="1800" dirty="0">
                <a:latin typeface="Courier"/>
              </a:rPr>
              <a:t>&gt; &lt;</a:t>
            </a:r>
            <a:r>
              <a:rPr lang="en-US" sz="1800" dirty="0" err="1">
                <a:latin typeface="Courier"/>
              </a:rPr>
              <a:t>chr</a:t>
            </a:r>
            <a:r>
              <a:rPr lang="en-US" sz="1800" dirty="0">
                <a:latin typeface="Courier"/>
              </a:rPr>
              <a:t>&gt;
##  1           1        0      3 </a:t>
            </a:r>
            <a:r>
              <a:rPr lang="en-US" sz="1800" dirty="0" err="1">
                <a:latin typeface="Courier"/>
              </a:rPr>
              <a:t>Brau</a:t>
            </a:r>
            <a:r>
              <a:rPr lang="en-US" sz="1800" dirty="0">
                <a:latin typeface="Courier"/>
              </a:rPr>
              <a:t>~ male     22     1     0 A/5 2~  7.25 &lt;NA&gt; 
##  2           2        1      1 </a:t>
            </a:r>
            <a:r>
              <a:rPr lang="en-US" sz="1800" dirty="0" err="1">
                <a:latin typeface="Courier"/>
              </a:rPr>
              <a:t>Cumi</a:t>
            </a:r>
            <a:r>
              <a:rPr lang="en-US" sz="1800" dirty="0">
                <a:latin typeface="Courier"/>
              </a:rPr>
              <a:t>~ </a:t>
            </a:r>
            <a:r>
              <a:rPr lang="en-US" sz="1800" dirty="0" err="1">
                <a:latin typeface="Courier"/>
              </a:rPr>
              <a:t>fema</a:t>
            </a:r>
            <a:r>
              <a:rPr lang="en-US" sz="1800" dirty="0">
                <a:latin typeface="Courier"/>
              </a:rPr>
              <a:t>~    38     1     0 PC 17~ 71.3  C85  
##  3           3        1      3 </a:t>
            </a:r>
            <a:r>
              <a:rPr lang="en-US" sz="1800" dirty="0" err="1">
                <a:latin typeface="Courier"/>
              </a:rPr>
              <a:t>Heik</a:t>
            </a:r>
            <a:r>
              <a:rPr lang="en-US" sz="1800" dirty="0">
                <a:latin typeface="Courier"/>
              </a:rPr>
              <a:t>~ </a:t>
            </a:r>
            <a:r>
              <a:rPr lang="en-US" sz="1800" dirty="0" err="1">
                <a:latin typeface="Courier"/>
              </a:rPr>
              <a:t>fema</a:t>
            </a:r>
            <a:r>
              <a:rPr lang="en-US" sz="1800" dirty="0">
                <a:latin typeface="Courier"/>
              </a:rPr>
              <a:t>~    26     0     0 STON/~  7.92 &lt;NA&gt; 
##  4           4        1      1 </a:t>
            </a:r>
            <a:r>
              <a:rPr lang="en-US" sz="1800" dirty="0" err="1">
                <a:latin typeface="Courier"/>
              </a:rPr>
              <a:t>Futr</a:t>
            </a:r>
            <a:r>
              <a:rPr lang="en-US" sz="1800" dirty="0">
                <a:latin typeface="Courier"/>
              </a:rPr>
              <a:t>~ </a:t>
            </a:r>
            <a:r>
              <a:rPr lang="en-US" sz="1800" dirty="0" err="1">
                <a:latin typeface="Courier"/>
              </a:rPr>
              <a:t>fema</a:t>
            </a:r>
            <a:r>
              <a:rPr lang="en-US" sz="1800" dirty="0">
                <a:latin typeface="Courier"/>
              </a:rPr>
              <a:t>~    35     1     0 113803 53.1  C123 
##  5           5        0      3 Alle~ male     35     0     0 373450  8.05 &lt;NA&gt; 
##  6           6        0      3 Mora~ male     NA     0     0 330877  8.46 &lt;NA&gt; 
##  7           7        0      1 </a:t>
            </a:r>
            <a:r>
              <a:rPr lang="en-US" sz="1800" dirty="0" err="1">
                <a:latin typeface="Courier"/>
              </a:rPr>
              <a:t>McCa</a:t>
            </a:r>
            <a:r>
              <a:rPr lang="en-US" sz="1800" dirty="0">
                <a:latin typeface="Courier"/>
              </a:rPr>
              <a:t>~ male     54     0     0 17463  51.9  E46  
##  8           8        0      3 Pals~ male      2     3     1 349909 21.1  &lt;NA&gt; 
##  9           9        1      3 John~ </a:t>
            </a:r>
            <a:r>
              <a:rPr lang="en-US" sz="1800" dirty="0" err="1">
                <a:latin typeface="Courier"/>
              </a:rPr>
              <a:t>fema</a:t>
            </a:r>
            <a:r>
              <a:rPr lang="en-US" sz="1800" dirty="0">
                <a:latin typeface="Courier"/>
              </a:rPr>
              <a:t>~    27     0     2 347742 11.1  &lt;NA&gt; 
## 10          10        1      2 Nass~ </a:t>
            </a:r>
            <a:r>
              <a:rPr lang="en-US" sz="1800" dirty="0" err="1">
                <a:latin typeface="Courier"/>
              </a:rPr>
              <a:t>fema</a:t>
            </a:r>
            <a:r>
              <a:rPr lang="en-US" sz="1800" dirty="0">
                <a:latin typeface="Courier"/>
              </a:rPr>
              <a:t>~    14     1     0 237736 30.1  &lt;NA&gt; 
## # ... with 881 more rows, and 1 more variable: Embarked &lt;</a:t>
            </a:r>
            <a:r>
              <a:rPr lang="en-US" sz="1800" dirty="0" err="1">
                <a:latin typeface="Courier"/>
              </a:rPr>
              <a:t>chr</a:t>
            </a:r>
            <a:r>
              <a:rPr lang="en-US" sz="1800" dirty="0">
                <a:latin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2044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5341</Words>
  <Application>Microsoft Office PowerPoint</Application>
  <PresentationFormat>Widescreen</PresentationFormat>
  <Paragraphs>145</Paragraphs>
  <Slides>85</Slides>
  <Notes>0</Notes>
  <HiddenSlides>28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0" baseType="lpstr">
      <vt:lpstr>Arial</vt:lpstr>
      <vt:lpstr>Calibri</vt:lpstr>
      <vt:lpstr>Calibri Light</vt:lpstr>
      <vt:lpstr>Courier</vt:lpstr>
      <vt:lpstr>Office Theme</vt:lpstr>
      <vt:lpstr>Bioinformatics Bootcamp</vt:lpstr>
      <vt:lpstr>How do we analyze data?</vt:lpstr>
      <vt:lpstr>Data Analysis Workflow</vt:lpstr>
      <vt:lpstr>PowerPoint Presentation</vt:lpstr>
      <vt:lpstr>The Tidyverse</vt:lpstr>
      <vt:lpstr>Getting started with Tidyverse</vt:lpstr>
      <vt:lpstr>PowerPoint Presentation</vt:lpstr>
      <vt:lpstr>PowerPoint Presentation</vt:lpstr>
      <vt:lpstr>Getting the data (readr)</vt:lpstr>
      <vt:lpstr>The filter verb</vt:lpstr>
      <vt:lpstr>The select verb</vt:lpstr>
      <vt:lpstr>The select verb</vt:lpstr>
      <vt:lpstr>The filter verb</vt:lpstr>
      <vt:lpstr>The group_by verb</vt:lpstr>
      <vt:lpstr>The group_by verb</vt:lpstr>
      <vt:lpstr>The summarise verb</vt:lpstr>
      <vt:lpstr>The summarise verb</vt:lpstr>
      <vt:lpstr>The summarise verb</vt:lpstr>
      <vt:lpstr>The mutate verb</vt:lpstr>
      <vt:lpstr>The mutate verb</vt:lpstr>
      <vt:lpstr>The mutate verb</vt:lpstr>
      <vt:lpstr>The mutate verb</vt:lpstr>
      <vt:lpstr>Save in variable</vt:lpstr>
      <vt:lpstr>Save in variable</vt:lpstr>
      <vt:lpstr>The Grammar of Graphics</vt:lpstr>
      <vt:lpstr>PowerPoint Presentation</vt:lpstr>
      <vt:lpstr>ggplot2: elegant plots using the grammar of graphics</vt:lpstr>
      <vt:lpstr>ggplot2: elegant plots using the grammar of graphics</vt:lpstr>
      <vt:lpstr>Setting the data layer</vt:lpstr>
      <vt:lpstr>Setting the data layer</vt:lpstr>
      <vt:lpstr>PowerPoint Presentation</vt:lpstr>
      <vt:lpstr>Setting the aesthetic layer</vt:lpstr>
      <vt:lpstr>PowerPoint Presentation</vt:lpstr>
      <vt:lpstr>Setting the geometry layer</vt:lpstr>
      <vt:lpstr>PowerPoint Presentation</vt:lpstr>
      <vt:lpstr>Switching the aesthetics with aes()</vt:lpstr>
      <vt:lpstr>PowerPoint Presentation</vt:lpstr>
      <vt:lpstr>Theme: Changing the y-axis label</vt:lpstr>
      <vt:lpstr>PowerPoint Presentation</vt:lpstr>
      <vt:lpstr>Theme: Adding a title</vt:lpstr>
      <vt:lpstr>PowerPoint Presentation</vt:lpstr>
      <vt:lpstr>Theme: changing the overall style</vt:lpstr>
      <vt:lpstr>PowerPoint Presentation</vt:lpstr>
      <vt:lpstr>Adding a fill aesthetic</vt:lpstr>
      <vt:lpstr>PowerPoint Presentation</vt:lpstr>
      <vt:lpstr>Theme: Remove the x-axis label</vt:lpstr>
      <vt:lpstr>PowerPoint Presentation</vt:lpstr>
      <vt:lpstr>Theme: removing a legend</vt:lpstr>
      <vt:lpstr>PowerPoint Presentation</vt:lpstr>
      <vt:lpstr>Coordinates: adjusting the y-axis scale</vt:lpstr>
      <vt:lpstr>PowerPoint Presentation</vt:lpstr>
      <vt:lpstr>Coordinates: adjust the x-axis text labels</vt:lpstr>
      <vt:lpstr>PowerPoint Presentation</vt:lpstr>
      <vt:lpstr>Theme: Setting the font size</vt:lpstr>
      <vt:lpstr>PowerPoint Presentation</vt:lpstr>
      <vt:lpstr>Assigning ggplots to a variable</vt:lpstr>
      <vt:lpstr>PowerPoint Presentation</vt:lpstr>
      <vt:lpstr>Saving a plot with ggsave()</vt:lpstr>
      <vt:lpstr>PowerPoint Presentation</vt:lpstr>
      <vt:lpstr>All together now</vt:lpstr>
      <vt:lpstr>Hands-on activity #2</vt:lpstr>
      <vt:lpstr>Does Fare predict Survival?</vt:lpstr>
      <vt:lpstr>PowerPoint Presentation</vt:lpstr>
      <vt:lpstr>Survived is being treated as a continuous variable</vt:lpstr>
      <vt:lpstr>Survived is being treated as a continuous variable</vt:lpstr>
      <vt:lpstr>Factorizing Survived to make it discrete</vt:lpstr>
      <vt:lpstr>PowerPoint Presentation</vt:lpstr>
      <vt:lpstr>Add factor labels to improve readability</vt:lpstr>
      <vt:lpstr>PowerPoint Presentation</vt:lpstr>
      <vt:lpstr>Add the geometry layer</vt:lpstr>
      <vt:lpstr>PowerPoint Presentation</vt:lpstr>
      <vt:lpstr>Coordinates: log-scale for y-axis</vt:lpstr>
      <vt:lpstr>PowerPoint Presentation</vt:lpstr>
      <vt:lpstr>Is age a confounding variable here? </vt:lpstr>
      <vt:lpstr>Facets: split the plot by age bracket</vt:lpstr>
      <vt:lpstr>PowerPoint Presentation</vt:lpstr>
      <vt:lpstr>Install and load ggpubr</vt:lpstr>
      <vt:lpstr>Statics: t-test to determine p values</vt:lpstr>
      <vt:lpstr>PowerPoint Presentation</vt:lpstr>
      <vt:lpstr>Relationship between Age and Fare Price3</vt:lpstr>
      <vt:lpstr>PowerPoint Presentation</vt:lpstr>
      <vt:lpstr>Relationship between Age and Fare Price4</vt:lpstr>
      <vt:lpstr>PowerPoint Presentation</vt:lpstr>
      <vt:lpstr>Relationship between Age and Fare Price5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Bootcamp</dc:title>
  <dc:creator>Henry Miller</dc:creator>
  <cp:lastModifiedBy>Levy, Simon Ascher</cp:lastModifiedBy>
  <cp:revision>67</cp:revision>
  <dcterms:created xsi:type="dcterms:W3CDTF">2020-09-13T20:30:40Z</dcterms:created>
  <dcterms:modified xsi:type="dcterms:W3CDTF">2021-04-19T15:24:03Z</dcterms:modified>
</cp:coreProperties>
</file>