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415" r:id="rId4"/>
    <p:sldId id="565" r:id="rId5"/>
    <p:sldId id="427" r:id="rId6"/>
    <p:sldId id="618" r:id="rId7"/>
    <p:sldId id="434" r:id="rId8"/>
    <p:sldId id="617" r:id="rId9"/>
    <p:sldId id="436" r:id="rId10"/>
    <p:sldId id="437" r:id="rId11"/>
    <p:sldId id="448" r:id="rId12"/>
    <p:sldId id="587" r:id="rId13"/>
    <p:sldId id="468" r:id="rId14"/>
    <p:sldId id="589" r:id="rId15"/>
    <p:sldId id="469" r:id="rId16"/>
    <p:sldId id="592" r:id="rId17"/>
    <p:sldId id="470" r:id="rId18"/>
    <p:sldId id="597" r:id="rId19"/>
    <p:sldId id="472" r:id="rId20"/>
    <p:sldId id="601" r:id="rId21"/>
    <p:sldId id="605" r:id="rId22"/>
    <p:sldId id="474" r:id="rId23"/>
    <p:sldId id="269" r:id="rId24"/>
    <p:sldId id="475" r:id="rId25"/>
    <p:sldId id="270" r:id="rId26"/>
    <p:sldId id="476" r:id="rId27"/>
    <p:sldId id="480" r:id="rId28"/>
    <p:sldId id="572" r:id="rId29"/>
    <p:sldId id="573" r:id="rId30"/>
    <p:sldId id="481" r:id="rId31"/>
    <p:sldId id="485" r:id="rId32"/>
    <p:sldId id="576" r:id="rId33"/>
    <p:sldId id="272" r:id="rId34"/>
    <p:sldId id="575" r:id="rId35"/>
    <p:sldId id="274" r:id="rId36"/>
    <p:sldId id="577" r:id="rId37"/>
    <p:sldId id="276" r:id="rId38"/>
    <p:sldId id="277" r:id="rId39"/>
    <p:sldId id="278" r:id="rId40"/>
    <p:sldId id="498" r:id="rId41"/>
    <p:sldId id="280" r:id="rId42"/>
    <p:sldId id="500" r:id="rId43"/>
    <p:sldId id="282" r:id="rId44"/>
    <p:sldId id="501" r:id="rId45"/>
    <p:sldId id="284" r:id="rId46"/>
    <p:sldId id="285" r:id="rId47"/>
    <p:sldId id="506" r:id="rId48"/>
    <p:sldId id="507" r:id="rId49"/>
    <p:sldId id="288" r:id="rId50"/>
    <p:sldId id="509" r:id="rId51"/>
    <p:sldId id="290" r:id="rId52"/>
    <p:sldId id="514" r:id="rId53"/>
    <p:sldId id="292" r:id="rId54"/>
    <p:sldId id="517" r:id="rId55"/>
    <p:sldId id="294" r:id="rId56"/>
    <p:sldId id="520" r:id="rId57"/>
    <p:sldId id="296" r:id="rId58"/>
    <p:sldId id="297" r:id="rId59"/>
    <p:sldId id="298" r:id="rId60"/>
    <p:sldId id="299" r:id="rId61"/>
    <p:sldId id="521" r:id="rId62"/>
    <p:sldId id="519" r:id="rId63"/>
    <p:sldId id="522" r:id="rId64"/>
    <p:sldId id="302" r:id="rId65"/>
    <p:sldId id="303" r:id="rId66"/>
    <p:sldId id="304" r:id="rId67"/>
    <p:sldId id="611" r:id="rId68"/>
    <p:sldId id="612" r:id="rId69"/>
    <p:sldId id="306" r:id="rId70"/>
    <p:sldId id="307" r:id="rId71"/>
    <p:sldId id="525" r:id="rId72"/>
    <p:sldId id="613" r:id="rId73"/>
    <p:sldId id="527" r:id="rId74"/>
    <p:sldId id="614" r:id="rId75"/>
    <p:sldId id="529" r:id="rId76"/>
    <p:sldId id="530" r:id="rId77"/>
    <p:sldId id="545" r:id="rId78"/>
    <p:sldId id="532" r:id="rId79"/>
    <p:sldId id="533" r:id="rId80"/>
    <p:sldId id="548" r:id="rId81"/>
    <p:sldId id="616" r:id="rId82"/>
    <p:sldId id="585" r:id="rId83"/>
    <p:sldId id="537" r:id="rId84"/>
    <p:sldId id="550" r:id="rId85"/>
    <p:sldId id="539" r:id="rId86"/>
    <p:sldId id="540" r:id="rId87"/>
    <p:sldId id="541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4DF4-20A0-4328-B3A8-E896EF8A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DFF0-EF46-4C7C-B620-5BDCF9CF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800D-51AA-4012-9BC3-A4ACFF2F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1FA9-3CED-441B-848C-0679562F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773E-624B-4B74-9828-7180CDE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33D-D49A-4AF3-AFAE-9ACB4D7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05160-D807-4DED-9729-FDC48EC6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4C2-C46E-49EE-A176-FDB53B6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25AB-1536-4CB6-8081-8E428A9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E44-5C58-4C24-B9FC-E4F08DA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3DD6F-B517-43AA-8729-A9CDC9C46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790D-A239-4776-A4AD-C1CE9E1D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0380-F69E-464E-ACA1-442EB9E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F658-4DE8-4E56-84F2-1C20923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58F7-3389-4127-8600-76AE634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1AE0-0554-42AC-87B4-55893BA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578-24C2-4333-B2ED-010F9BA6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71E-EDF8-4562-88EA-223FDA50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D3C-A1E5-4B01-BBAB-6FF19F4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52CE-9ADE-4F37-A325-BC11AEF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D95-3A79-498C-A5A4-F01E6DC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5F11-E19C-43E5-9592-15A5B20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E340-26FD-443C-80B3-DE57AEA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EA91-CE52-4991-8810-094696D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997-B90A-4A87-B5B0-B5FB247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40EF-F269-4C5D-81A0-5FB04D8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D2F5-DCA9-427D-B437-D488AB21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B6EF-E770-4D57-96DA-AF41FBD7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F21C-4E8B-4676-9613-9B29A4A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9037-B085-46BC-94CA-0F7B5AA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C8EF-59C7-4E86-90A4-DBB354B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E2AC-47C5-4C2A-891D-69C09E9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09D4-1D6C-4461-8193-F3B3F397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C86A-5E89-43CF-A28B-3A47CED8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084D9-CD64-4F11-8021-4DACD820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5092-F504-48F7-BA1A-CB2CF042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227D-B41F-4610-9ADF-E30938D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27B8-B95B-41E6-9A72-4FDDD35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C2A88-51A1-415F-A1EF-2404BA33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D57-A861-48E2-B542-1203F3D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2F5D-AE37-4035-9B34-3C982CC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41B9F-51F6-4A8F-B413-8BCC58D1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E6636-FE44-43F9-AAAF-54E7FEA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077-0BBC-4F63-A688-A43E4C2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110A-622A-4D09-B572-C2661A1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0364-164B-4E2E-B0C1-B421D0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8452-D2DB-4F50-8CC7-14F2DDDC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C1CB-8612-4C54-9370-2419A33E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8CF6-71E7-4F8E-8225-D0CA542A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C4E0-6BD2-44C5-9E6C-FBF6B9A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2AAA-FD43-41E2-94BD-9C7D8B3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31C3-89D2-4DB5-8CB3-82B4F87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8AE-9FEE-40EB-A548-4FB8182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5238-DFD9-42E6-88D2-7BE8529C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CF3F-5140-45C6-A763-C9830EC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9878-F7E1-4AFC-AB2E-4E03320D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2AC7-7272-423A-AED7-E289260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0848-E88C-4885-9B44-6B0AACF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49A2-78B0-4A6F-9D0C-38BBE3B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C0F7-E580-445B-B4E2-BCA901C1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74D-4DE3-4C87-99EC-C67DAB10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79F-6AC6-47D4-928B-A4A1A82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F0D4-F666-4965-8DD5-97B7F202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Fall 2020: “Programming Fundamentals and RNA-Seq analysis”</a:t>
            </a:r>
          </a:p>
          <a:p>
            <a:endParaRPr lang="en-US" dirty="0"/>
          </a:p>
          <a:p>
            <a:r>
              <a:rPr lang="en-US" dirty="0"/>
              <a:t>Week 3: 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the data (</a:t>
            </a:r>
            <a:r>
              <a:rPr lang="en-US" dirty="0" err="1"/>
              <a:t>readr</a:t>
            </a:r>
            <a:r>
              <a:rPr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091477-39A1-4021-B58D-EE0EEDDB7F83}"/>
              </a:ext>
            </a:extLst>
          </p:cNvPr>
          <p:cNvSpPr txBox="1">
            <a:spLocks/>
          </p:cNvSpPr>
          <p:nvPr/>
        </p:nvSpPr>
        <p:spPr>
          <a:xfrm>
            <a:off x="-897622" y="1966912"/>
            <a:ext cx="124912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/2dfd2de0d4f8727f873422c5d959fff5/raw/fa7</a:t>
            </a:r>
          </a:p>
          <a:p>
            <a:pPr marL="12700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070A0"/>
                </a:solidFill>
                <a:latin typeface="Courier"/>
              </a:rPr>
              <a:t>1405126017e6a37bea592440b4bee94bf7b9e/titanic.csv"</a:t>
            </a:r>
            <a:r>
              <a:rPr lang="en-US" sz="1800" dirty="0">
                <a:latin typeface="Courier"/>
              </a:rPr>
              <a:t>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endParaRPr lang="en-US" sz="1800" dirty="0">
              <a:latin typeface="Courier"/>
            </a:endParaRP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891 x 12
##    </a:t>
            </a:r>
            <a:r>
              <a:rPr lang="en-US" sz="1800" dirty="0" err="1">
                <a:latin typeface="Courier"/>
              </a:rPr>
              <a:t>PassengerId</a:t>
            </a:r>
            <a:r>
              <a:rPr lang="en-US" sz="1800" dirty="0">
                <a:latin typeface="Courier"/>
              </a:rPr>
              <a:t> Survived </a:t>
            </a:r>
            <a:r>
              <a:rPr lang="en-US" sz="1800" dirty="0" err="1">
                <a:latin typeface="Courier"/>
              </a:rPr>
              <a:t>Pclass</a:t>
            </a:r>
            <a:r>
              <a:rPr lang="en-US" sz="1800" dirty="0">
                <a:latin typeface="Courier"/>
              </a:rPr>
              <a:t> Name  Sex     Age </a:t>
            </a:r>
            <a:r>
              <a:rPr lang="en-US" sz="1800" dirty="0" err="1">
                <a:latin typeface="Courier"/>
              </a:rPr>
              <a:t>SibSp</a:t>
            </a:r>
            <a:r>
              <a:rPr lang="en-US" sz="1800" dirty="0">
                <a:latin typeface="Courier"/>
              </a:rPr>
              <a:t> Parch Ticket  Fare Cabin
##   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
##  1           1        0      3 </a:t>
            </a:r>
            <a:r>
              <a:rPr lang="en-US" sz="1800" dirty="0" err="1">
                <a:latin typeface="Courier"/>
              </a:rPr>
              <a:t>Brau</a:t>
            </a:r>
            <a:r>
              <a:rPr lang="en-US" sz="1800" dirty="0">
                <a:latin typeface="Courier"/>
              </a:rPr>
              <a:t>~ male     22     1     0 A/5 2~  7.25 &lt;NA&gt; 
##  2           2        1      1 </a:t>
            </a:r>
            <a:r>
              <a:rPr lang="en-US" sz="1800" dirty="0" err="1">
                <a:latin typeface="Courier"/>
              </a:rPr>
              <a:t>Cumi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38     1     0 PC 17~ 71.3  C85  
##  3           3        1      3 </a:t>
            </a:r>
            <a:r>
              <a:rPr lang="en-US" sz="1800" dirty="0" err="1">
                <a:latin typeface="Courier"/>
              </a:rPr>
              <a:t>Heik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26     0     0 STON/~  7.92 &lt;NA&gt; 
##  4           4        1      1 </a:t>
            </a:r>
            <a:r>
              <a:rPr lang="en-US" sz="1800" dirty="0" err="1">
                <a:latin typeface="Courier"/>
              </a:rPr>
              <a:t>Futr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35     1     0 113803 53.1  C123 
##  5           5        0      3 Alle~ male     35     0     0 373450  8.05 &lt;NA&gt; 
##  6           6        0      3 Mora~ male     NA     0     0 330877  8.46 &lt;NA&gt; 
##  7           7        0      1 </a:t>
            </a:r>
            <a:r>
              <a:rPr lang="en-US" sz="1800" dirty="0" err="1">
                <a:latin typeface="Courier"/>
              </a:rPr>
              <a:t>McCa</a:t>
            </a:r>
            <a:r>
              <a:rPr lang="en-US" sz="1800" dirty="0">
                <a:latin typeface="Courier"/>
              </a:rPr>
              <a:t>~ male     54     0     0 17463  51.9  E46  
##  8           8        0      3 Pals~ male      2     3     1 349909 21.1  &lt;NA&gt; 
##  9           9        1      3 John~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27     0     2 347742 11.1  &lt;NA&gt; 
## 10          10        1      2 Nass~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14     1     0 237736 30.1  &lt;NA&gt; 
## # ... with 881 more rows, and 1 more variable: Embarked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044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0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645 x 12
##    </a:t>
            </a:r>
            <a:r>
              <a:rPr sz="1800" dirty="0" err="1">
                <a:latin typeface="Courier"/>
              </a:rPr>
              <a:t>PassengerId</a:t>
            </a:r>
            <a:r>
              <a:rPr sz="1800" dirty="0">
                <a:latin typeface="Courier"/>
              </a:rPr>
              <a:t> Survived </a:t>
            </a:r>
            <a:r>
              <a:rPr sz="1800" dirty="0" err="1">
                <a:latin typeface="Courier"/>
              </a:rPr>
              <a:t>Pclass</a:t>
            </a:r>
            <a:r>
              <a:rPr sz="1800" dirty="0">
                <a:latin typeface="Courier"/>
              </a:rPr>
              <a:t> Name  Sex     Age </a:t>
            </a:r>
            <a:r>
              <a:rPr sz="1800" dirty="0" err="1">
                <a:latin typeface="Courier"/>
              </a:rPr>
              <a:t>SibSp</a:t>
            </a:r>
            <a:r>
              <a:rPr sz="1800" dirty="0">
                <a:latin typeface="Courier"/>
              </a:rPr>
              <a:t> Parch Ticket  Fare Cabin
##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
##  1           1        0      3 </a:t>
            </a:r>
            <a:r>
              <a:rPr sz="1800" dirty="0" err="1">
                <a:latin typeface="Courier"/>
              </a:rPr>
              <a:t>Brau</a:t>
            </a:r>
            <a:r>
              <a:rPr sz="1800" dirty="0">
                <a:latin typeface="Courier"/>
              </a:rPr>
              <a:t>~ male     22     1     0 A/5 2~  7.25 &lt;NA&gt; 
##  2           2        1      1 </a:t>
            </a:r>
            <a:r>
              <a:rPr sz="1800" dirty="0" err="1">
                <a:latin typeface="Courier"/>
              </a:rPr>
              <a:t>Cumi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38     1     0 PC 17~ 71.3  C85  
##  3           3        1      3 </a:t>
            </a:r>
            <a:r>
              <a:rPr sz="1800" dirty="0" err="1">
                <a:latin typeface="Courier"/>
              </a:rPr>
              <a:t>Heik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26     0     0 STON/~  7.92 &lt;NA&gt; 
##  4           4        1      1 </a:t>
            </a:r>
            <a:r>
              <a:rPr sz="1800" dirty="0" err="1">
                <a:latin typeface="Courier"/>
              </a:rPr>
              <a:t>Futr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35     1     0 113803 53.1  C123 
##  5           5        0      3 Alle~ male     35     0     0 373450  8.05 &lt;NA&gt; 
##  6           7        0      1 </a:t>
            </a:r>
            <a:r>
              <a:rPr sz="1800" dirty="0" err="1">
                <a:latin typeface="Courier"/>
              </a:rPr>
              <a:t>McCa</a:t>
            </a:r>
            <a:r>
              <a:rPr sz="1800" dirty="0">
                <a:latin typeface="Courier"/>
              </a:rPr>
              <a:t>~ male     54     0     0 17463  51.9  E46  
##  7           9        1      3 John~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27     0     2 347742 11.1  &lt;NA&gt; 
##  8          10        1      2 Nass~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14     1     0 237736 30.1  &lt;NA&gt; 
##  9          12        1      1 Bonn~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58     0     0 113783 26.6  C103 
## 10          13        0      3 </a:t>
            </a:r>
            <a:r>
              <a:rPr sz="1800" dirty="0" err="1">
                <a:latin typeface="Courier"/>
              </a:rPr>
              <a:t>Saun</a:t>
            </a:r>
            <a:r>
              <a:rPr sz="1800" dirty="0">
                <a:latin typeface="Courier"/>
              </a:rPr>
              <a:t>~ male     20     0     0 A/5. ~  8.05 &lt;NA&gt; 
## # ... with 635 more rows, and 1 more variable: Embarked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279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</p:txBody>
      </p:sp>
    </p:spTree>
    <p:extLst>
      <p:ext uri="{BB962C8B-B14F-4D97-AF65-F5344CB8AC3E}">
        <p14:creationId xmlns:p14="http://schemas.microsoft.com/office/powerpoint/2010/main" val="41849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</p:spTree>
    <p:extLst>
      <p:ext uri="{BB962C8B-B14F-4D97-AF65-F5344CB8AC3E}">
        <p14:creationId xmlns:p14="http://schemas.microsoft.com/office/powerpoint/2010/main" val="415354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</p:txBody>
      </p:sp>
    </p:spTree>
    <p:extLst>
      <p:ext uri="{BB962C8B-B14F-4D97-AF65-F5344CB8AC3E}">
        <p14:creationId xmlns:p14="http://schemas.microsoft.com/office/powerpoint/2010/main" val="337345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group_by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# Groups:   Sex, Survived [4]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</p:spTree>
    <p:extLst>
      <p:ext uri="{BB962C8B-B14F-4D97-AF65-F5344CB8AC3E}">
        <p14:creationId xmlns:p14="http://schemas.microsoft.com/office/powerpoint/2010/main" val="423202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0782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</p:spTree>
    <p:extLst>
      <p:ext uri="{BB962C8B-B14F-4D97-AF65-F5344CB8AC3E}">
        <p14:creationId xmlns:p14="http://schemas.microsoft.com/office/powerpoint/2010/main" val="30134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85EB-3419-4651-BF73-92F8EC7C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61C1C-B4CB-4044-9F75-CDB02B762CB6}"/>
              </a:ext>
            </a:extLst>
          </p:cNvPr>
          <p:cNvSpPr/>
          <p:nvPr/>
        </p:nvSpPr>
        <p:spPr>
          <a:xfrm>
            <a:off x="1711355" y="4815281"/>
            <a:ext cx="4957894" cy="72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270DC-40A0-4816-9063-0EDC539CF6BC}"/>
              </a:ext>
            </a:extLst>
          </p:cNvPr>
          <p:cNvSpPr txBox="1"/>
          <p:nvPr/>
        </p:nvSpPr>
        <p:spPr>
          <a:xfrm>
            <a:off x="6837725" y="4991341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Percent?</a:t>
            </a:r>
          </a:p>
        </p:txBody>
      </p:sp>
    </p:spTree>
    <p:extLst>
      <p:ext uri="{BB962C8B-B14F-4D97-AF65-F5344CB8AC3E}">
        <p14:creationId xmlns:p14="http://schemas.microsoft.com/office/powerpoint/2010/main" val="36101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73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0              51            22.3
## 2 female        1             178            77.7
## 3 male          0             344            82.7
## 4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349992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4" y="1690688"/>
            <a:ext cx="12122791" cy="4835234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4" y="1690688"/>
            <a:ext cx="12122791" cy="4835234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5CAB1-3694-4126-9F2C-61B49C74E45D}"/>
              </a:ext>
            </a:extLst>
          </p:cNvPr>
          <p:cNvSpPr/>
          <p:nvPr/>
        </p:nvSpPr>
        <p:spPr>
          <a:xfrm>
            <a:off x="6417579" y="4623250"/>
            <a:ext cx="2265028" cy="153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3880610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9263-0DCB-464B-8D34-4D1083A9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B2E9-BB29-41AF-8F12-15E98ECF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488" cy="4351338"/>
          </a:xfrm>
        </p:spPr>
        <p:txBody>
          <a:bodyPr>
            <a:normAutofit/>
          </a:bodyPr>
          <a:lstStyle/>
          <a:p>
            <a:r>
              <a:rPr lang="en-US" dirty="0"/>
              <a:t>A structured language for plotting</a:t>
            </a:r>
          </a:p>
          <a:p>
            <a:r>
              <a:rPr lang="en-US" dirty="0"/>
              <a:t>All plots follow this language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Theme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B284D-32FB-44D5-8966-A0B163E9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8440" r="6331" b="8012"/>
          <a:stretch/>
        </p:blipFill>
        <p:spPr bwMode="auto">
          <a:xfrm>
            <a:off x="7130644" y="1690688"/>
            <a:ext cx="3714690" cy="46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D5A5A-4AD4-4788-88F8-16CB35EB19AE}"/>
              </a:ext>
            </a:extLst>
          </p:cNvPr>
          <p:cNvSpPr txBox="1"/>
          <p:nvPr/>
        </p:nvSpPr>
        <p:spPr>
          <a:xfrm>
            <a:off x="5377577" y="6488668"/>
            <a:ext cx="72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https://www.cs.uic.edu/~wilkinson/TheGrammarOfGraphics/gog2.jpg</a:t>
            </a:r>
          </a:p>
        </p:txBody>
      </p:sp>
    </p:spTree>
    <p:extLst>
      <p:ext uri="{BB962C8B-B14F-4D97-AF65-F5344CB8AC3E}">
        <p14:creationId xmlns:p14="http://schemas.microsoft.com/office/powerpoint/2010/main" val="83266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596390"/>
            <a:ext cx="8412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7EBCE-74F9-49D4-9D42-CA4AAEDE4774}"/>
              </a:ext>
            </a:extLst>
          </p:cNvPr>
          <p:cNvSpPr/>
          <p:nvPr/>
        </p:nvSpPr>
        <p:spPr>
          <a:xfrm>
            <a:off x="3609037" y="51660"/>
            <a:ext cx="497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https://ggplot2.tidyverse.org/reference/index.html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1922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42731E-7E78-4EC6-A772-9C66C1F3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2" y="1854416"/>
            <a:ext cx="6758380" cy="48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3E1A-FF1B-4E4A-A0FD-9AB084981B60}"/>
              </a:ext>
            </a:extLst>
          </p:cNvPr>
          <p:cNvSpPr txBox="1"/>
          <p:nvPr/>
        </p:nvSpPr>
        <p:spPr>
          <a:xfrm>
            <a:off x="0" y="6595694"/>
            <a:ext cx="87979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https://d33wubrfki0l68.cloudfront.net/b6c4ce171dc7d21658771efb445b7b24b6850755/afafc/post/2019-08-05_ggplot2-tutorial_files/figure-html/rug-1.png</a:t>
            </a:r>
          </a:p>
        </p:txBody>
      </p:sp>
    </p:spTree>
    <p:extLst>
      <p:ext uri="{BB962C8B-B14F-4D97-AF65-F5344CB8AC3E}">
        <p14:creationId xmlns:p14="http://schemas.microsoft.com/office/powerpoint/2010/main" val="13128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216688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4B6091-2778-4C38-B74F-D6A73619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57" y="1546549"/>
            <a:ext cx="5059086" cy="52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3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694749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7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aesthetic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302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geometry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14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aesthetics with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363888-B990-4915-8691-8006F37F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0"/>
            <a:ext cx="594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F74DB-9FC4-413D-A48C-EAE4283D3CFC}"/>
              </a:ext>
            </a:extLst>
          </p:cNvPr>
          <p:cNvSpPr txBox="1"/>
          <p:nvPr/>
        </p:nvSpPr>
        <p:spPr>
          <a:xfrm>
            <a:off x="0" y="648866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https://www.tidyverse.org/images/hex-tidyverse.png</a:t>
            </a:r>
          </a:p>
        </p:txBody>
      </p:sp>
    </p:spTree>
    <p:extLst>
      <p:ext uri="{BB962C8B-B14F-4D97-AF65-F5344CB8AC3E}">
        <p14:creationId xmlns:p14="http://schemas.microsoft.com/office/powerpoint/2010/main" val="4209663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y-axis label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9734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Adding a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5318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overall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1844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b="1" dirty="0"/>
              <a:t>fill</a:t>
            </a:r>
            <a:r>
              <a:rPr lang="en-US" dirty="0"/>
              <a:t> aesthetic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563" y="1825625"/>
            <a:ext cx="1289387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011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Remove the x-axis label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0117" y="1825625"/>
            <a:ext cx="12712117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 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lang="en-US" sz="1800" dirty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6762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</p:spTree>
    <p:extLst>
      <p:ext uri="{BB962C8B-B14F-4D97-AF65-F5344CB8AC3E}">
        <p14:creationId xmlns:p14="http://schemas.microsoft.com/office/powerpoint/2010/main" val="1912611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removing a legend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229" y="1825625"/>
            <a:ext cx="1277922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092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1302251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09014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</a:t>
            </a:r>
            <a:r>
              <a:rPr lang="en-US" dirty="0"/>
              <a:t>: adjust the x-axis text labels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2122" y="1825625"/>
            <a:ext cx="13014121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97812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Setting the font size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6966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err="1"/>
              <a:t>ggplots</a:t>
            </a:r>
            <a:r>
              <a:rPr lang="en-US" dirty="0"/>
              <a:t> to a variable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65272" y="1825625"/>
            <a:ext cx="13257272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600" dirty="0" err="1">
                <a:latin typeface="Courier"/>
              </a:rPr>
              <a:t>my_figure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pct_surv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600" dirty="0"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600" dirty="0">
                <a:latin typeface="Courier"/>
              </a:rPr>
              <a:t> Sex,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pct_sex_survive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Sex))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600" dirty="0">
                <a:latin typeface="Courier"/>
              </a:rPr>
              <a:t>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600" dirty="0">
                <a:latin typeface="Courier"/>
              </a:rPr>
              <a:t>))</a:t>
            </a:r>
            <a:br>
              <a:rPr sz="2400" dirty="0"/>
            </a:br>
            <a:r>
              <a:rPr sz="1600" dirty="0" err="1">
                <a:latin typeface="Courier"/>
              </a:rPr>
              <a:t>my_figure</a:t>
            </a:r>
            <a:endParaRPr sz="1600" dirty="0">
              <a:latin typeface="Courie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9C8-82C6-48E0-888B-8225F9F5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5109-34EF-494D-82EC-6CE15651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Wrangling the titanic dataset</a:t>
            </a:r>
          </a:p>
          <a:p>
            <a:pPr lvl="1"/>
            <a:r>
              <a:rPr lang="de-CH" dirty="0"/>
              <a:t>Hands-on activity with mtcars dataset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de-CH" dirty="0"/>
              <a:t>Plotting the titanic dataset with </a:t>
            </a:r>
            <a:r>
              <a:rPr lang="de-CH" dirty="0">
                <a:latin typeface="Courier"/>
              </a:rPr>
              <a:t>ggplot2</a:t>
            </a:r>
          </a:p>
          <a:p>
            <a:pPr lvl="1"/>
            <a:r>
              <a:rPr lang="de-CH" dirty="0"/>
              <a:t>Hands-on activity with iris dataset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de-CH" dirty="0"/>
              <a:t>Incorporating statistics into graphs with </a:t>
            </a:r>
            <a:r>
              <a:rPr lang="de-CH" dirty="0">
                <a:latin typeface="Courier"/>
              </a:rPr>
              <a:t>ggpubr</a:t>
            </a:r>
          </a:p>
        </p:txBody>
      </p:sp>
    </p:spTree>
    <p:extLst>
      <p:ext uri="{BB962C8B-B14F-4D97-AF65-F5344CB8AC3E}">
        <p14:creationId xmlns:p14="http://schemas.microsoft.com/office/powerpoint/2010/main" val="2228863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plot with </a:t>
            </a:r>
            <a:r>
              <a:rPr lang="en-US" dirty="0" err="1"/>
              <a:t>ggsave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123" y="1945266"/>
            <a:ext cx="1247329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plot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my_figure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861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together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19499" y="2141537"/>
            <a:ext cx="13311499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4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4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(Age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passengers with known Age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(Survived, Sex)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Survived and Sex columns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400" dirty="0">
                <a:latin typeface="Courier"/>
              </a:rPr>
              <a:t>(Sex, Survived)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Group by Sex and then Survived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400" dirty="0">
                <a:latin typeface="Courier"/>
              </a:rPr>
              <a:t>())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Count the number of passengers in these groups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solidFill>
                  <a:srgbClr val="666666"/>
                </a:solidFill>
                <a:latin typeface="Courier"/>
              </a:rPr>
              <a:t>/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Calculate the percent surviving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(Survived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surviving passengers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400" dirty="0">
                <a:latin typeface="Courier"/>
              </a:rPr>
              <a:t> Sex,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pct_sex_survive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400" dirty="0">
                <a:latin typeface="Courier"/>
              </a:rPr>
              <a:t> Sex))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data and aesthetic layers 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geometric layer as a bar plot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Make a Y axis label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Add a title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Increase the font size and set a nice theme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X axis label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legend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Set Y axis limits and remove the expansion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Capitalize the X axis Sex labels 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7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4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267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685840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Does Fare predict Survival?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7104" y="1844675"/>
            <a:ext cx="1297908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891 x 1
##    Survived
##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 1        0
##  2        1
##  3        1
##  4        1
##  5        0
##  6        0
##  7        0
##  8        0
##  9        1
## 10        1
## # ... with 881 more rows</a:t>
            </a:r>
          </a:p>
        </p:txBody>
      </p:sp>
    </p:spTree>
    <p:extLst>
      <p:ext uri="{BB962C8B-B14F-4D97-AF65-F5344CB8AC3E}">
        <p14:creationId xmlns:p14="http://schemas.microsoft.com/office/powerpoint/2010/main" val="3284598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Factorizing Survived to make it discrete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825625"/>
            <a:ext cx="1171452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  <p:extLst>
      <p:ext uri="{BB962C8B-B14F-4D97-AF65-F5344CB8AC3E}">
        <p14:creationId xmlns:p14="http://schemas.microsoft.com/office/powerpoint/2010/main" val="27038331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Tidyverse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02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factor labels to improve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70020" y="1825625"/>
            <a:ext cx="11823819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the</a:t>
            </a:r>
            <a:r>
              <a:rPr lang="en-US" dirty="0"/>
              <a:t> </a:t>
            </a:r>
            <a:r>
              <a:rPr dirty="0"/>
              <a:t>geometry</a:t>
            </a:r>
            <a:r>
              <a:rPr lang="en-US" dirty="0"/>
              <a:t>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5"/>
            <a:ext cx="11966196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26714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Coordinates: log-scale for y-axis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909515"/>
            <a:ext cx="1188720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1863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Is age a confounding variable here?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670022"/>
            <a:ext cx="12180815" cy="5167312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</a:t>
            </a:r>
            <a:endParaRPr lang="en-US" sz="1800" dirty="0">
              <a:latin typeface="Courie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Facet</a:t>
            </a:r>
            <a:r>
              <a:rPr lang="en-US" b="1" dirty="0"/>
              <a:t>s</a:t>
            </a:r>
            <a:r>
              <a:rPr dirty="0"/>
              <a:t>: split the plot by age bracket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9971" y="1817079"/>
            <a:ext cx="1193377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908093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and load 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install.packages("ggpubr")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(ggpubr)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de-CH" dirty="0"/>
              <a:t>pipe operator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6912"/>
            <a:ext cx="12192000" cy="4525963"/>
          </a:xfrm>
        </p:spPr>
        <p:txBody>
          <a:bodyPr numCol="2">
            <a:normAutofit/>
          </a:bodyPr>
          <a:lstStyle/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800" dirty="0">
                <a:latin typeface="Courier"/>
              </a:rPr>
              <a:t>(</a:t>
            </a:r>
            <a:r>
              <a:rPr lang="de-CH" sz="1800" dirty="0">
                <a:latin typeface="Courier"/>
              </a:rPr>
              <a:t>arguments</a:t>
            </a:r>
            <a:r>
              <a:rPr sz="1800" dirty="0">
                <a:latin typeface="Courier"/>
              </a:rPr>
              <a:t>)</a:t>
            </a: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data_tidy &lt;- data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br>
              <a:rPr lang="de-CH" sz="1800" dirty="0">
                <a:latin typeface="Courier"/>
              </a:rPr>
            </a:br>
            <a:r>
              <a:rPr lang="de-CH"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de-CH" sz="1800" dirty="0">
                <a:latin typeface="Courier"/>
              </a:rPr>
              <a:t>(data, arguments)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(data)))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data1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(data)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data2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(data1)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data_tidy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(data2)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AA4E5431-4F5E-498A-B47B-5F4074CCDED0}"/>
              </a:ext>
            </a:extLst>
          </p:cNvPr>
          <p:cNvSpPr/>
          <p:nvPr/>
        </p:nvSpPr>
        <p:spPr>
          <a:xfrm>
            <a:off x="5085183" y="1966912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0A24F657-6EFE-49E7-B260-DBEDD03B7BDF}"/>
              </a:ext>
            </a:extLst>
          </p:cNvPr>
          <p:cNvSpPr/>
          <p:nvPr/>
        </p:nvSpPr>
        <p:spPr>
          <a:xfrm>
            <a:off x="5085183" y="3153751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A89BEE5F-1B7D-45F1-BBE6-A66E07494796}"/>
              </a:ext>
            </a:extLst>
          </p:cNvPr>
          <p:cNvSpPr/>
          <p:nvPr/>
        </p:nvSpPr>
        <p:spPr>
          <a:xfrm>
            <a:off x="5085183" y="4883020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94CF7-4590-43E0-A6D4-F9CF16ED5D8E}"/>
              </a:ext>
            </a:extLst>
          </p:cNvPr>
          <p:cNvSpPr/>
          <p:nvPr/>
        </p:nvSpPr>
        <p:spPr>
          <a:xfrm>
            <a:off x="838200" y="2975881"/>
            <a:ext cx="10412963" cy="149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228DF-54FC-412D-8CC7-A7AD3BF6A026}"/>
              </a:ext>
            </a:extLst>
          </p:cNvPr>
          <p:cNvSpPr/>
          <p:nvPr/>
        </p:nvSpPr>
        <p:spPr>
          <a:xfrm>
            <a:off x="838199" y="4468779"/>
            <a:ext cx="10412963" cy="174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54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Statics</a:t>
            </a:r>
            <a:r>
              <a:rPr lang="en-US" dirty="0"/>
              <a:t>: t-test to determine p values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2673" y="1825625"/>
            <a:ext cx="1208014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470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313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2791" y="1875959"/>
            <a:ext cx="1204659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3172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0451" y="1825625"/>
            <a:ext cx="12021423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5312437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D7F6-524C-4B9E-ABB6-5E7B1A6C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355"/>
            <a:ext cx="12192000" cy="59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5444</Words>
  <Application>Microsoft Office PowerPoint</Application>
  <PresentationFormat>Widescreen</PresentationFormat>
  <Paragraphs>173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Courier</vt:lpstr>
      <vt:lpstr>Office Theme</vt:lpstr>
      <vt:lpstr>Bioinformatics Bootcamp</vt:lpstr>
      <vt:lpstr>How do we analyze data?</vt:lpstr>
      <vt:lpstr>Data Analysis Workflow</vt:lpstr>
      <vt:lpstr>PowerPoint Presentation</vt:lpstr>
      <vt:lpstr>The Tidyverse</vt:lpstr>
      <vt:lpstr>Outline</vt:lpstr>
      <vt:lpstr>Getting started with Tidyverse</vt:lpstr>
      <vt:lpstr>The pipe operator</vt:lpstr>
      <vt:lpstr>PowerPoint Presentation</vt:lpstr>
      <vt:lpstr>PowerPoint Presentation</vt:lpstr>
      <vt:lpstr>Getting the data (readr)</vt:lpstr>
      <vt:lpstr>The filter verb</vt:lpstr>
      <vt:lpstr>The filter verb</vt:lpstr>
      <vt:lpstr>The select verb</vt:lpstr>
      <vt:lpstr>The select verb</vt:lpstr>
      <vt:lpstr>The group_by verb</vt:lpstr>
      <vt:lpstr>The group_by verb</vt:lpstr>
      <vt:lpstr>The summarise verb</vt:lpstr>
      <vt:lpstr>The summarise verb</vt:lpstr>
      <vt:lpstr>The summarise verb</vt:lpstr>
      <vt:lpstr>The mutate verb</vt:lpstr>
      <vt:lpstr>The mutate verb</vt:lpstr>
      <vt:lpstr>The mutate verb</vt:lpstr>
      <vt:lpstr>The mutate verb</vt:lpstr>
      <vt:lpstr>Save in variable</vt:lpstr>
      <vt:lpstr>Save in variable</vt:lpstr>
      <vt:lpstr>The Grammar of Graphics</vt:lpstr>
      <vt:lpstr>PowerPoint Presentation</vt:lpstr>
      <vt:lpstr>ggplot2: elegant plots using the grammar of graphics</vt:lpstr>
      <vt:lpstr>ggplot2: elegant plots using the grammar of graphics</vt:lpstr>
      <vt:lpstr>Setting the data layer</vt:lpstr>
      <vt:lpstr>Setting the data layer</vt:lpstr>
      <vt:lpstr>PowerPoint Presentation</vt:lpstr>
      <vt:lpstr>Setting the aesthetic layer</vt:lpstr>
      <vt:lpstr>PowerPoint Presentation</vt:lpstr>
      <vt:lpstr>Setting the geometry layer</vt:lpstr>
      <vt:lpstr>PowerPoint Presentation</vt:lpstr>
      <vt:lpstr>Switching the aesthetics with aes()</vt:lpstr>
      <vt:lpstr>PowerPoint Presentation</vt:lpstr>
      <vt:lpstr>Theme: Changing the y-axis label</vt:lpstr>
      <vt:lpstr>PowerPoint Presentation</vt:lpstr>
      <vt:lpstr>Theme: Adding a title</vt:lpstr>
      <vt:lpstr>PowerPoint Presentation</vt:lpstr>
      <vt:lpstr>Theme: changing the overall style</vt:lpstr>
      <vt:lpstr>PowerPoint Presentation</vt:lpstr>
      <vt:lpstr>Adding a fill aesthetic</vt:lpstr>
      <vt:lpstr>PowerPoint Presentation</vt:lpstr>
      <vt:lpstr>Theme: Remove the x-axis label</vt:lpstr>
      <vt:lpstr>PowerPoint Presentation</vt:lpstr>
      <vt:lpstr>Theme: removing a legend</vt:lpstr>
      <vt:lpstr>PowerPoint Presentation</vt:lpstr>
      <vt:lpstr>Coordinates: adjusting the y-axis scale</vt:lpstr>
      <vt:lpstr>PowerPoint Presentation</vt:lpstr>
      <vt:lpstr>Coordinates: adjust the x-axis text labels</vt:lpstr>
      <vt:lpstr>PowerPoint Presentation</vt:lpstr>
      <vt:lpstr>Theme: Setting the font size</vt:lpstr>
      <vt:lpstr>PowerPoint Presentation</vt:lpstr>
      <vt:lpstr>Assigning ggplots to a variable</vt:lpstr>
      <vt:lpstr>PowerPoint Presentation</vt:lpstr>
      <vt:lpstr>Saving a plot with ggsave()</vt:lpstr>
      <vt:lpstr>PowerPoint Presentation</vt:lpstr>
      <vt:lpstr>All together now</vt:lpstr>
      <vt:lpstr>Hands-on activity #2</vt:lpstr>
      <vt:lpstr>Does Fare predict Survival?</vt:lpstr>
      <vt:lpstr>PowerPoint Presentation</vt:lpstr>
      <vt:lpstr>Survived is being treated as a continuous variable</vt:lpstr>
      <vt:lpstr>Survived is being treated as a continuous variable</vt:lpstr>
      <vt:lpstr>Factorizing Survived to make it discrete</vt:lpstr>
      <vt:lpstr>PowerPoint Presentation</vt:lpstr>
      <vt:lpstr>Add factor labels to improve readability</vt:lpstr>
      <vt:lpstr>PowerPoint Presentation</vt:lpstr>
      <vt:lpstr>Add the geometry layer</vt:lpstr>
      <vt:lpstr>PowerPoint Presentation</vt:lpstr>
      <vt:lpstr>Coordinates: log-scale for y-axis</vt:lpstr>
      <vt:lpstr>PowerPoint Presentation</vt:lpstr>
      <vt:lpstr>Is age a confounding variable here? </vt:lpstr>
      <vt:lpstr>Facets: split the plot by age bracket</vt:lpstr>
      <vt:lpstr>PowerPoint Presentation</vt:lpstr>
      <vt:lpstr>Install and load ggpubr</vt:lpstr>
      <vt:lpstr>Statics: t-test to determine p values</vt:lpstr>
      <vt:lpstr>PowerPoint Presentation</vt:lpstr>
      <vt:lpstr>Relationship between Age and Fare Price3</vt:lpstr>
      <vt:lpstr>PowerPoint Presentation</vt:lpstr>
      <vt:lpstr>Relationship between Age and Fare Price4</vt:lpstr>
      <vt:lpstr>PowerPoint Presentation</vt:lpstr>
      <vt:lpstr>Relationship between Age and Fare Price5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Levy, Simon Ascher</cp:lastModifiedBy>
  <cp:revision>74</cp:revision>
  <dcterms:created xsi:type="dcterms:W3CDTF">2020-09-13T20:30:40Z</dcterms:created>
  <dcterms:modified xsi:type="dcterms:W3CDTF">2021-04-19T20:55:27Z</dcterms:modified>
</cp:coreProperties>
</file>