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18" r:id="rId3"/>
    <p:sldId id="436" r:id="rId4"/>
    <p:sldId id="617" r:id="rId5"/>
    <p:sldId id="270" r:id="rId6"/>
    <p:sldId id="480" r:id="rId7"/>
    <p:sldId id="572" r:id="rId8"/>
    <p:sldId id="520" r:id="rId9"/>
    <p:sldId id="519" r:id="rId10"/>
    <p:sldId id="521" r:id="rId11"/>
    <p:sldId id="522" r:id="rId12"/>
    <p:sldId id="620" r:id="rId13"/>
    <p:sldId id="302" r:id="rId14"/>
    <p:sldId id="303" r:id="rId15"/>
    <p:sldId id="611" r:id="rId16"/>
    <p:sldId id="612" r:id="rId17"/>
    <p:sldId id="306" r:id="rId18"/>
    <p:sldId id="307" r:id="rId19"/>
    <p:sldId id="525" r:id="rId20"/>
    <p:sldId id="613" r:id="rId21"/>
    <p:sldId id="527" r:id="rId22"/>
    <p:sldId id="614" r:id="rId23"/>
    <p:sldId id="529" r:id="rId24"/>
    <p:sldId id="530" r:id="rId25"/>
    <p:sldId id="619" r:id="rId26"/>
    <p:sldId id="533" r:id="rId27"/>
    <p:sldId id="545" r:id="rId28"/>
    <p:sldId id="532" r:id="rId29"/>
    <p:sldId id="548" r:id="rId30"/>
    <p:sldId id="616" r:id="rId31"/>
    <p:sldId id="585" r:id="rId32"/>
    <p:sldId id="537" r:id="rId33"/>
    <p:sldId id="540" r:id="rId34"/>
    <p:sldId id="539" r:id="rId35"/>
    <p:sldId id="621" r:id="rId36"/>
    <p:sldId id="623" r:id="rId37"/>
    <p:sldId id="622" r:id="rId38"/>
    <p:sldId id="624" r:id="rId39"/>
    <p:sldId id="541" r:id="rId40"/>
    <p:sldId id="638" r:id="rId41"/>
    <p:sldId id="625" r:id="rId42"/>
    <p:sldId id="639" r:id="rId43"/>
    <p:sldId id="626" r:id="rId44"/>
    <p:sldId id="640" r:id="rId45"/>
    <p:sldId id="627" r:id="rId46"/>
    <p:sldId id="628" r:id="rId47"/>
    <p:sldId id="629" r:id="rId48"/>
    <p:sldId id="641" r:id="rId49"/>
    <p:sldId id="630" r:id="rId50"/>
    <p:sldId id="642" r:id="rId51"/>
    <p:sldId id="631" r:id="rId52"/>
    <p:sldId id="643" r:id="rId53"/>
    <p:sldId id="632" r:id="rId54"/>
    <p:sldId id="644" r:id="rId55"/>
    <p:sldId id="633" r:id="rId56"/>
    <p:sldId id="645" r:id="rId57"/>
    <p:sldId id="634" r:id="rId58"/>
    <p:sldId id="646" r:id="rId59"/>
    <p:sldId id="635" r:id="rId60"/>
    <p:sldId id="647" r:id="rId61"/>
    <p:sldId id="636" r:id="rId62"/>
    <p:sldId id="648" r:id="rId63"/>
    <p:sldId id="649" r:id="rId64"/>
    <p:sldId id="65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4DF4-20A0-4328-B3A8-E896EF8A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9DFF0-EF46-4C7C-B620-5BDCF9CF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800D-51AA-4012-9BC3-A4ACFF2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1FA9-3CED-441B-848C-0679562F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773E-624B-4B74-9828-7180CDE1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33D-D49A-4AF3-AFAE-9ACB4D7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05160-D807-4DED-9729-FDC48EC6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84C2-C46E-49EE-A176-FDB53B6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25AB-1536-4CB6-8081-8E428A9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4E44-5C58-4C24-B9FC-E4F08DA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3DD6F-B517-43AA-8729-A9CDC9C46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5790D-A239-4776-A4AD-C1CE9E1D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0380-F69E-464E-ACA1-442EB9E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9F658-4DE8-4E56-84F2-1C20923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58F7-3389-4127-8600-76AE634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1AE0-0554-42AC-87B4-55893BA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578-24C2-4333-B2ED-010F9BA6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71E-EDF8-4562-88EA-223FDA50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FD3C-A1E5-4B01-BBAB-6FF19F4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B52CE-9ADE-4F37-A325-BC11AEF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1D95-3A79-498C-A5A4-F01E6DC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5F11-E19C-43E5-9592-15A5B20B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E340-26FD-443C-80B3-DE57AEA2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EA91-CE52-4991-8810-094696D5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997-B90A-4A87-B5B0-B5FB247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40EF-F269-4C5D-81A0-5FB04D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D2F5-DCA9-427D-B437-D488AB21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6EF-E770-4D57-96DA-AF41FBD7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F21C-4E8B-4676-9613-9B29A4A8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9037-B085-46BC-94CA-0F7B5AA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2C8EF-59C7-4E86-90A4-DBB354B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E2AC-47C5-4C2A-891D-69C09E9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09D4-1D6C-4461-8193-F3B3F397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C86A-5E89-43CF-A28B-3A47CED8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084D9-CD64-4F11-8021-4DACD820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5092-F504-48F7-BA1A-CB2CF042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227D-B41F-4610-9ADF-E30938D0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27B8-B95B-41E6-9A72-4FDDD356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C2A88-51A1-415F-A1EF-2404BA3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D57-A861-48E2-B542-1203F3D8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42F5D-AE37-4035-9B34-3C982CCF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1B9F-51F6-4A8F-B413-8BCC58D1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E6636-FE44-43F9-AAAF-54E7FEA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5C077-0BBC-4F63-A688-A43E4C2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110A-622A-4D09-B572-C2661A16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0364-164B-4E2E-B0C1-B421D0C3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8452-D2DB-4F50-8CC7-14F2DDD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C1CB-8612-4C54-9370-2419A33E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8CF6-71E7-4F8E-8225-D0CA542A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5C4E0-6BD2-44C5-9E6C-FBF6B9A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2AAA-FD43-41E2-94BD-9C7D8B3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031C3-89D2-4DB5-8CB3-82B4F87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8AE-9FEE-40EB-A548-4FB81824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5238-DFD9-42E6-88D2-7BE8529CB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CF3F-5140-45C6-A763-C9830EC86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9878-F7E1-4AFC-AB2E-4E03320D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2AC7-7272-423A-AED7-E289260F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0848-E88C-4885-9B44-6B0AACF2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49A2-78B0-4A6F-9D0C-38BBE3BA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C0F7-E580-445B-B4E2-BCA901C1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F74D-4DE3-4C87-99EC-C67DAB109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4FE6-9AC4-40AA-800A-4FDF09B729B3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9079F-6AC6-47D4-928B-A4A1A82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F0D4-F666-4965-8DD5-97B7F202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F8C1-77D1-4B06-834F-EF9C9C8C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Fall 2020: “Programming Fundamentals and RNA-Seq analysis”</a:t>
            </a:r>
          </a:p>
          <a:p>
            <a:endParaRPr lang="en-US" dirty="0"/>
          </a:p>
          <a:p>
            <a:r>
              <a:rPr lang="en-US" dirty="0"/>
              <a:t>Week 3: The </a:t>
            </a:r>
            <a:r>
              <a:rPr lang="en-US" dirty="0" err="1"/>
              <a:t>Tidyverse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88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statistics with </a:t>
            </a:r>
            <a:r>
              <a:rPr lang="en-US" dirty="0" err="1">
                <a:latin typeface="Courier"/>
              </a:rPr>
              <a:t>ggpubr</a:t>
            </a:r>
            <a:endParaRPr lang="en-US" dirty="0">
              <a:latin typeface="Courie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Does Fare predict Survival?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3337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titanic &lt;- </a:t>
            </a:r>
            <a:r>
              <a:rPr sz="175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750" dirty="0">
                <a:latin typeface="Courier"/>
              </a:rPr>
              <a:t>(</a:t>
            </a:r>
            <a:r>
              <a:rPr sz="175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75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75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lang="de-CH" sz="1750" dirty="0">
                <a:latin typeface="Courier"/>
              </a:rPr>
              <a:t>)</a:t>
            </a:r>
            <a:endParaRPr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109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Does Fare predict Survival?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67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sz="175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750" dirty="0"/>
            </a:br>
            <a:r>
              <a:rPr sz="1750" dirty="0">
                <a:solidFill>
                  <a:srgbClr val="4070A0"/>
                </a:solidFill>
                <a:latin typeface="Courier"/>
              </a:rPr>
              <a:t>  </a:t>
            </a:r>
            <a:r>
              <a:rPr sz="175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750" dirty="0">
                <a:latin typeface="Courier"/>
              </a:rPr>
              <a:t>(</a:t>
            </a:r>
            <a:r>
              <a:rPr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750" dirty="0">
                <a:latin typeface="Courier"/>
              </a:rPr>
              <a:t> </a:t>
            </a:r>
            <a:r>
              <a:rPr sz="175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750" dirty="0">
                <a:latin typeface="Courier"/>
              </a:rPr>
              <a:t>(</a:t>
            </a:r>
            <a:r>
              <a:rPr sz="175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750" dirty="0">
                <a:latin typeface="Courier"/>
              </a:rPr>
              <a:t> Survived, </a:t>
            </a:r>
            <a:r>
              <a:rPr sz="175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750" dirty="0">
                <a:latin typeface="Courier"/>
              </a:rPr>
              <a:t> Fare))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9E89F9-F9D2-4030-893B-05271996317C}"/>
              </a:ext>
            </a:extLst>
          </p:cNvPr>
          <p:cNvSpPr/>
          <p:nvPr/>
        </p:nvSpPr>
        <p:spPr>
          <a:xfrm>
            <a:off x="3331029" y="5645020"/>
            <a:ext cx="5822302" cy="476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Survived is being treated as a continuous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br>
              <a:rPr sz="1750" dirty="0"/>
            </a:br>
            <a:r>
              <a:rPr sz="1750" dirty="0">
                <a:solidFill>
                  <a:srgbClr val="4070A0"/>
                </a:solidFill>
                <a:latin typeface="Courier"/>
              </a:rPr>
              <a:t>  </a:t>
            </a:r>
            <a:r>
              <a:rPr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750" dirty="0">
                <a:latin typeface="Courier"/>
              </a:rPr>
              <a:t>(Survived)</a:t>
            </a:r>
          </a:p>
          <a:p>
            <a:pPr marL="1270000" indent="0">
              <a:buNone/>
            </a:pPr>
            <a:r>
              <a:rPr sz="1400" dirty="0">
                <a:latin typeface="Courier"/>
              </a:rPr>
              <a:t>## # A </a:t>
            </a:r>
            <a:r>
              <a:rPr sz="1400" dirty="0" err="1">
                <a:latin typeface="Courier"/>
              </a:rPr>
              <a:t>tibble</a:t>
            </a:r>
            <a:r>
              <a:rPr sz="1400" dirty="0">
                <a:latin typeface="Courier"/>
              </a:rPr>
              <a:t>: 891 x 1
##    Survived
##      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
##  1        0
##  2        1
##  3        1
##  4        1
##  5        0
##  6        0
##  7        0
##  8        0
##  9        1
## 10        1
## # ... with 881 more rows</a:t>
            </a:r>
          </a:p>
        </p:txBody>
      </p:sp>
    </p:spTree>
    <p:extLst>
      <p:ext uri="{BB962C8B-B14F-4D97-AF65-F5344CB8AC3E}">
        <p14:creationId xmlns:p14="http://schemas.microsoft.com/office/powerpoint/2010/main" val="328459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Factorizing Survived to make it discrete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5A057-DA81-4EB7-9588-16882B47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b="1" dirty="0">
                <a:solidFill>
                  <a:srgbClr val="007020"/>
                </a:solidFill>
                <a:latin typeface="Courier"/>
              </a:rPr>
              <a:t>  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383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factor labels to improve readability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91869C-FD2E-4556-BF8C-19F457BA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</a:t>
            </a:r>
            <a:endParaRPr lang="en-US" sz="1750" dirty="0"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9C8-82C6-48E0-888B-8225F9F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5109-34EF-494D-82EC-6CE15651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Recap of last week’s </a:t>
            </a:r>
            <a:r>
              <a:rPr lang="de-CH" dirty="0">
                <a:latin typeface="Courier"/>
              </a:rPr>
              <a:t>tidyverse</a:t>
            </a:r>
            <a:r>
              <a:rPr lang="de-CH" dirty="0"/>
              <a:t> basics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Using statistics </a:t>
            </a:r>
            <a:r>
              <a:rPr lang="de-CH" dirty="0">
                <a:latin typeface="Courier"/>
              </a:rPr>
              <a:t>ggpubr</a:t>
            </a:r>
            <a:r>
              <a:rPr lang="de-CH" dirty="0"/>
              <a:t> and the titanic dataset</a:t>
            </a:r>
          </a:p>
          <a:p>
            <a:pPr lvl="1">
              <a:spcBef>
                <a:spcPts val="1200"/>
              </a:spcBef>
            </a:pPr>
            <a:r>
              <a:rPr lang="de-CH" dirty="0"/>
              <a:t>Comparing fare price to survival</a:t>
            </a:r>
          </a:p>
          <a:p>
            <a:pPr marL="514350" indent="-514350">
              <a:spcBef>
                <a:spcPts val="2400"/>
              </a:spcBef>
              <a:buFont typeface="+mj-lt"/>
              <a:buAutoNum type="arabicPeriod"/>
            </a:pPr>
            <a:r>
              <a:rPr lang="de-CH" dirty="0"/>
              <a:t>Analyzing biological data with </a:t>
            </a:r>
            <a:r>
              <a:rPr lang="de-CH" dirty="0">
                <a:latin typeface="Courier"/>
              </a:rPr>
              <a:t>tidyverse</a:t>
            </a:r>
            <a:r>
              <a:rPr lang="de-CH" dirty="0"/>
              <a:t> and </a:t>
            </a:r>
            <a:r>
              <a:rPr lang="de-CH" dirty="0">
                <a:latin typeface="Courier"/>
              </a:rPr>
              <a:t>ggpubr</a:t>
            </a:r>
          </a:p>
          <a:p>
            <a:pPr lvl="1">
              <a:spcBef>
                <a:spcPts val="1200"/>
              </a:spcBef>
            </a:pPr>
            <a:r>
              <a:rPr lang="de-CH" dirty="0"/>
              <a:t>Luminescence data from a plate reader assay</a:t>
            </a:r>
          </a:p>
        </p:txBody>
      </p:sp>
    </p:spTree>
    <p:extLst>
      <p:ext uri="{BB962C8B-B14F-4D97-AF65-F5344CB8AC3E}">
        <p14:creationId xmlns:p14="http://schemas.microsoft.com/office/powerpoint/2010/main" val="222886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 the</a:t>
            </a:r>
            <a:r>
              <a:rPr lang="en-US" dirty="0"/>
              <a:t> </a:t>
            </a:r>
            <a:r>
              <a:rPr dirty="0"/>
              <a:t>geometry</a:t>
            </a:r>
            <a:r>
              <a:rPr lang="en-US" dirty="0"/>
              <a:t> layer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7FA566-AB99-436D-94D3-53645C14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671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eek_three_lecture_code_files/figure-pptx/unnamed-chunk-3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Coordinates: log-scale for y-axis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C239BE-124D-44A4-A4AE-7CF3EDAA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1863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BB551-5926-4DF2-96F1-B23B0AE5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33" y="765788"/>
            <a:ext cx="4948733" cy="53264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 out rows without Fare data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127474-977B-4ABD-BF1E-AC37DB13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de-CH" sz="1750" dirty="0">
                <a:latin typeface="Courier"/>
              </a:rPr>
              <a:t>(Fare &gt;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0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</a:t>
            </a:r>
            <a:endParaRPr lang="en-US" sz="1750" dirty="0">
              <a:latin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60BA4-E334-46D5-A60D-4CB94665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33" y="765788"/>
            <a:ext cx="4948733" cy="53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8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and load ggpubr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install.packages("ggpubr")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(ggpubr)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a t-test to the plot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7667D4-A4F5-43A8-A2F5-4E26C5E6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de-CH" sz="1750" dirty="0">
                <a:latin typeface="Courier"/>
              </a:rPr>
              <a:t>(Fare &gt;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0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90809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D92C2-CAA7-4F42-A9F4-ADFEAD29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9" y="1089000"/>
            <a:ext cx="4422122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Make a reader-friendly label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999CED-5A61-49D5-A428-A149F305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de-CH" sz="1750" dirty="0">
                <a:latin typeface="Courier"/>
              </a:rPr>
              <a:t>(Fare &gt;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0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9947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D7F6-524C-4B9E-ABB6-5E7B1A6C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355"/>
            <a:ext cx="12192000" cy="59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8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2115A-150D-41B1-AA63-4F90124D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9" y="1089000"/>
            <a:ext cx="442212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1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comparison brackets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A2E21D-DE9E-43F8-9ADA-BE113B46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de-CH" sz="1750" dirty="0">
                <a:latin typeface="Courier"/>
              </a:rPr>
              <a:t>(Fare &gt;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0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4931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96518-D7E2-417E-88D6-F7F8BECC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9" y="1089000"/>
            <a:ext cx="4422122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Improve the overall appearance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titanic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 </a:t>
            </a:r>
            <a:r>
              <a:rPr lang="de-CH" sz="1750" dirty="0">
                <a:solidFill>
                  <a:srgbClr val="666666"/>
                </a:solidFill>
                <a:latin typeface="Courier"/>
              </a:rPr>
              <a:t>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lang="de-CH" sz="1750" dirty="0">
                <a:latin typeface="Courier"/>
              </a:rPr>
              <a:t>(Fare &gt;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0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(Survived,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</a:t>
            </a:r>
            <a:r>
              <a:rPr lang="de-CH" sz="1750" dirty="0">
                <a:latin typeface="Courier"/>
              </a:rPr>
              <a:t> = Fare))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geom_boxplot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scale_y_log10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</a:t>
            </a:r>
            <a:r>
              <a:rPr lang="de-CH" sz="1750" dirty="0">
                <a:latin typeface="Courier"/>
              </a:rPr>
              <a:t>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</a:t>
            </a:r>
            <a:r>
              <a:rPr lang="de-CH" sz="1750" dirty="0">
                <a:latin typeface="Courier"/>
              </a:rPr>
              <a:t>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"Died"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"Survived"</a:t>
            </a:r>
            <a:r>
              <a:rPr lang="de-CH" sz="1750" dirty="0">
                <a:latin typeface="Courier"/>
              </a:rPr>
              <a:t>)))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NULL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"Ticket Price"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theme_bw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base_size </a:t>
            </a:r>
            <a:r>
              <a:rPr lang="de-CH" sz="1750" dirty="0">
                <a:latin typeface="Courier"/>
              </a:rPr>
              <a:t>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17</a:t>
            </a:r>
            <a:r>
              <a:rPr lang="de-CH" sz="1750" dirty="0">
                <a:latin typeface="Courier"/>
              </a:rPr>
              <a:t>) +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</a:t>
            </a:r>
            <a:r>
              <a:rPr lang="en-US" sz="175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lang="en-US" sz="1750" dirty="0">
                <a:latin typeface="Courier"/>
              </a:rPr>
              <a:t>(</a:t>
            </a:r>
            <a:r>
              <a:rPr lang="en-US" sz="1750" dirty="0">
                <a:solidFill>
                  <a:srgbClr val="902000"/>
                </a:solidFill>
                <a:latin typeface="Courier"/>
              </a:rPr>
              <a:t>filename</a:t>
            </a:r>
            <a:r>
              <a:rPr lang="en-US" sz="1750" dirty="0">
                <a:latin typeface="Courier"/>
              </a:rPr>
              <a:t> = "my_figure.png", </a:t>
            </a:r>
            <a:r>
              <a:rPr lang="en-US" sz="1750" dirty="0">
                <a:solidFill>
                  <a:srgbClr val="902000"/>
                </a:solidFill>
                <a:latin typeface="Courier"/>
              </a:rPr>
              <a:t>height</a:t>
            </a:r>
            <a:r>
              <a:rPr lang="en-US" sz="1750" dirty="0">
                <a:latin typeface="Courier"/>
              </a:rPr>
              <a:t> = </a:t>
            </a:r>
            <a:r>
              <a:rPr lang="en-US" sz="175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sz="1750" dirty="0">
                <a:latin typeface="Courier"/>
              </a:rPr>
              <a:t>, </a:t>
            </a:r>
            <a:r>
              <a:rPr lang="en-US" sz="1750" dirty="0">
                <a:solidFill>
                  <a:srgbClr val="902000"/>
                </a:solidFill>
                <a:latin typeface="Courier"/>
              </a:rPr>
              <a:t>width</a:t>
            </a:r>
            <a:r>
              <a:rPr lang="en-US" sz="1750" dirty="0">
                <a:latin typeface="Courier"/>
              </a:rPr>
              <a:t> = </a:t>
            </a:r>
            <a:r>
              <a:rPr lang="en-US" sz="175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sz="175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D93A6-F40E-4D37-A126-6AE0EB3B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40" y="1089000"/>
            <a:ext cx="4422119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DFFF5-20BE-42CA-ACCA-4E16B281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biomedical data with </a:t>
            </a:r>
            <a:r>
              <a:rPr lang="en-US" dirty="0" err="1">
                <a:latin typeface="Courier"/>
              </a:rPr>
              <a:t>tidyverse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ggpubr</a:t>
            </a:r>
            <a:endParaRPr lang="en-US" dirty="0">
              <a:latin typeface="Courie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F9B07-3D95-4CDA-9112-B7CDE4606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luminescence data from a plate reader</a:t>
            </a:r>
          </a:p>
        </p:txBody>
      </p:sp>
    </p:spTree>
    <p:extLst>
      <p:ext uri="{BB962C8B-B14F-4D97-AF65-F5344CB8AC3E}">
        <p14:creationId xmlns:p14="http://schemas.microsoft.com/office/powerpoint/2010/main" val="123668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F638-6A74-45D0-9FA0-28DB5D74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Measuring tau aggregation via luminescence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0CAF-7255-4EF9-8977-14099227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9562" cy="4351338"/>
          </a:xfrm>
        </p:spPr>
        <p:txBody>
          <a:bodyPr/>
          <a:lstStyle/>
          <a:p>
            <a:r>
              <a:rPr lang="de-CH" dirty="0"/>
              <a:t>Tau is fused to luciferase fragments</a:t>
            </a:r>
          </a:p>
          <a:p>
            <a:r>
              <a:rPr lang="de-CH" dirty="0"/>
              <a:t>Aggregating tau reconstitutes luciferase activity</a:t>
            </a:r>
          </a:p>
          <a:p>
            <a:r>
              <a:rPr lang="de-CH" dirty="0"/>
              <a:t>Feeding flies substrate produces light detected by plate reader</a:t>
            </a:r>
          </a:p>
          <a:p>
            <a:r>
              <a:rPr lang="de-CH" dirty="0"/>
              <a:t>EGFP should not aggregate </a:t>
            </a:r>
            <a:r>
              <a:rPr lang="de-CH" dirty="0">
                <a:sym typeface="Wingdings" panose="05000000000000000000" pitchFamily="2" charset="2"/>
              </a:rPr>
              <a:t> Control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DE03C-AC1B-42EA-BDA9-AD317C69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42749"/>
            <a:ext cx="6835969" cy="1725393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1EA3415-3625-479A-A15D-30743BA11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62" y="1825625"/>
            <a:ext cx="5028037" cy="32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936-D4F7-4726-9AE4-E3E4774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Read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37F9-A911-482B-966A-16C277BD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luminescence &lt;-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read_csv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file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 Quick Read 2021.04.12 14_13_35.csv"</a:t>
            </a:r>
            <a:r>
              <a:rPr lang="de-CH" sz="1750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# A tibble: 18 x 8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  ID               	SequenceID 	WellPosition	ScanPosition 	Tag 	RLU 	`RLU(RQ)`            	`Timestamp(ms)`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  &lt;chr&gt;                                     	&lt;dbl&gt; 	&lt;chr&gt; 	&lt;lgl&gt;        	&lt;lgl&gt; 	&lt;dbl&gt; 	&lt;chr&gt;                          	&lt;dbl&gt;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1 b29a03ef-8b8d-4f8e-b14c-2b87ebf090ce          0 	A:1          	NA           	NA     	1795 	ValidSlopeSaturation       	788927327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2 b29a03ef-8b8d-4f8e-b14c-2b87ebf090ce          0 	A:2          	NA           	NA     	1564 	ValidSlopeSaturation       	788937577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3 b29a03ef-8b8d-4f8e-b14c-2b87ebf090ce          0	A:3          	NA           	NA     	2984 	ValidSlopeSaturation       	788947828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4 b29a03ef-8b8d-4f8e-b14c-2b87ebf090ce          0	A:4          	NA           	NA     	2330 	ValidSlopeSaturation       	788958123</a:t>
            </a:r>
          </a:p>
          <a:p>
            <a:pPr marL="0" indent="0">
              <a:buNone/>
              <a:tabLst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5 b29a03ef-8b8d-4f8e-b14c-2b87ebf090ce          0 	A:5          	NA           	NA     	1819 	ValidSlopeSaturation       	788968376</a:t>
            </a:r>
          </a:p>
          <a:p>
            <a:pPr marL="0" indent="0">
              <a:buNone/>
            </a:pPr>
            <a:r>
              <a:rPr lang="de-CH" sz="1200" dirty="0"/>
              <a:t>... </a:t>
            </a:r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EEAC9-396F-44CD-8379-F6A31A4F7B97}"/>
              </a:ext>
            </a:extLst>
          </p:cNvPr>
          <p:cNvSpPr/>
          <p:nvPr/>
        </p:nvSpPr>
        <p:spPr>
          <a:xfrm>
            <a:off x="3825550" y="3256384"/>
            <a:ext cx="811763" cy="213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68839-FA73-4FAC-9E03-8F0BC5D4EDB5}"/>
              </a:ext>
            </a:extLst>
          </p:cNvPr>
          <p:cNvSpPr/>
          <p:nvPr/>
        </p:nvSpPr>
        <p:spPr>
          <a:xfrm>
            <a:off x="5890726" y="3256384"/>
            <a:ext cx="519405" cy="2136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0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936-D4F7-4726-9AE4-E3E47747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Specify the plate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37F9-A911-482B-966A-16C277BD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750" dirty="0">
                <a:latin typeface="Courier"/>
              </a:rPr>
              <a:t>plate_layout &lt;-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data.frame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"A", "B", "C"</a:t>
            </a:r>
            <a:r>
              <a:rPr lang="de-CH" sz="1750" dirty="0">
                <a:latin typeface="Courier"/>
              </a:rPr>
              <a:t>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Genotpye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"tau_AGG", "EGPF_AGG_1", "EGFP_AGG_2"</a:t>
            </a:r>
            <a:r>
              <a:rPr lang="de-CH" sz="1750" dirty="0">
                <a:latin typeface="Courier"/>
              </a:rPr>
              <a:t>)</a:t>
            </a:r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0" indent="0">
              <a:buNone/>
            </a:pPr>
            <a:endParaRPr lang="de-CH" sz="1200" dirty="0"/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 Row   	Genotype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1   A    	tau_AGG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2   B 	EGFP_AGG_1</a:t>
            </a:r>
          </a:p>
          <a:p>
            <a:pPr marL="989013" indent="-269875">
              <a:buNone/>
              <a:tabLst>
                <a:tab pos="1343025" algn="r"/>
                <a:tab pos="2957513" algn="l"/>
                <a:tab pos="3770313" algn="l"/>
                <a:tab pos="4572000" algn="l"/>
                <a:tab pos="5467350" algn="l"/>
                <a:tab pos="5915025" algn="l"/>
                <a:tab pos="6362700" algn="l"/>
                <a:tab pos="7977188" algn="l"/>
              </a:tabLst>
            </a:pPr>
            <a:r>
              <a:rPr lang="de-CH" sz="1200" dirty="0"/>
              <a:t>3   C 	EGFP_AGG_2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93B3-7B62-464A-9AA2-99878119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36" y="2999264"/>
            <a:ext cx="794004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32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Parse well position into row and column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</a:t>
            </a:r>
            <a:endParaRPr lang="en-US" sz="175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de-CH" dirty="0"/>
              <a:t>pipe operator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298930-178C-4BA7-8CE0-079FB7D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6912"/>
            <a:ext cx="12192000" cy="4525963"/>
          </a:xfrm>
        </p:spPr>
        <p:txBody>
          <a:bodyPr numCol="2">
            <a:normAutofit/>
          </a:bodyPr>
          <a:lstStyle/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</a:t>
            </a:r>
            <a:r>
              <a:rPr lang="de-CH" sz="1800" dirty="0">
                <a:latin typeface="Courier"/>
              </a:rPr>
              <a:t>arguments</a:t>
            </a:r>
            <a:r>
              <a:rPr sz="1800" dirty="0">
                <a:latin typeface="Courier"/>
              </a:rPr>
              <a:t>)</a:t>
            </a: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data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() %&gt;%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 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()</a:t>
            </a:r>
          </a:p>
          <a:p>
            <a:pPr marL="1270000" lvl="0" indent="0">
              <a:buNone/>
            </a:pPr>
            <a:br>
              <a:rPr lang="de-CH" sz="1800" dirty="0">
                <a:latin typeface="Courier"/>
              </a:rPr>
            </a:br>
            <a:r>
              <a:rPr lang="de-CH"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lang="de-CH" sz="1800" dirty="0">
                <a:latin typeface="Courier"/>
              </a:rPr>
              <a:t>(data, arguments)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(data)))</a:t>
            </a: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endParaRPr lang="de-CH" sz="1800" dirty="0">
              <a:latin typeface="Courier"/>
            </a:endParaRP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data1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f1</a:t>
            </a:r>
            <a:r>
              <a:rPr lang="de-CH" sz="1800" dirty="0">
                <a:latin typeface="Courier"/>
              </a:rPr>
              <a:t>(data)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data2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f2</a:t>
            </a:r>
            <a:r>
              <a:rPr lang="de-CH" sz="1800" dirty="0">
                <a:latin typeface="Courier"/>
              </a:rPr>
              <a:t>(data1)</a:t>
            </a:r>
          </a:p>
          <a:p>
            <a:pPr marL="1270000" lvl="0" indent="0">
              <a:buNone/>
            </a:pPr>
            <a:r>
              <a:rPr lang="de-CH" sz="1800" dirty="0">
                <a:latin typeface="Courier"/>
              </a:rPr>
              <a:t>data_tidy &lt;- </a:t>
            </a:r>
            <a:r>
              <a:rPr lang="de-CH" sz="1800" b="1" dirty="0">
                <a:solidFill>
                  <a:srgbClr val="007020"/>
                </a:solidFill>
                <a:latin typeface="Courier"/>
              </a:rPr>
              <a:t>f3</a:t>
            </a:r>
            <a:r>
              <a:rPr lang="de-CH" sz="1800" dirty="0">
                <a:latin typeface="Courier"/>
              </a:rPr>
              <a:t>(data2)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AA4E5431-4F5E-498A-B47B-5F4074CCDED0}"/>
              </a:ext>
            </a:extLst>
          </p:cNvPr>
          <p:cNvSpPr/>
          <p:nvPr/>
        </p:nvSpPr>
        <p:spPr>
          <a:xfrm>
            <a:off x="5085183" y="1966912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0A24F657-6EFE-49E7-B260-DBEDD03B7BDF}"/>
              </a:ext>
            </a:extLst>
          </p:cNvPr>
          <p:cNvSpPr/>
          <p:nvPr/>
        </p:nvSpPr>
        <p:spPr>
          <a:xfrm>
            <a:off x="5085183" y="3153751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A89BEE5F-1B7D-45F1-BBE6-A66E07494796}"/>
              </a:ext>
            </a:extLst>
          </p:cNvPr>
          <p:cNvSpPr/>
          <p:nvPr/>
        </p:nvSpPr>
        <p:spPr>
          <a:xfrm>
            <a:off x="5085183" y="4883020"/>
            <a:ext cx="1343608" cy="75577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49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Parse well position into row and column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dirty="0">
                <a:latin typeface="Courier"/>
              </a:rPr>
              <a:t>  </a:t>
            </a:r>
            <a:r>
              <a:rPr lang="de-CH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dirty="0">
                <a:latin typeface="Courier"/>
              </a:rPr>
              <a:t>(</a:t>
            </a:r>
            <a:r>
              <a:rPr lang="de-CH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dirty="0">
                <a:latin typeface="Courier"/>
              </a:rPr>
              <a:t> </a:t>
            </a:r>
            <a:r>
              <a:rPr lang="de-CH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dirty="0">
                <a:latin typeface="Courier"/>
              </a:rPr>
              <a:t>(WellPosition, </a:t>
            </a:r>
            <a:r>
              <a:rPr lang="de-CH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dirty="0">
                <a:latin typeface="Courier"/>
              </a:rPr>
              <a:t>, </a:t>
            </a:r>
            <a:r>
              <a:rPr lang="de-CH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dirty="0">
                <a:latin typeface="Courier"/>
              </a:rPr>
              <a:t>  </a:t>
            </a:r>
            <a:r>
              <a:rPr lang="de-CH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dirty="0">
                <a:latin typeface="Courier"/>
              </a:rPr>
              <a:t>(</a:t>
            </a:r>
            <a:r>
              <a:rPr lang="de-CH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dirty="0">
                <a:latin typeface="Courier"/>
              </a:rPr>
              <a:t> </a:t>
            </a:r>
            <a:r>
              <a:rPr lang="de-CH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dirty="0">
                <a:latin typeface="Courier"/>
              </a:rPr>
              <a:t> </a:t>
            </a:r>
            <a:r>
              <a:rPr lang="de-CH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dirty="0">
                <a:latin typeface="Courier"/>
              </a:rPr>
              <a:t>(WellPosition, </a:t>
            </a:r>
            <a:r>
              <a:rPr lang="de-CH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dirty="0">
                <a:latin typeface="Courier"/>
              </a:rPr>
              <a:t>, </a:t>
            </a:r>
            <a:r>
              <a:rPr lang="de-CH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dirty="0">
                <a:latin typeface="Courier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ID                                   </a:t>
            </a:r>
            <a:r>
              <a:rPr lang="en-US" sz="1750" dirty="0" err="1">
                <a:latin typeface="Courier"/>
              </a:rPr>
              <a:t>SequenceID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WellPosition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ScanPosition</a:t>
            </a:r>
            <a:r>
              <a:rPr lang="en-US" sz="1750" dirty="0">
                <a:latin typeface="Courier"/>
              </a:rPr>
              <a:t> Tag     RLU `RLU(RQ)`            `Timestamp(</a:t>
            </a:r>
            <a:r>
              <a:rPr lang="en-US" sz="1750" dirty="0" err="1">
                <a:latin typeface="Courier"/>
              </a:rPr>
              <a:t>ms</a:t>
            </a:r>
            <a:r>
              <a:rPr lang="en-US" sz="1750" dirty="0">
                <a:latin typeface="Courier"/>
              </a:rPr>
              <a:t>)` Row  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 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&lt;</a:t>
            </a:r>
            <a:r>
              <a:rPr lang="en-US" sz="1750" dirty="0" err="1">
                <a:latin typeface="Courier"/>
              </a:rPr>
              <a:t>lgl</a:t>
            </a:r>
            <a:r>
              <a:rPr lang="en-US" sz="1750" dirty="0">
                <a:latin typeface="Courier"/>
              </a:rPr>
              <a:t>&gt;        &lt;</a:t>
            </a:r>
            <a:r>
              <a:rPr lang="en-US" sz="1750" dirty="0" err="1">
                <a:latin typeface="Courier"/>
              </a:rPr>
              <a:t>lgl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b29a03ef-8b8d-4f8e-b14c-2b87ebf090ce          0 A:1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1795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788927327 A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b29a03ef-8b8d-4f8e-b14c-2b87ebf090ce          0 A:2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1564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788937577 A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b29a03ef-8b8d-4f8e-b14c-2b87ebf090ce          0 A:3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2984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788947828 A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b29a03ef-8b8d-4f8e-b14c-2b87ebf090ce          0 A:4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2330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788958123 A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b29a03ef-8b8d-4f8e-b14c-2b87ebf090ce          0 A:5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1819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788968376 A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b29a03ef-8b8d-4f8e-b14c-2b87ebf090ce          0 A:6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1509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788978628 A     6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b29a03ef-8b8d-4f8e-b14c-2b87ebf090ce          0 B:1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1515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788989313 B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b29a03ef-8b8d-4f8e-b14c-2b87ebf090ce          0 B:2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1024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788999567 B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b29a03ef-8b8d-4f8e-b14c-2b87ebf090ce          0 B:3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1580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789009818 B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b29a03ef-8b8d-4f8e-b14c-2b87ebf090ce          0 B:4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1453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789020127 B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b29a03ef-8b8d-4f8e-b14c-2b87ebf090ce          0 B:5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1628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789030381 B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b29a03ef-8b8d-4f8e-b14c-2b87ebf090ce          0 B:6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1115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789040626 B     6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b29a03ef-8b8d-4f8e-b14c-2b87ebf090ce          0 C:1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 796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789051308 C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b29a03ef-8b8d-4f8e-b14c-2b87ebf090ce          0 C:2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 818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789061558 C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b29a03ef-8b8d-4f8e-b14c-2b87ebf090ce          0 C:3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 375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789071804 C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b29a03ef-8b8d-4f8e-b14c-2b87ebf090ce          0 C:4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 765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789082104 C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b29a03ef-8b8d-4f8e-b14c-2b87ebf090ce          0 C:5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 858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789092354 C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b29a03ef-8b8d-4f8e-b14c-2b87ebf090ce          0 C:6          NA           </a:t>
            </a:r>
            <a:r>
              <a:rPr lang="en-US" sz="1750" dirty="0" err="1">
                <a:latin typeface="Courier"/>
              </a:rPr>
              <a:t>NA</a:t>
            </a:r>
            <a:r>
              <a:rPr lang="en-US" sz="1750" dirty="0">
                <a:latin typeface="Courier"/>
              </a:rPr>
              <a:t>     1194 </a:t>
            </a:r>
            <a:r>
              <a:rPr lang="en-US" sz="1750" dirty="0" err="1">
                <a:latin typeface="Courier"/>
              </a:rPr>
              <a:t>ValidSlopeSaturation</a:t>
            </a:r>
            <a:r>
              <a:rPr lang="en-US" sz="1750" dirty="0">
                <a:latin typeface="Courier"/>
              </a:rPr>
              <a:t>       789102600 C     6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63E3A-A8A9-45B5-9EB0-30B283771E9A}"/>
              </a:ext>
            </a:extLst>
          </p:cNvPr>
          <p:cNvSpPr/>
          <p:nvPr/>
        </p:nvSpPr>
        <p:spPr>
          <a:xfrm>
            <a:off x="10636897" y="3312367"/>
            <a:ext cx="1138336" cy="2435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45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Select relevant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59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Select relevant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9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900" dirty="0">
                <a:latin typeface="Courier"/>
              </a:rPr>
              <a:t>  </a:t>
            </a:r>
            <a:r>
              <a:rPr lang="de-CH" sz="1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900" dirty="0">
                <a:latin typeface="Courier"/>
              </a:rPr>
              <a:t>(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900" dirty="0">
                <a:latin typeface="Courier"/>
              </a:rPr>
              <a:t> 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900" dirty="0">
                <a:latin typeface="Courier"/>
              </a:rPr>
              <a:t>(WellPosition, </a:t>
            </a:r>
            <a:r>
              <a:rPr lang="de-CH" sz="1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900" dirty="0">
                <a:latin typeface="Courier"/>
              </a:rPr>
              <a:t>, </a:t>
            </a:r>
            <a:r>
              <a:rPr lang="de-CH" sz="1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900" dirty="0">
                <a:latin typeface="Courier"/>
              </a:rPr>
              <a:t>  </a:t>
            </a:r>
            <a:r>
              <a:rPr lang="de-CH" sz="1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900" dirty="0">
                <a:latin typeface="Courier"/>
              </a:rPr>
              <a:t>(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900" dirty="0">
                <a:latin typeface="Courier"/>
              </a:rPr>
              <a:t> 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900" dirty="0">
                <a:latin typeface="Courier"/>
              </a:rPr>
              <a:t> </a:t>
            </a:r>
            <a:r>
              <a:rPr lang="de-CH" sz="1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900" dirty="0">
                <a:latin typeface="Courier"/>
              </a:rPr>
              <a:t>(WellPosition, </a:t>
            </a:r>
            <a:r>
              <a:rPr lang="de-CH" sz="1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900" dirty="0">
                <a:latin typeface="Courier"/>
              </a:rPr>
              <a:t>, </a:t>
            </a:r>
            <a:r>
              <a:rPr lang="de-CH" sz="1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900" dirty="0">
                <a:latin typeface="Courier"/>
              </a:rPr>
              <a:t>  </a:t>
            </a:r>
            <a:r>
              <a:rPr lang="de-CH" sz="19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900" dirty="0">
                <a:latin typeface="Courier"/>
              </a:rPr>
              <a:t>(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900" dirty="0">
                <a:latin typeface="Courier"/>
              </a:rPr>
              <a:t> </a:t>
            </a:r>
            <a:r>
              <a:rPr lang="de-CH" sz="1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900" dirty="0">
                <a:latin typeface="Courier"/>
              </a:rPr>
              <a:t> </a:t>
            </a:r>
            <a:r>
              <a:rPr lang="de-CH" sz="19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900" dirty="0">
                <a:latin typeface="Courier"/>
              </a:rPr>
              <a:t>, Row, Column)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</a:t>
            </a:r>
          </a:p>
        </p:txBody>
      </p:sp>
    </p:spTree>
    <p:extLst>
      <p:ext uri="{BB962C8B-B14F-4D97-AF65-F5344CB8AC3E}">
        <p14:creationId xmlns:p14="http://schemas.microsoft.com/office/powerpoint/2010/main" val="2772370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Merge plate layout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9842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Merge plate layout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1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100" dirty="0">
                <a:latin typeface="Courier"/>
              </a:rPr>
              <a:t> 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100" dirty="0">
                <a:latin typeface="Courier"/>
              </a:rPr>
              <a:t>(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100" dirty="0">
                <a:latin typeface="Courier"/>
              </a:rPr>
              <a:t>(WellPosition, </a:t>
            </a:r>
            <a:r>
              <a:rPr lang="de-CH" sz="2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100" dirty="0">
                <a:latin typeface="Courier"/>
              </a:rPr>
              <a:t>, </a:t>
            </a:r>
            <a:r>
              <a:rPr lang="de-CH" sz="2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1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100" dirty="0">
                <a:latin typeface="Courier"/>
              </a:rPr>
              <a:t> 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100" dirty="0">
                <a:latin typeface="Courier"/>
              </a:rPr>
              <a:t>(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100" dirty="0">
                <a:latin typeface="Courier"/>
              </a:rPr>
              <a:t>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100" dirty="0">
                <a:latin typeface="Courier"/>
              </a:rPr>
              <a:t>(WellPosition, </a:t>
            </a:r>
            <a:r>
              <a:rPr lang="de-CH" sz="21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100" dirty="0">
                <a:latin typeface="Courier"/>
              </a:rPr>
              <a:t>, </a:t>
            </a:r>
            <a:r>
              <a:rPr lang="de-CH" sz="21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1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100" dirty="0">
                <a:latin typeface="Courier"/>
              </a:rPr>
              <a:t> 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100" dirty="0">
                <a:latin typeface="Courier"/>
              </a:rPr>
              <a:t>(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1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100" dirty="0">
                <a:latin typeface="Courier"/>
              </a:rPr>
              <a:t>  </a:t>
            </a:r>
            <a:r>
              <a:rPr lang="de-CH" sz="21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100" dirty="0">
                <a:latin typeface="Courier"/>
              </a:rPr>
              <a:t>(plate_layout, 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100" dirty="0">
                <a:latin typeface="Courier"/>
              </a:rPr>
              <a:t> </a:t>
            </a:r>
            <a:r>
              <a:rPr lang="de-CH" sz="21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100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A4D19-9EEA-407B-900D-7732EF7CD1D5}"/>
              </a:ext>
            </a:extLst>
          </p:cNvPr>
          <p:cNvSpPr/>
          <p:nvPr/>
        </p:nvSpPr>
        <p:spPr>
          <a:xfrm>
            <a:off x="3340358" y="3204246"/>
            <a:ext cx="1343609" cy="3373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21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Group by genotype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0089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mean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6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600" dirty="0">
                <a:latin typeface="Courier"/>
              </a:rPr>
              <a:t>(plate_layout,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60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260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2600" dirty="0">
                <a:latin typeface="Courier"/>
              </a:rPr>
              <a:t>(Luminescence))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Groups:   Genotype [3]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 </a:t>
            </a:r>
            <a:r>
              <a:rPr lang="en-US" sz="1750" dirty="0" err="1">
                <a:latin typeface="Courier"/>
              </a:rPr>
              <a:t>Luminescence_Mean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             1386.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              801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              801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C5EAC-4D85-467C-9BCA-BF5EACD073AE}"/>
              </a:ext>
            </a:extLst>
          </p:cNvPr>
          <p:cNvSpPr/>
          <p:nvPr/>
        </p:nvSpPr>
        <p:spPr>
          <a:xfrm>
            <a:off x="3732244" y="3610946"/>
            <a:ext cx="1726164" cy="2789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SD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72798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SD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600" dirty="0">
                <a:latin typeface="Courier"/>
              </a:rPr>
              <a:t>(WellPosition,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, </a:t>
            </a:r>
            <a:r>
              <a:rPr lang="de-CH" sz="26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6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6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600" dirty="0">
                <a:latin typeface="Courier"/>
              </a:rPr>
              <a:t>(plate_layout,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600" dirty="0">
                <a:latin typeface="Courier"/>
              </a:rPr>
              <a:t> </a:t>
            </a:r>
            <a:r>
              <a:rPr lang="de-CH" sz="26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60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260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2600" dirty="0">
                <a:latin typeface="Courier"/>
              </a:rPr>
              <a:t>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260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600" dirty="0">
                <a:latin typeface="Courier"/>
              </a:rPr>
              <a:t> 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600" dirty="0">
                <a:latin typeface="Courier"/>
              </a:rPr>
              <a:t>(</a:t>
            </a:r>
            <a:r>
              <a:rPr lang="de-CH" sz="260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260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2600" dirty="0">
                <a:latin typeface="Courier"/>
              </a:rPr>
              <a:t>(Luminescence))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Groups:   Genotype [3]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 </a:t>
            </a:r>
            <a:r>
              <a:rPr lang="en-US" sz="1750" dirty="0" err="1">
                <a:latin typeface="Courier"/>
              </a:rPr>
              <a:t>Luminescence_Mean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Luminescence_Stdev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             1386.               254.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              801                261.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              801                261.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              801                261.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              801                261.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              801                261.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              801                261.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92695-D773-4B6D-8B73-792B98476520}"/>
              </a:ext>
            </a:extLst>
          </p:cNvPr>
          <p:cNvSpPr/>
          <p:nvPr/>
        </p:nvSpPr>
        <p:spPr>
          <a:xfrm>
            <a:off x="5374432" y="3853543"/>
            <a:ext cx="1810139" cy="263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0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SEM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957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Commonly used verbs in a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75959"/>
            <a:ext cx="12192000" cy="4351338"/>
          </a:xfrm>
        </p:spPr>
        <p:txBody>
          <a:bodyPr>
            <a:normAutofit/>
          </a:bodyPr>
          <a:lstStyle/>
          <a:p>
            <a:pPr marL="895350" indent="0">
              <a:buNone/>
            </a:pP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tidy_titanic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(Age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800" dirty="0">
                <a:latin typeface="Courier"/>
              </a:rPr>
              <a:t>(Survived, Sex)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 dirty="0">
                <a:latin typeface="Courier"/>
              </a:rPr>
              <a:t>(Sex, Survived)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800" dirty="0">
                <a:latin typeface="Courier"/>
              </a:rPr>
              <a:t>())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num_sex_survive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800" dirty="0">
                <a:latin typeface="Courier"/>
              </a:rPr>
              <a:t>(Survived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  <a:p>
            <a:pPr marL="895350" indent="0">
              <a:buNone/>
            </a:pPr>
            <a:r>
              <a:rPr sz="1800" dirty="0" err="1">
                <a:latin typeface="Courier"/>
              </a:rPr>
              <a:t>pct_surv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Calculate SEM within 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900" dirty="0">
                <a:latin typeface="Courier"/>
              </a:rPr>
              <a:t>(WellPosition,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900" dirty="0">
                <a:latin typeface="Courier"/>
              </a:rPr>
              <a:t>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2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2900" dirty="0">
                <a:latin typeface="Courier"/>
              </a:rPr>
              <a:t>(WellPosition,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900" dirty="0">
                <a:latin typeface="Courier"/>
              </a:rPr>
              <a:t>, </a:t>
            </a:r>
            <a:r>
              <a:rPr lang="de-CH" sz="29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290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290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2900" dirty="0">
                <a:latin typeface="Courier"/>
              </a:rPr>
              <a:t>(plate_layout,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2900" dirty="0">
                <a:latin typeface="Courier"/>
              </a:rPr>
              <a:t> </a:t>
            </a:r>
            <a:r>
              <a:rPr lang="de-CH" sz="290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290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290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2900" dirty="0">
                <a:latin typeface="Courier"/>
              </a:rPr>
              <a:t>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290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290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2900" dirty="0">
                <a:latin typeface="Courier"/>
              </a:rPr>
              <a:t>  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2900" dirty="0">
                <a:latin typeface="Courier"/>
              </a:rPr>
              <a:t>(</a:t>
            </a:r>
            <a:r>
              <a:rPr lang="de-CH" sz="290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2900" dirty="0">
                <a:latin typeface="Courier"/>
              </a:rPr>
              <a:t>Luminescence_Stdev/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2900" dirty="0">
                <a:latin typeface="Courier"/>
              </a:rPr>
              <a:t>(</a:t>
            </a:r>
            <a:r>
              <a:rPr lang="de-CH" sz="29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2900" dirty="0">
                <a:latin typeface="Courier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A </a:t>
            </a:r>
            <a:r>
              <a:rPr lang="en-US" sz="1750" dirty="0" err="1">
                <a:latin typeface="Courier"/>
              </a:rPr>
              <a:t>tibble</a:t>
            </a:r>
            <a:r>
              <a:rPr lang="en-US" sz="1750" dirty="0">
                <a:latin typeface="Courier"/>
              </a:rPr>
              <a:t>: 18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# Groups:   Genotype [3]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Luminescence Row   Column Genotype   </a:t>
            </a:r>
            <a:r>
              <a:rPr lang="en-US" sz="1750" dirty="0" err="1">
                <a:latin typeface="Courier"/>
              </a:rPr>
              <a:t>Luminescence_Mean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Luminescence_Stdev</a:t>
            </a:r>
            <a:r>
              <a:rPr lang="en-US" sz="1750" dirty="0">
                <a:latin typeface="Courier"/>
              </a:rPr>
              <a:t> </a:t>
            </a:r>
            <a:r>
              <a:rPr lang="en-US" sz="1750" dirty="0" err="1">
                <a:latin typeface="Courier"/>
              </a:rPr>
              <a:t>Luminescence_SEM</a:t>
            </a:r>
            <a:endParaRPr lang="en-US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&lt;</a:t>
            </a:r>
            <a:r>
              <a:rPr lang="en-US" sz="1750" dirty="0" err="1">
                <a:latin typeface="Courier"/>
              </a:rPr>
              <a:t>chr</a:t>
            </a:r>
            <a:r>
              <a:rPr lang="en-US" sz="1750" dirty="0">
                <a:latin typeface="Courier"/>
              </a:rPr>
              <a:t>&gt;    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 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            &lt;</a:t>
            </a:r>
            <a:r>
              <a:rPr lang="en-US" sz="1750" dirty="0" err="1">
                <a:latin typeface="Courier"/>
              </a:rPr>
              <a:t>dbl</a:t>
            </a:r>
            <a:r>
              <a:rPr lang="en-US" sz="1750" dirty="0"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1         1795 A     1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2         1564 A     2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3         2984 A     3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4         2330 A     4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5         1819 A     5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6         1509 A     6      </a:t>
            </a:r>
            <a:r>
              <a:rPr lang="en-US" sz="1750" dirty="0" err="1">
                <a:latin typeface="Courier"/>
              </a:rPr>
              <a:t>tau_AGG</a:t>
            </a:r>
            <a:r>
              <a:rPr lang="en-US" sz="1750" dirty="0">
                <a:latin typeface="Courier"/>
              </a:rPr>
              <a:t>                2000.               563.             230.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7         1515 B     1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8         1024 B     2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 9         1580 B     3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10         1453 B     4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11         1628 B     5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12         1115 B     6      EGFP_AGG_1             1386.               254.             104.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13          796 C     1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14          818 C     2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15          375 C     3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16          765 C     4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17          858 C     5      EGFP_AGG_2              801                261.             107.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urier"/>
              </a:rPr>
              <a:t>18         1194 C     6      EGFP_AGG_2              801                261.             107.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E641-FE2E-4ED0-8249-B3917030C035}"/>
              </a:ext>
            </a:extLst>
          </p:cNvPr>
          <p:cNvSpPr/>
          <p:nvPr/>
        </p:nvSpPr>
        <p:spPr>
          <a:xfrm>
            <a:off x="6522096" y="4021493"/>
            <a:ext cx="1492900" cy="2471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43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 tidy data to </a:t>
            </a:r>
            <a:r>
              <a:rPr lang="de-CH" dirty="0">
                <a:latin typeface="Courier"/>
              </a:rPr>
              <a:t>ggplot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3642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099B-F19C-4925-986F-32F6A7E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1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geometry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79418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BF015F-BAD1-4350-96D8-7A7EF6ED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4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errorbars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38877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764F6-41AB-4D24-A7EF-9F704269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6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Improve appearance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3692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1433D-657D-424D-8DDD-A106CF20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3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ANOVA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84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9263-0DCB-464B-8D34-4D1083A9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Grammar of 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EB2E9-BB29-41AF-8F12-15E98ECF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488" cy="4351338"/>
          </a:xfrm>
        </p:spPr>
        <p:txBody>
          <a:bodyPr>
            <a:normAutofit/>
          </a:bodyPr>
          <a:lstStyle/>
          <a:p>
            <a:r>
              <a:rPr lang="en-US" dirty="0"/>
              <a:t>A structured language for plotting</a:t>
            </a:r>
          </a:p>
          <a:p>
            <a:r>
              <a:rPr lang="en-US" dirty="0"/>
              <a:t>All plots follow this language</a:t>
            </a:r>
          </a:p>
          <a:p>
            <a:r>
              <a:rPr lang="en-US" dirty="0"/>
              <a:t>Key components: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</a:t>
            </a:r>
          </a:p>
          <a:p>
            <a:pPr lvl="1"/>
            <a:r>
              <a:rPr lang="en-US" dirty="0"/>
              <a:t>Geometries</a:t>
            </a:r>
          </a:p>
          <a:p>
            <a:pPr lvl="1"/>
            <a:r>
              <a:rPr lang="en-US" dirty="0"/>
              <a:t>Facets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Theme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9B284D-32FB-44D5-8966-A0B163E9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9" t="8440" r="6331" b="8012"/>
          <a:stretch/>
        </p:blipFill>
        <p:spPr bwMode="auto">
          <a:xfrm>
            <a:off x="7130644" y="1690688"/>
            <a:ext cx="3714690" cy="46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D5A5A-4AD4-4788-88F8-16CB35EB19AE}"/>
              </a:ext>
            </a:extLst>
          </p:cNvPr>
          <p:cNvSpPr txBox="1"/>
          <p:nvPr/>
        </p:nvSpPr>
        <p:spPr>
          <a:xfrm>
            <a:off x="5377577" y="6488668"/>
            <a:ext cx="72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https://www.cs.uic.edu/~wilkinson/TheGrammarOfGraphics/gog2.jpg</a:t>
            </a:r>
          </a:p>
        </p:txBody>
      </p:sp>
    </p:spTree>
    <p:extLst>
      <p:ext uri="{BB962C8B-B14F-4D97-AF65-F5344CB8AC3E}">
        <p14:creationId xmlns:p14="http://schemas.microsoft.com/office/powerpoint/2010/main" val="832666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7457F-C67B-4EDD-B260-D6DB08F3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75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Add pairwise comparisons and save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Luminescence_SEM = </a:t>
            </a:r>
            <a:r>
              <a:rPr lang="de-CH" sz="1750" dirty="0">
                <a:latin typeface="Courier"/>
              </a:rPr>
              <a:t>Luminescence_Stdev/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Luminescence_Mean - Luminescence_SEM,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Luminescence_Mean + Luminescence_SEM))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),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b="1" dirty="0">
                <a:solidFill>
                  <a:srgbClr val="007020"/>
                </a:solidFill>
                <a:latin typeface="Courier"/>
              </a:rPr>
              <a:t>  ggsave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"Raw_Luminescence.png")</a:t>
            </a:r>
            <a:endParaRPr lang="en-US" sz="175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0601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5A8488-6CDA-4BD8-8572-7CD5C320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0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E51A88-BB66-45FC-BEFF-E0D112C3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9710" cy="1325563"/>
          </a:xfrm>
        </p:spPr>
        <p:txBody>
          <a:bodyPr/>
          <a:lstStyle/>
          <a:p>
            <a:r>
              <a:rPr lang="de-CH" dirty="0"/>
              <a:t>Do the same thing, but normalize to </a:t>
            </a:r>
            <a:r>
              <a:rPr lang="de-CH" dirty="0">
                <a:latin typeface="Courier"/>
              </a:rPr>
              <a:t>tau_AGG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0AC774-9813-4FD3-A699-FEAECDA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9395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luminescence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Row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Column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substr</a:t>
            </a:r>
            <a:r>
              <a:rPr lang="de-CH" sz="1750" dirty="0">
                <a:latin typeface="Courier"/>
              </a:rPr>
              <a:t>(WellPosition,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</a:t>
            </a:r>
            <a:r>
              <a:rPr lang="de-CH" sz="1750" dirty="0">
                <a:latin typeface="Courier"/>
              </a:rPr>
              <a:t>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"RLU"</a:t>
            </a:r>
            <a:r>
              <a:rPr lang="de-CH" sz="1750" dirty="0">
                <a:latin typeface="Courier"/>
              </a:rPr>
              <a:t>, Row, Column)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left_join</a:t>
            </a:r>
            <a:r>
              <a:rPr lang="de-CH" sz="1750" dirty="0">
                <a:latin typeface="Courier"/>
              </a:rPr>
              <a:t>(plate_layout,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by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"Row"</a:t>
            </a:r>
            <a:r>
              <a:rPr lang="de-CH" sz="1750" dirty="0">
                <a:latin typeface="Courier"/>
              </a:rPr>
              <a:t>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750" dirty="0">
                <a:latin typeface="Courier"/>
              </a:rPr>
              <a:t>  </a:t>
            </a:r>
            <a:r>
              <a:rPr lang="fr-FR" sz="1700" b="1" dirty="0" err="1">
                <a:solidFill>
                  <a:srgbClr val="007020"/>
                </a:solidFill>
                <a:latin typeface="Courier"/>
              </a:rPr>
              <a:t>mutate</a:t>
            </a:r>
            <a:r>
              <a:rPr lang="fr-FR" sz="1750" dirty="0">
                <a:latin typeface="Courier"/>
              </a:rPr>
              <a:t>(</a:t>
            </a:r>
            <a:r>
              <a:rPr lang="fr-FR" sz="1700" dirty="0" err="1">
                <a:solidFill>
                  <a:srgbClr val="902000"/>
                </a:solidFill>
                <a:latin typeface="Courier"/>
              </a:rPr>
              <a:t>Luminescence_Norm</a:t>
            </a:r>
            <a:r>
              <a:rPr lang="fr-FR" sz="1700" dirty="0">
                <a:solidFill>
                  <a:srgbClr val="902000"/>
                </a:solidFill>
                <a:latin typeface="Courier"/>
              </a:rPr>
              <a:t> = </a:t>
            </a:r>
            <a:r>
              <a:rPr lang="fr-FR" sz="1750" dirty="0">
                <a:latin typeface="Courier"/>
              </a:rPr>
              <a:t>Luminescence/</a:t>
            </a:r>
            <a:r>
              <a:rPr lang="fr-FR" sz="1700" b="1" dirty="0" err="1">
                <a:solidFill>
                  <a:srgbClr val="007020"/>
                </a:solidFill>
                <a:latin typeface="Courier"/>
              </a:rPr>
              <a:t>mean</a:t>
            </a:r>
            <a:r>
              <a:rPr lang="fr-FR" sz="1750" dirty="0">
                <a:latin typeface="Courier"/>
              </a:rPr>
              <a:t>(Luminescence[</a:t>
            </a:r>
            <a:r>
              <a:rPr lang="fr-FR" sz="1700" dirty="0" err="1">
                <a:solidFill>
                  <a:srgbClr val="902000"/>
                </a:solidFill>
                <a:latin typeface="Courier"/>
              </a:rPr>
              <a:t>Genotype</a:t>
            </a:r>
            <a:r>
              <a:rPr lang="fr-FR" sz="1700" dirty="0">
                <a:solidFill>
                  <a:srgbClr val="902000"/>
                </a:solidFill>
                <a:latin typeface="Courier"/>
              </a:rPr>
              <a:t> == </a:t>
            </a:r>
            <a:r>
              <a:rPr lang="fr-FR" sz="1750" dirty="0">
                <a:latin typeface="Courier"/>
              </a:rPr>
              <a:t>"</a:t>
            </a:r>
            <a:r>
              <a:rPr lang="fr-FR" sz="1750" dirty="0" err="1">
                <a:latin typeface="Courier"/>
              </a:rPr>
              <a:t>tau_AGG</a:t>
            </a:r>
            <a:r>
              <a:rPr lang="fr-FR" sz="1750" dirty="0">
                <a:latin typeface="Courier"/>
              </a:rPr>
              <a:t>"])) %&gt;%</a:t>
            </a:r>
            <a:endParaRPr lang="de-CH" sz="1750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group_by</a:t>
            </a:r>
            <a:r>
              <a:rPr lang="de-CH" sz="1750" dirty="0">
                <a:latin typeface="Courier"/>
              </a:rPr>
              <a:t>(Genotype)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Luminescence_Norm_Mean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mean</a:t>
            </a:r>
            <a:r>
              <a:rPr lang="de-CH" sz="1750" dirty="0">
                <a:latin typeface="Courier"/>
              </a:rPr>
              <a:t>(Luminescence_Norm))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Luminescence_Norm_Stdev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sd</a:t>
            </a:r>
            <a:r>
              <a:rPr lang="de-CH" sz="1750" dirty="0">
                <a:latin typeface="Courier"/>
              </a:rPr>
              <a:t>(Luminescence_Norm))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Luminescence_Norm_SEM = </a:t>
            </a:r>
            <a:r>
              <a:rPr lang="de-CH" sz="1750" dirty="0">
                <a:latin typeface="Courier"/>
              </a:rPr>
              <a:t>Luminescence_Norm_Stdev/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n</a:t>
            </a:r>
            <a:r>
              <a:rPr lang="de-CH" sz="1750" dirty="0">
                <a:latin typeface="Courier"/>
              </a:rPr>
              <a:t>()))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ggplot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x =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de-CH" sz="1750" dirty="0">
                <a:latin typeface="Courier"/>
              </a:rPr>
              <a:t>(Genotype,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levels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 = </a:t>
            </a:r>
            <a:r>
              <a:rPr lang="de-CH" sz="1750" dirty="0">
                <a:latin typeface="Courier"/>
              </a:rPr>
              <a:t>Luminescence_Norm))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geom_bar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stat =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"summary"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fun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"mean"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geom_errorbar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aes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ymin =</a:t>
            </a:r>
            <a:r>
              <a:rPr lang="de-CH" sz="1750" dirty="0">
                <a:latin typeface="Courier"/>
              </a:rPr>
              <a:t> Luminescence_Norm_Mean – Luminescence_Norm_SEM,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ymax =</a:t>
            </a:r>
            <a:r>
              <a:rPr lang="de-CH" sz="1750" dirty="0">
                <a:latin typeface="Courier"/>
              </a:rPr>
              <a:t> Luminescence_Norm_Mean + Luminescence_Norm_SEM))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xlab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"Genotype"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ylab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"Luminescence (normalized to tau_AGG"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title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"Comparison of tau aggregation to EGFP controls"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theme_classic</a:t>
            </a:r>
            <a:r>
              <a:rPr lang="de-CH" sz="1750" dirty="0">
                <a:latin typeface="Courier"/>
              </a:rPr>
              <a:t>()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"anova"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label.y = </a:t>
            </a:r>
            <a:r>
              <a:rPr lang="de-CH" sz="1750" dirty="0">
                <a:solidFill>
                  <a:srgbClr val="40A070"/>
                </a:solidFill>
                <a:latin typeface="Courier"/>
              </a:rPr>
              <a:t>3700</a:t>
            </a:r>
            <a:r>
              <a:rPr lang="de-CH" sz="1750" dirty="0">
                <a:latin typeface="Courier"/>
              </a:rPr>
              <a:t>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dirty="0">
                <a:latin typeface="Courier"/>
              </a:rPr>
              <a:t> 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stat_compare_means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"t.test"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comparisons =</a:t>
            </a:r>
            <a:r>
              <a:rPr lang="de-CH" sz="1750" dirty="0">
                <a:latin typeface="Courier"/>
              </a:rPr>
              <a:t>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list</a:t>
            </a:r>
            <a:r>
              <a:rPr lang="de-CH" sz="1750" dirty="0">
                <a:latin typeface="Courier"/>
              </a:rPr>
              <a:t>(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"EGFP_AGG_1"</a:t>
            </a:r>
            <a:r>
              <a:rPr lang="de-CH" sz="1750" dirty="0">
                <a:latin typeface="Courier"/>
              </a:rPr>
              <a:t>), </a:t>
            </a:r>
            <a:r>
              <a:rPr lang="de-CH" sz="175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"tau_AGG"</a:t>
            </a:r>
            <a:r>
              <a:rPr lang="de-CH" sz="1750" dirty="0">
                <a:latin typeface="Courier"/>
              </a:rPr>
              <a:t>,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"EGFP_AGG_2"</a:t>
            </a:r>
            <a:r>
              <a:rPr lang="de-CH" sz="1750" dirty="0">
                <a:latin typeface="Courier"/>
              </a:rPr>
              <a:t>)), </a:t>
            </a:r>
            <a:r>
              <a:rPr lang="de-CH" sz="1750" dirty="0">
                <a:solidFill>
                  <a:srgbClr val="902000"/>
                </a:solidFill>
                <a:latin typeface="Courier"/>
              </a:rPr>
              <a:t>label =</a:t>
            </a:r>
            <a:r>
              <a:rPr lang="de-CH" sz="1750" dirty="0">
                <a:latin typeface="Courier"/>
              </a:rPr>
              <a:t> 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"p.signif"</a:t>
            </a:r>
            <a:r>
              <a:rPr lang="de-CH" sz="1750" dirty="0">
                <a:latin typeface="Courier"/>
              </a:rPr>
              <a:t>)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CH" sz="1750" b="1" dirty="0">
                <a:solidFill>
                  <a:srgbClr val="007020"/>
                </a:solidFill>
                <a:latin typeface="Courier"/>
              </a:rPr>
              <a:t>  ggsave</a:t>
            </a:r>
            <a:r>
              <a:rPr lang="de-CH" sz="1750" dirty="0">
                <a:latin typeface="Courier"/>
              </a:rPr>
              <a:t>(</a:t>
            </a:r>
            <a:r>
              <a:rPr lang="de-CH" sz="1750" dirty="0">
                <a:solidFill>
                  <a:srgbClr val="4070A0"/>
                </a:solidFill>
                <a:latin typeface="Courier"/>
              </a:rPr>
              <a:t>"Normalized_Luminescence.png")</a:t>
            </a:r>
            <a:endParaRPr lang="en-US" sz="1750" dirty="0">
              <a:latin typeface="Courie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45D564-735D-479A-B7B5-2EE18DBD2B80}"/>
              </a:ext>
            </a:extLst>
          </p:cNvPr>
          <p:cNvSpPr/>
          <p:nvPr/>
        </p:nvSpPr>
        <p:spPr>
          <a:xfrm>
            <a:off x="307909" y="2825635"/>
            <a:ext cx="10562253" cy="21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79C28-865E-4042-8540-32122443E75E}"/>
              </a:ext>
            </a:extLst>
          </p:cNvPr>
          <p:cNvSpPr/>
          <p:nvPr/>
        </p:nvSpPr>
        <p:spPr>
          <a:xfrm>
            <a:off x="1175657" y="3212855"/>
            <a:ext cx="7651102" cy="603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4C7D8-9167-4861-81F0-22E69ACC1C08}"/>
              </a:ext>
            </a:extLst>
          </p:cNvPr>
          <p:cNvSpPr/>
          <p:nvPr/>
        </p:nvSpPr>
        <p:spPr>
          <a:xfrm>
            <a:off x="307909" y="3990407"/>
            <a:ext cx="2323324" cy="216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C8B65-F3C8-44E9-8CF4-A6378F7F9777}"/>
              </a:ext>
            </a:extLst>
          </p:cNvPr>
          <p:cNvSpPr/>
          <p:nvPr/>
        </p:nvSpPr>
        <p:spPr>
          <a:xfrm>
            <a:off x="13994" y="4380738"/>
            <a:ext cx="10109719" cy="384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58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E6ECE-0234-4478-94C6-6ABDD4BD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06" y="909000"/>
            <a:ext cx="475258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1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CBBDA4-827E-4D76-AA93-217EA5F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12" y="472651"/>
            <a:ext cx="7936976" cy="59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7C9F1-7887-49FA-A569-B11391E7826A}"/>
              </a:ext>
            </a:extLst>
          </p:cNvPr>
          <p:cNvSpPr txBox="1"/>
          <p:nvPr/>
        </p:nvSpPr>
        <p:spPr>
          <a:xfrm>
            <a:off x="0" y="6596390"/>
            <a:ext cx="8412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https://www.catallaxyservices.com/media/Grammar-Of-Graphics/#/3/3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7EBCE-74F9-49D4-9D42-CA4AAEDE4774}"/>
              </a:ext>
            </a:extLst>
          </p:cNvPr>
          <p:cNvSpPr/>
          <p:nvPr/>
        </p:nvSpPr>
        <p:spPr>
          <a:xfrm>
            <a:off x="3609037" y="51660"/>
            <a:ext cx="497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https://ggplot2.tidyverse.org/reference/index.html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92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layers in a plot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801688" indent="0">
              <a:buNone/>
            </a:pPr>
            <a:r>
              <a:rPr sz="18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pct_surv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800" dirty="0">
                <a:latin typeface="Courier"/>
              </a:rPr>
              <a:t> Sex,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pct_sex_survive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800" dirty="0">
                <a:latin typeface="Courier"/>
              </a:rPr>
              <a:t> Sex))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800" dirty="0">
                <a:latin typeface="Courier"/>
              </a:rPr>
              <a:t>(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lang="en-US" sz="1800" dirty="0">
                <a:latin typeface="Courier"/>
              </a:rPr>
              <a:t>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),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800" dirty="0">
                <a:latin typeface="Courier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7696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lecture’s data wrangling and plotting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1537"/>
            <a:ext cx="12192000" cy="4351338"/>
          </a:xfrm>
        </p:spPr>
        <p:txBody>
          <a:bodyPr>
            <a:noAutofit/>
          </a:bodyPr>
          <a:lstStyle/>
          <a:p>
            <a:pPr marL="177800" indent="0">
              <a:buNone/>
            </a:pPr>
            <a:r>
              <a:rPr sz="1400" b="1" dirty="0" err="1">
                <a:solidFill>
                  <a:srgbClr val="007020"/>
                </a:solidFill>
                <a:latin typeface="Courier"/>
              </a:rPr>
              <a:t>read_csv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"https://gist.githubusercontent.com/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michhar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/2dfd2de0d4f8727f873422c5d959fff5/raw/fa71405126017e6a37bea592440b4bee94bf7b9e/titanic.csv"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Read the data into a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tibble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(Age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12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passengers with known Age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(Survived, Sex)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Survived and Sex columns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group_by</a:t>
            </a:r>
            <a:r>
              <a:rPr sz="1400" dirty="0">
                <a:latin typeface="Courier"/>
              </a:rPr>
              <a:t>(Sex, Survived)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Group by Sex and then Survived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summarise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num_sex_survive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n</a:t>
            </a:r>
            <a:r>
              <a:rPr sz="1400" dirty="0">
                <a:latin typeface="Courier"/>
              </a:rPr>
              <a:t>())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Count the number of passengers in these groups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mutate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pct_sex_survive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/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num_sex_survive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*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Calculate the percent surviving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filter</a:t>
            </a:r>
            <a:r>
              <a:rPr sz="1400" dirty="0">
                <a:latin typeface="Courier"/>
              </a:rPr>
              <a:t>(Survived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%&gt;%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Only keep the surviving passengers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ggplot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mapping =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x =</a:t>
            </a:r>
            <a:r>
              <a:rPr sz="1400" dirty="0">
                <a:latin typeface="Courier"/>
              </a:rPr>
              <a:t> Sex,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y 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pct_sex_survive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fill =</a:t>
            </a:r>
            <a:r>
              <a:rPr sz="1400" dirty="0">
                <a:latin typeface="Courier"/>
              </a:rPr>
              <a:t> Sex))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data and aesthetic layers 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geom_bar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stat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Build the geometric layer as a bar plot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ylab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"Percentage Surviving"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Make a Y axis label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title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"Effect of Sex on Survival aboard the Titanic"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Add a title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theme_classic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base_size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17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Increase the font size and set a nice theme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xlab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7020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X axis label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theme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902000"/>
                </a:solidFill>
                <a:latin typeface="Courier"/>
              </a:rPr>
              <a:t>legend.position</a:t>
            </a:r>
            <a:r>
              <a:rPr sz="14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"none"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Remove the legend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limits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expand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Set Y axis limits and remove the expansion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scale_x_discrete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"Female"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"Male"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+</a:t>
            </a: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# Capitalize the X axis Sex labels </a:t>
            </a:r>
            <a:br>
              <a:rPr sz="1400" dirty="0"/>
            </a:br>
            <a:r>
              <a:rPr sz="14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400" b="1" dirty="0" err="1">
                <a:solidFill>
                  <a:srgbClr val="007020"/>
                </a:solidFill>
                <a:latin typeface="Courier"/>
              </a:rPr>
              <a:t>ggsave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902000"/>
                </a:solidFill>
                <a:latin typeface="Courier"/>
              </a:rPr>
              <a:t>filename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"my_fig.png"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width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7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902000"/>
                </a:solidFill>
                <a:latin typeface="Courier"/>
              </a:rPr>
              <a:t>height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4.5</a:t>
            </a:r>
            <a:r>
              <a:rPr sz="1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2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Microsoft Office PowerPoint</Application>
  <PresentationFormat>Widescreen</PresentationFormat>
  <Paragraphs>488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Courier</vt:lpstr>
      <vt:lpstr>Office Theme</vt:lpstr>
      <vt:lpstr>Bioinformatics Bootcamp</vt:lpstr>
      <vt:lpstr>Outline</vt:lpstr>
      <vt:lpstr>PowerPoint Presentation</vt:lpstr>
      <vt:lpstr>The pipe operator</vt:lpstr>
      <vt:lpstr>Commonly used verbs in a pipeline</vt:lpstr>
      <vt:lpstr>The Grammar of Graphics</vt:lpstr>
      <vt:lpstr>PowerPoint Presentation</vt:lpstr>
      <vt:lpstr>Commonly used layers in a plot</vt:lpstr>
      <vt:lpstr>Last lecture’s data wrangling and plotting</vt:lpstr>
      <vt:lpstr>PowerPoint Presentation</vt:lpstr>
      <vt:lpstr>Using statistics with ggpubr</vt:lpstr>
      <vt:lpstr>Does Fare predict Survival?</vt:lpstr>
      <vt:lpstr>Does Fare predict Survival?</vt:lpstr>
      <vt:lpstr>PowerPoint Presentation</vt:lpstr>
      <vt:lpstr>Survived is being treated as a continuous variable</vt:lpstr>
      <vt:lpstr>Factorizing Survived to make it discrete</vt:lpstr>
      <vt:lpstr>PowerPoint Presentation</vt:lpstr>
      <vt:lpstr>Add factor labels to improve readability</vt:lpstr>
      <vt:lpstr>PowerPoint Presentation</vt:lpstr>
      <vt:lpstr>Add the geometry layer</vt:lpstr>
      <vt:lpstr>PowerPoint Presentation</vt:lpstr>
      <vt:lpstr>Coordinates: log-scale for y-axis</vt:lpstr>
      <vt:lpstr>PowerPoint Presentation</vt:lpstr>
      <vt:lpstr>Filter out rows without Fare data</vt:lpstr>
      <vt:lpstr>PowerPoint Presentation</vt:lpstr>
      <vt:lpstr>Install and load ggpubr</vt:lpstr>
      <vt:lpstr>Add a t-test to the plot</vt:lpstr>
      <vt:lpstr>PowerPoint Presentation</vt:lpstr>
      <vt:lpstr>Make a reader-friendly label</vt:lpstr>
      <vt:lpstr>PowerPoint Presentation</vt:lpstr>
      <vt:lpstr>Add comparison brackets</vt:lpstr>
      <vt:lpstr>PowerPoint Presentation</vt:lpstr>
      <vt:lpstr>Improve the overall appearance</vt:lpstr>
      <vt:lpstr>PowerPoint Presentation</vt:lpstr>
      <vt:lpstr>Analyzing biomedical data with tidyverse and ggpubr</vt:lpstr>
      <vt:lpstr>Measuring tau aggregation via luminescence</vt:lpstr>
      <vt:lpstr>Read in the data</vt:lpstr>
      <vt:lpstr>Specify the plate layout</vt:lpstr>
      <vt:lpstr>Parse well position into row and column</vt:lpstr>
      <vt:lpstr>Parse well position into row and column</vt:lpstr>
      <vt:lpstr>Select relevant data</vt:lpstr>
      <vt:lpstr>Select relevant data</vt:lpstr>
      <vt:lpstr>Merge plate layout</vt:lpstr>
      <vt:lpstr>Merge plate layout</vt:lpstr>
      <vt:lpstr>Group by genotype</vt:lpstr>
      <vt:lpstr>Calculate mean within groups</vt:lpstr>
      <vt:lpstr>Calculate SD within groups</vt:lpstr>
      <vt:lpstr>Calculate SD within groups</vt:lpstr>
      <vt:lpstr>Calculate SEM within groups</vt:lpstr>
      <vt:lpstr>Calculate SEM within groups</vt:lpstr>
      <vt:lpstr>Pipe tidy data to ggplot</vt:lpstr>
      <vt:lpstr>PowerPoint Presentation</vt:lpstr>
      <vt:lpstr>Add geometry</vt:lpstr>
      <vt:lpstr>PowerPoint Presentation</vt:lpstr>
      <vt:lpstr>Add errorbars</vt:lpstr>
      <vt:lpstr>PowerPoint Presentation</vt:lpstr>
      <vt:lpstr>Improve appearance</vt:lpstr>
      <vt:lpstr>PowerPoint Presentation</vt:lpstr>
      <vt:lpstr>Add ANOVA</vt:lpstr>
      <vt:lpstr>PowerPoint Presentation</vt:lpstr>
      <vt:lpstr>Add pairwise comparisons and save</vt:lpstr>
      <vt:lpstr>PowerPoint Presentation</vt:lpstr>
      <vt:lpstr>Do the same thing, but normalize to tau_AGG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Bootcamp</dc:title>
  <dc:creator>Henry Miller</dc:creator>
  <cp:lastModifiedBy>Levy, Simon Ascher</cp:lastModifiedBy>
  <cp:revision>95</cp:revision>
  <dcterms:created xsi:type="dcterms:W3CDTF">2020-09-13T20:30:40Z</dcterms:created>
  <dcterms:modified xsi:type="dcterms:W3CDTF">2021-05-02T18:12:13Z</dcterms:modified>
</cp:coreProperties>
</file>