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7" r:id="rId3"/>
    <p:sldId id="328" r:id="rId4"/>
    <p:sldId id="380" r:id="rId5"/>
    <p:sldId id="283" r:id="rId6"/>
    <p:sldId id="382" r:id="rId7"/>
    <p:sldId id="381" r:id="rId8"/>
    <p:sldId id="284" r:id="rId9"/>
    <p:sldId id="383" r:id="rId10"/>
    <p:sldId id="384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4C8E-BE0B-4C7A-8418-EF68E77BA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966E4-203C-4258-A43A-69FFEB9C2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B9C8-4122-4971-A2B3-6F0DA598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255B-4888-451C-A627-DCA3B2E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5FF7-3882-4712-91BD-C3F6335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BB88-C14C-41BD-A552-D008AB36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53ED-9A1E-4D4D-9E11-B324F54F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B306-F090-476C-896B-D05312BE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206B-8302-4C11-8439-BC2F893A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E2F83-A464-4143-83B9-B527CCD5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80CB3-6DAF-43C8-84A7-85D69F31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5B109-77EC-4F13-A353-C7EBEEC20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D9FB-F70F-46BE-B953-168B0E76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55DF-82A2-46F5-90EA-29EC66C8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84F5-13AF-438A-89C7-3ADD47A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461D-6311-4189-876A-52FBA74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2AD6-2D79-4D23-A05C-8E4E00C6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750-641D-40EC-9C4B-186CA978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24B4-E254-4D4B-A50C-FB53C11B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532D-DD50-456E-8C59-27D4DE8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234E-8BB9-4104-A9F5-8D66ACDD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D17A-42EC-4624-BAC8-2A3A82F83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6359-94EB-45EA-A1C3-37364566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8CEA3-A1BD-45DB-ABE0-1E40A79D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DB43-D854-4D50-8C34-3CD754C0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4EAB-077B-4202-8EE0-1F0DC5B4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DA68-8B43-46A3-9795-A00891580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69695-43FF-4DD8-9C50-A2359213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E302-0B87-4937-AC88-F4413810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CB13-3394-4AF3-B1B0-9A05ACEF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608C-7AA3-4AF9-A5DB-9A1F628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1BCA-6950-463A-A49E-30ED3449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7DA6A-603D-4784-B545-1E3036F6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A32FD-BF30-487D-9D39-58CCBD48D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6C9C4-7A29-477B-B50A-3EADED438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FB72-BD0C-4249-A81C-9CF7C367A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BEE86-44C8-4E63-8F95-9F643C2E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8CB9-8AD0-40A4-B43C-0B1221CE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26B68-77DB-4D64-ACAD-5DED6795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7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10F3-7FA7-41D4-8ED5-6FC6B1EB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CDE3A-922B-4E3A-983F-58C875CE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0A0D9-63F2-43B5-B810-D88B7644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BB514-3306-4F1B-82E6-1C834A3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03FD5-D3E8-4CF0-819C-6D3C4DD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A0309-1FC8-4247-8183-841B5452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61F7-BA6F-4ABD-98C6-BAD2532C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A202-AF78-4C3F-8017-44969FAF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A8AD-0BE2-4326-833B-31D07D82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051A8-CDEA-40E5-9C03-692ABF52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A033-AD9C-4F33-A104-C887BB5B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E8763-384E-486A-8517-54EE73D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E780-7235-4666-A0CA-12AA7FD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3441-CA72-418F-8B6F-66891014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F8A75-44C6-4752-9113-E4FF22606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FEFE2-AEFC-4184-9BFD-ED250307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1BE5-F95F-42CA-9884-B3E434AB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5844E-E723-4CA9-843F-C9BDE2D2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06CC-FFC6-49BB-A991-2EF95FFE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02B5E-AC49-47CD-A96F-26534E8F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813A-E2A8-4316-B94C-DB0961DC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BEE4-D8E1-4267-BA5D-DCCBE41F0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7B28-CA25-4307-A114-264B35345ED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4F36-FDC0-42C4-A21F-AD546E586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2EF7-CEA4-4908-8884-DEEE0DDA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CE42-B342-4A00-8589-0BD790BD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R for Biologists</a:t>
            </a:r>
          </a:p>
          <a:p>
            <a:endParaRPr lang="en-US" dirty="0"/>
          </a:p>
          <a:p>
            <a:r>
              <a:rPr lang="en-US" dirty="0"/>
              <a:t>Module 2 (continued): Data Frames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Frames can also be accessed by column name with the “$” sign.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Access the Grades Column</a:t>
            </a:r>
            <a:br>
              <a:rPr dirty="0"/>
            </a:br>
            <a:r>
              <a:rPr sz="1800" dirty="0" err="1">
                <a:latin typeface="Courier"/>
              </a:rPr>
              <a:t>my_df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Grades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98 95 82</a:t>
            </a:r>
          </a:p>
        </p:txBody>
      </p:sp>
    </p:spTree>
    <p:extLst>
      <p:ext uri="{BB962C8B-B14F-4D97-AF65-F5344CB8AC3E}">
        <p14:creationId xmlns:p14="http://schemas.microsoft.com/office/powerpoint/2010/main" val="103170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Frames can also be accessed by column name with the “$” sign.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Access the Grades Column</a:t>
            </a:r>
            <a:br>
              <a:rPr dirty="0"/>
            </a:br>
            <a:r>
              <a:rPr sz="1800" dirty="0" err="1">
                <a:latin typeface="Courier"/>
              </a:rPr>
              <a:t>my_df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Grades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98 95 82</a:t>
            </a:r>
          </a:p>
          <a:p>
            <a:pPr marL="127000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What grade did Alice get?</a:t>
            </a:r>
            <a:br>
              <a:rPr dirty="0"/>
            </a:br>
            <a:r>
              <a:rPr sz="1800" dirty="0" err="1">
                <a:latin typeface="Courier"/>
              </a:rPr>
              <a:t>my_df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Grades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271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Frames can also be accessed by column name with the “$” sign.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Access the Grades Column</a:t>
            </a:r>
            <a:br>
              <a:rPr dirty="0"/>
            </a:br>
            <a:r>
              <a:rPr sz="1800" dirty="0" err="1">
                <a:latin typeface="Courier"/>
              </a:rPr>
              <a:t>my_df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Grades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98 95 82</a:t>
            </a:r>
          </a:p>
          <a:p>
            <a:pPr marL="127000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What grade did Alice get?</a:t>
            </a:r>
            <a:br>
              <a:rPr dirty="0"/>
            </a:br>
            <a:r>
              <a:rPr sz="1800" dirty="0" err="1">
                <a:latin typeface="Courier"/>
              </a:rPr>
              <a:t>my_df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Grades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95</a:t>
            </a:r>
          </a:p>
        </p:txBody>
      </p:sp>
    </p:spTree>
    <p:extLst>
      <p:ext uri="{BB962C8B-B14F-4D97-AF65-F5344CB8AC3E}">
        <p14:creationId xmlns:p14="http://schemas.microsoft.com/office/powerpoint/2010/main" val="12644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6F022-BCC6-4203-9D5A-2CA5F899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0" y="478413"/>
            <a:ext cx="10606480" cy="5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Data Frames are similar to excel sheets. They are 2D arrays which can hold numeric, character, and </a:t>
            </a:r>
            <a:r>
              <a:rPr dirty="0" err="1"/>
              <a:t>boolean</a:t>
            </a:r>
            <a:r>
              <a:rPr dirty="0"/>
              <a:t> data. They also have column names.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t>Data Frames are similar to excel sheets. They are 2D arrays which can hold numeric, character, and boolean data. They also have column names.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my_df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"Jimmy"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"Alice"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"Susan"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"Grades"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98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my_df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  Students Grades
## 1    Jimmy     98
## 2    Alice     95
## 3    Susan     82</a:t>
            </a:r>
          </a:p>
        </p:txBody>
      </p:sp>
    </p:spTree>
    <p:extLst>
      <p:ext uri="{BB962C8B-B14F-4D97-AF65-F5344CB8AC3E}">
        <p14:creationId xmlns:p14="http://schemas.microsoft.com/office/powerpoint/2010/main" val="106496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Frames can be accessed numerically by specifying the row and column of interest.</a:t>
            </a:r>
          </a:p>
          <a:p>
            <a:pPr marL="0" indent="0">
              <a:buNone/>
            </a:pPr>
            <a:endParaRPr dirty="0"/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Frames can be accessed numerically by specifying the row and column of interest.</a:t>
            </a:r>
          </a:p>
          <a:p>
            <a:pPr marL="0" indent="0">
              <a:buNone/>
            </a:pPr>
            <a:endParaRPr dirty="0"/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What grade did Susan get?</a:t>
            </a:r>
            <a:br>
              <a:rPr dirty="0"/>
            </a:b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[row, column]</a:t>
            </a:r>
          </a:p>
        </p:txBody>
      </p:sp>
    </p:spTree>
    <p:extLst>
      <p:ext uri="{BB962C8B-B14F-4D97-AF65-F5344CB8AC3E}">
        <p14:creationId xmlns:p14="http://schemas.microsoft.com/office/powerpoint/2010/main" val="280758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Data Frames can be accessed numerically by specifying the row and column of interest.</a:t>
            </a:r>
          </a:p>
          <a:p>
            <a:pPr marL="0" indent="0">
              <a:buNone/>
            </a:pPr>
            <a:endParaRPr/>
          </a:p>
          <a:p>
            <a:pPr marL="1270000" indent="0">
              <a:buNone/>
            </a:pPr>
            <a:r>
              <a:rPr sz="1800">
                <a:latin typeface="Courier"/>
              </a:rPr>
              <a:t>my_df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"Jimmy"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"Alice"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"Susan"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"Grades"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98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grade did Susan get?</a:t>
            </a:r>
            <a:br/>
            <a:r>
              <a:rPr sz="1800">
                <a:latin typeface="Courier"/>
              </a:rPr>
              <a:t>my_df[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 </a:t>
            </a:r>
            <a:r>
              <a:rPr sz="1800" i="1">
                <a:solidFill>
                  <a:srgbClr val="60A0B0"/>
                </a:solidFill>
                <a:latin typeface="Courier"/>
              </a:rPr>
              <a:t># [row, column]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82</a:t>
            </a:r>
          </a:p>
        </p:txBody>
      </p:sp>
    </p:spTree>
    <p:extLst>
      <p:ext uri="{BB962C8B-B14F-4D97-AF65-F5344CB8AC3E}">
        <p14:creationId xmlns:p14="http://schemas.microsoft.com/office/powerpoint/2010/main" val="62915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Frames can also be accessed by column name with the “$” sign.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Frames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Frames can also be accessed by column name with the “$” sign.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my_df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"Students"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"Jimmy"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"Alice"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"Susan"</a:t>
            </a:r>
            <a:r>
              <a:rPr sz="1800" dirty="0">
                <a:latin typeface="Courier"/>
              </a:rPr>
              <a:t>),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"Grades"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95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Access the Grades Column</a:t>
            </a:r>
            <a:br>
              <a:rPr dirty="0"/>
            </a:br>
            <a:r>
              <a:rPr sz="1800" dirty="0" err="1">
                <a:latin typeface="Courier"/>
              </a:rPr>
              <a:t>my_df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Grades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619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Bioinformatics Bootcamp</vt:lpstr>
      <vt:lpstr>PowerPoint Presentation</vt:lpstr>
      <vt:lpstr>Data Frames</vt:lpstr>
      <vt:lpstr>Data Frames</vt:lpstr>
      <vt:lpstr>Data Frames cont.</vt:lpstr>
      <vt:lpstr>Data Frames cont.</vt:lpstr>
      <vt:lpstr>Data Frames cont.</vt:lpstr>
      <vt:lpstr>Data Frames cont.</vt:lpstr>
      <vt:lpstr>Data Frames cont.</vt:lpstr>
      <vt:lpstr>Data Frames cont.</vt:lpstr>
      <vt:lpstr>Data Frames cont.</vt:lpstr>
      <vt:lpstr>Data Frames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Henry Miller</cp:lastModifiedBy>
  <cp:revision>2</cp:revision>
  <dcterms:created xsi:type="dcterms:W3CDTF">2021-03-22T21:33:54Z</dcterms:created>
  <dcterms:modified xsi:type="dcterms:W3CDTF">2021-03-22T21:43:11Z</dcterms:modified>
</cp:coreProperties>
</file>