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3" r:id="rId59"/>
    <p:sldId id="284" r:id="rId60"/>
    <p:sldId id="285" r:id="rId61"/>
    <p:sldId id="286" r:id="rId62"/>
    <p:sldId id="287" r:id="rId63"/>
    <p:sldId id="288" r:id="rId64"/>
    <p:sldId id="289" r:id="rId65"/>
    <p:sldId id="290" r:id="rId66"/>
    <p:sldId id="291" r:id="rId67"/>
    <p:sldId id="292" r:id="rId68"/>
    <p:sldId id="293" r:id="rId69"/>
    <p:sldId id="294" r:id="rId70"/>
    <p:sldId id="295" r:id="rId71"/>
    <p:sldId id="296" r:id="rId72"/>
    <p:sldId id="297" r:id="rId73"/>
    <p:sldId id="298" r:id="rId74"/>
    <p:sldId id="299" r:id="rId75"/>
    <p:sldId id="300" r:id="rId76"/>
    <p:sldId id="301" r:id="rId7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TT Commons Pro" charset="1" panose="020B0103030102020204"/>
      <p:regular r:id="rId14"/>
    </p:embeddedFont>
    <p:embeddedFont>
      <p:font typeface="TT Commons Pro Bold" charset="1" panose="020B0103030102020204"/>
      <p:regular r:id="rId15"/>
    </p:embeddedFont>
    <p:embeddedFont>
      <p:font typeface="TT Commons Pro Italics" charset="1" panose="020B0103030102020204"/>
      <p:regular r:id="rId16"/>
    </p:embeddedFont>
    <p:embeddedFont>
      <p:font typeface="TT Commons Pro Bold Italics" charset="1" panose="020B0103030102020204"/>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
      <p:font typeface="Canva Sans Medium" charset="1" panose="020B0603030501040103"/>
      <p:regular r:id="rId22"/>
    </p:embeddedFont>
    <p:embeddedFont>
      <p:font typeface="Canva Sans Medium Italics" charset="1" panose="020B0603030501040103"/>
      <p:regular r:id="rId23"/>
    </p:embeddedFont>
    <p:embeddedFont>
      <p:font typeface="Loubag" charset="1" panose="02020A03060303060403"/>
      <p:regular r:id="rId24"/>
    </p:embeddedFont>
    <p:embeddedFont>
      <p:font typeface="Loubag Bold" charset="1" panose="02020A03060303060403"/>
      <p:regular r:id="rId25"/>
    </p:embeddedFont>
    <p:embeddedFont>
      <p:font typeface="Loubag Thin" charset="1" panose="02020A03060303060403"/>
      <p:regular r:id="rId26"/>
    </p:embeddedFont>
    <p:embeddedFont>
      <p:font typeface="Loubag Light" charset="1" panose="02020A03060303060403"/>
      <p:regular r:id="rId27"/>
    </p:embeddedFont>
    <p:embeddedFont>
      <p:font typeface="Loubag Medium" charset="1" panose="02020A03060303060403"/>
      <p:regular r:id="rId28"/>
    </p:embeddedFont>
    <p:embeddedFont>
      <p:font typeface="Loubag Semi-Bold" charset="1" panose="02020A03060303060403"/>
      <p:regular r:id="rId29"/>
    </p:embeddedFont>
    <p:embeddedFont>
      <p:font typeface="Loubag Ultra-Bold" charset="1" panose="02020A03060303060403"/>
      <p:regular r:id="rId30"/>
    </p:embeddedFont>
    <p:embeddedFont>
      <p:font typeface="Loubag Heavy" charset="1" panose="02020A030603030604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45" Target="slides/slide14.xml" Type="http://schemas.openxmlformats.org/officeDocument/2006/relationships/slide"/><Relationship Id="rId46" Target="slides/slide15.xml" Type="http://schemas.openxmlformats.org/officeDocument/2006/relationships/slide"/><Relationship Id="rId47" Target="slides/slide16.xml" Type="http://schemas.openxmlformats.org/officeDocument/2006/relationships/slide"/><Relationship Id="rId48" Target="slides/slide17.xml" Type="http://schemas.openxmlformats.org/officeDocument/2006/relationships/slide"/><Relationship Id="rId49" Target="slides/slide18.xml" Type="http://schemas.openxmlformats.org/officeDocument/2006/relationships/slide"/><Relationship Id="rId5" Target="tableStyles.xml" Type="http://schemas.openxmlformats.org/officeDocument/2006/relationships/tableStyles"/><Relationship Id="rId50" Target="slides/slide19.xml" Type="http://schemas.openxmlformats.org/officeDocument/2006/relationships/slide"/><Relationship Id="rId51" Target="slides/slide20.xml" Type="http://schemas.openxmlformats.org/officeDocument/2006/relationships/slide"/><Relationship Id="rId52" Target="slides/slide21.xml" Type="http://schemas.openxmlformats.org/officeDocument/2006/relationships/slide"/><Relationship Id="rId53" Target="slides/slide22.xml" Type="http://schemas.openxmlformats.org/officeDocument/2006/relationships/slide"/><Relationship Id="rId54" Target="slides/slide23.xml" Type="http://schemas.openxmlformats.org/officeDocument/2006/relationships/slide"/><Relationship Id="rId55" Target="slides/slide24.xml" Type="http://schemas.openxmlformats.org/officeDocument/2006/relationships/slide"/><Relationship Id="rId56" Target="slides/slide25.xml" Type="http://schemas.openxmlformats.org/officeDocument/2006/relationships/slide"/><Relationship Id="rId57" Target="slides/slide26.xml" Type="http://schemas.openxmlformats.org/officeDocument/2006/relationships/slide"/><Relationship Id="rId58" Target="slides/slide27.xml" Type="http://schemas.openxmlformats.org/officeDocument/2006/relationships/slide"/><Relationship Id="rId59" Target="slides/slide28.xml" Type="http://schemas.openxmlformats.org/officeDocument/2006/relationships/slide"/><Relationship Id="rId6" Target="fonts/font6.fntdata" Type="http://schemas.openxmlformats.org/officeDocument/2006/relationships/font"/><Relationship Id="rId60" Target="slides/slide29.xml" Type="http://schemas.openxmlformats.org/officeDocument/2006/relationships/slide"/><Relationship Id="rId61" Target="slides/slide30.xml" Type="http://schemas.openxmlformats.org/officeDocument/2006/relationships/slide"/><Relationship Id="rId62" Target="slides/slide31.xml" Type="http://schemas.openxmlformats.org/officeDocument/2006/relationships/slide"/><Relationship Id="rId63" Target="slides/slide32.xml" Type="http://schemas.openxmlformats.org/officeDocument/2006/relationships/slide"/><Relationship Id="rId64" Target="slides/slide33.xml" Type="http://schemas.openxmlformats.org/officeDocument/2006/relationships/slide"/><Relationship Id="rId65" Target="slides/slide34.xml" Type="http://schemas.openxmlformats.org/officeDocument/2006/relationships/slide"/><Relationship Id="rId66" Target="slides/slide35.xml" Type="http://schemas.openxmlformats.org/officeDocument/2006/relationships/slide"/><Relationship Id="rId67" Target="slides/slide36.xml" Type="http://schemas.openxmlformats.org/officeDocument/2006/relationships/slide"/><Relationship Id="rId68" Target="slides/slide37.xml" Type="http://schemas.openxmlformats.org/officeDocument/2006/relationships/slide"/><Relationship Id="rId69" Target="slides/slide38.xml" Type="http://schemas.openxmlformats.org/officeDocument/2006/relationships/slide"/><Relationship Id="rId7" Target="fonts/font7.fntdata" Type="http://schemas.openxmlformats.org/officeDocument/2006/relationships/font"/><Relationship Id="rId70" Target="slides/slide39.xml" Type="http://schemas.openxmlformats.org/officeDocument/2006/relationships/slide"/><Relationship Id="rId71" Target="slides/slide40.xml" Type="http://schemas.openxmlformats.org/officeDocument/2006/relationships/slide"/><Relationship Id="rId72" Target="slides/slide41.xml" Type="http://schemas.openxmlformats.org/officeDocument/2006/relationships/slide"/><Relationship Id="rId73" Target="slides/slide42.xml" Type="http://schemas.openxmlformats.org/officeDocument/2006/relationships/slide"/><Relationship Id="rId74" Target="slides/slide43.xml" Type="http://schemas.openxmlformats.org/officeDocument/2006/relationships/slide"/><Relationship Id="rId75" Target="slides/slide44.xml" Type="http://schemas.openxmlformats.org/officeDocument/2006/relationships/slide"/><Relationship Id="rId76" Target="slides/slide45.xml" Type="http://schemas.openxmlformats.org/officeDocument/2006/relationships/slide"/><Relationship Id="rId77" Target="slides/slide46.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3.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4.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1.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2.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3.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4.pn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5.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6.pn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7.png" Type="http://schemas.openxmlformats.org/officeDocument/2006/relationships/image"/></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8.png" Type="http://schemas.openxmlformats.org/officeDocument/2006/relationships/image"/></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9.png" Type="http://schemas.openxmlformats.org/officeDocument/2006/relationships/image"/></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0.png" Type="http://schemas.openxmlformats.org/officeDocument/2006/relationships/image"/></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1.png" Type="http://schemas.openxmlformats.org/officeDocument/2006/relationships/image"/></Relationships>
</file>

<file path=ppt/slides/_rels/slide3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2.png" Type="http://schemas.openxmlformats.org/officeDocument/2006/relationships/image"/></Relationships>
</file>

<file path=ppt/slides/_rels/slide3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4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4.png" Type="http://schemas.openxmlformats.org/officeDocument/2006/relationships/image"/></Relationships>
</file>

<file path=ppt/slides/_rels/slide4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5.png" Type="http://schemas.openxmlformats.org/officeDocument/2006/relationships/image"/></Relationships>
</file>

<file path=ppt/slides/_rels/slide4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6.png" Type="http://schemas.openxmlformats.org/officeDocument/2006/relationships/image"/></Relationships>
</file>

<file path=ppt/slides/_rels/slide4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7.png" Type="http://schemas.openxmlformats.org/officeDocument/2006/relationships/image"/></Relationships>
</file>

<file path=ppt/slides/_rels/slide4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8.jpe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 Id="rId5" Target="../media/image41.pn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1844908">
            <a:off x="12395032" y="1204893"/>
            <a:ext cx="7087456" cy="12470359"/>
            <a:chOff x="0" y="0"/>
            <a:chExt cx="660400" cy="1161972"/>
          </a:xfrm>
        </p:grpSpPr>
        <p:sp>
          <p:nvSpPr>
            <p:cNvPr name="Freeform 3" id="3"/>
            <p:cNvSpPr/>
            <p:nvPr/>
          </p:nvSpPr>
          <p:spPr>
            <a:xfrm flipH="false" flipV="false" rot="0">
              <a:off x="0" y="0"/>
              <a:ext cx="660400" cy="1161972"/>
            </a:xfrm>
            <a:custGeom>
              <a:avLst/>
              <a:gdLst/>
              <a:ahLst/>
              <a:cxnLst/>
              <a:rect r="r" b="b" t="t" l="l"/>
              <a:pathLst>
                <a:path h="1161972"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6258"/>
                  </a:cubicBezTo>
                  <a:lnTo>
                    <a:pt x="660400" y="1161972"/>
                  </a:lnTo>
                  <a:lnTo>
                    <a:pt x="0" y="1161972"/>
                  </a:lnTo>
                  <a:lnTo>
                    <a:pt x="0" y="336871"/>
                  </a:lnTo>
                  <a:cubicBezTo>
                    <a:pt x="1782" y="185660"/>
                    <a:pt x="93019" y="64045"/>
                    <a:pt x="220252" y="19070"/>
                  </a:cubicBezTo>
                  <a:close/>
                </a:path>
              </a:pathLst>
            </a:custGeom>
            <a:solidFill>
              <a:srgbClr val="E0B15E"/>
            </a:solidFill>
          </p:spPr>
        </p:sp>
        <p:sp>
          <p:nvSpPr>
            <p:cNvPr name="TextBox 4" id="4"/>
            <p:cNvSpPr txBox="true"/>
            <p:nvPr/>
          </p:nvSpPr>
          <p:spPr>
            <a:xfrm>
              <a:off x="0" y="98425"/>
              <a:ext cx="660400" cy="714375"/>
            </a:xfrm>
            <a:prstGeom prst="rect">
              <a:avLst/>
            </a:prstGeom>
          </p:spPr>
          <p:txBody>
            <a:bodyPr anchor="ctr" rtlCol="false" tIns="50800" lIns="50800" bIns="50800" rIns="50800"/>
            <a:lstStyle/>
            <a:p>
              <a:pPr algn="ctr">
                <a:lnSpc>
                  <a:spcPts val="2590"/>
                </a:lnSpc>
              </a:pPr>
            </a:p>
          </p:txBody>
        </p:sp>
      </p:grpSp>
      <p:grpSp>
        <p:nvGrpSpPr>
          <p:cNvPr name="Group 5" id="5"/>
          <p:cNvGrpSpPr>
            <a:grpSpLocks noChangeAspect="true"/>
          </p:cNvGrpSpPr>
          <p:nvPr/>
        </p:nvGrpSpPr>
        <p:grpSpPr>
          <a:xfrm rot="0">
            <a:off x="11396859" y="1991036"/>
            <a:ext cx="6304927" cy="6304927"/>
            <a:chOff x="0" y="0"/>
            <a:chExt cx="6350000" cy="6350000"/>
          </a:xfrm>
        </p:grpSpPr>
        <p:sp>
          <p:nvSpPr>
            <p:cNvPr name="Freeform 6" id="6"/>
            <p:cNvSpPr/>
            <p:nvPr/>
          </p:nvSpPr>
          <p:spPr>
            <a:xfrm flipH="false" flipV="false" rot="0">
              <a:off x="655320" y="655320"/>
              <a:ext cx="5039360" cy="5039360"/>
            </a:xfrm>
            <a:custGeom>
              <a:avLst/>
              <a:gdLst/>
              <a:ahLst/>
              <a:cxnLst/>
              <a:rect r="r" b="b" t="t" l="l"/>
              <a:pathLst>
                <a:path h="5039360" w="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stretch>
                <a:fillRect l="0" t="-14413" r="0" b="-14413"/>
              </a:stretch>
            </a:blipFill>
          </p:spPr>
        </p:sp>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FFFAEB"/>
            </a:solidFill>
          </p:spPr>
        </p:sp>
      </p:grpSp>
      <p:grpSp>
        <p:nvGrpSpPr>
          <p:cNvPr name="Group 8" id="8"/>
          <p:cNvGrpSpPr/>
          <p:nvPr/>
        </p:nvGrpSpPr>
        <p:grpSpPr>
          <a:xfrm rot="0">
            <a:off x="-808019" y="8563205"/>
            <a:ext cx="3086100" cy="3086100"/>
            <a:chOff x="0" y="0"/>
            <a:chExt cx="812800" cy="812800"/>
          </a:xfrm>
        </p:grpSpPr>
        <p:sp>
          <p:nvSpPr>
            <p:cNvPr name="Freeform 9" id="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0B15E"/>
            </a:solidFill>
            <a:ln>
              <a:noFill/>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1" id="11"/>
          <p:cNvSpPr/>
          <p:nvPr/>
        </p:nvSpPr>
        <p:spPr>
          <a:xfrm flipH="false" flipV="false" rot="0">
            <a:off x="1872905" y="1585861"/>
            <a:ext cx="810350" cy="810350"/>
          </a:xfrm>
          <a:custGeom>
            <a:avLst/>
            <a:gdLst/>
            <a:ahLst/>
            <a:cxnLst/>
            <a:rect r="r" b="b" t="t" l="l"/>
            <a:pathLst>
              <a:path h="810350" w="810350">
                <a:moveTo>
                  <a:pt x="0" y="0"/>
                </a:moveTo>
                <a:lnTo>
                  <a:pt x="810351" y="0"/>
                </a:lnTo>
                <a:lnTo>
                  <a:pt x="810351" y="810351"/>
                </a:lnTo>
                <a:lnTo>
                  <a:pt x="0" y="8103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5146139" y="-572397"/>
            <a:ext cx="1144795" cy="1144795"/>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0B15E"/>
            </a:solidFill>
            <a:ln>
              <a:noFill/>
            </a:ln>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5" id="15"/>
          <p:cNvGrpSpPr/>
          <p:nvPr/>
        </p:nvGrpSpPr>
        <p:grpSpPr>
          <a:xfrm rot="0">
            <a:off x="16707776" y="230133"/>
            <a:ext cx="684529" cy="684529"/>
            <a:chOff x="0" y="0"/>
            <a:chExt cx="812800" cy="812800"/>
          </a:xfrm>
        </p:grpSpPr>
        <p:sp>
          <p:nvSpPr>
            <p:cNvPr name="Freeform 16" id="16"/>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0B15E"/>
            </a:solidFill>
            <a:ln>
              <a:noFill/>
            </a:ln>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18" id="18"/>
          <p:cNvSpPr txBox="true"/>
          <p:nvPr/>
        </p:nvSpPr>
        <p:spPr>
          <a:xfrm rot="0">
            <a:off x="2072955" y="7419437"/>
            <a:ext cx="8312005" cy="606425"/>
          </a:xfrm>
          <a:prstGeom prst="rect">
            <a:avLst/>
          </a:prstGeom>
        </p:spPr>
        <p:txBody>
          <a:bodyPr anchor="t" rtlCol="false" tIns="0" lIns="0" bIns="0" rIns="0">
            <a:spAutoFit/>
          </a:bodyPr>
          <a:lstStyle/>
          <a:p>
            <a:pPr>
              <a:lnSpc>
                <a:spcPts val="4900"/>
              </a:lnSpc>
            </a:pPr>
            <a:r>
              <a:rPr lang="en-US" sz="3500">
                <a:solidFill>
                  <a:srgbClr val="000000"/>
                </a:solidFill>
                <a:latin typeface="DM Sans"/>
              </a:rPr>
              <a:t>Presented by: Rajesh Kumar</a:t>
            </a:r>
          </a:p>
        </p:txBody>
      </p:sp>
      <p:sp>
        <p:nvSpPr>
          <p:cNvPr name="TextBox 19" id="19"/>
          <p:cNvSpPr txBox="true"/>
          <p:nvPr/>
        </p:nvSpPr>
        <p:spPr>
          <a:xfrm rot="0">
            <a:off x="1978472" y="3341848"/>
            <a:ext cx="8406488" cy="2905125"/>
          </a:xfrm>
          <a:prstGeom prst="rect">
            <a:avLst/>
          </a:prstGeom>
        </p:spPr>
        <p:txBody>
          <a:bodyPr anchor="t" rtlCol="false" tIns="0" lIns="0" bIns="0" rIns="0">
            <a:spAutoFit/>
          </a:bodyPr>
          <a:lstStyle/>
          <a:p>
            <a:pPr>
              <a:lnSpc>
                <a:spcPts val="11400"/>
              </a:lnSpc>
            </a:pPr>
            <a:r>
              <a:rPr lang="en-US" sz="9500">
                <a:solidFill>
                  <a:srgbClr val="2B1511"/>
                </a:solidFill>
                <a:latin typeface="Canva Sans Bold"/>
              </a:rPr>
              <a:t>CAPSTONE PROJECT</a:t>
            </a:r>
          </a:p>
        </p:txBody>
      </p:sp>
      <p:sp>
        <p:nvSpPr>
          <p:cNvPr name="TextBox 20" id="20"/>
          <p:cNvSpPr txBox="true"/>
          <p:nvPr/>
        </p:nvSpPr>
        <p:spPr>
          <a:xfrm rot="0">
            <a:off x="2973374" y="1566811"/>
            <a:ext cx="9349417" cy="1242060"/>
          </a:xfrm>
          <a:prstGeom prst="rect">
            <a:avLst/>
          </a:prstGeom>
        </p:spPr>
        <p:txBody>
          <a:bodyPr anchor="t" rtlCol="false" tIns="0" lIns="0" bIns="0" rIns="0">
            <a:spAutoFit/>
          </a:bodyPr>
          <a:lstStyle/>
          <a:p>
            <a:pPr>
              <a:lnSpc>
                <a:spcPts val="4919"/>
              </a:lnSpc>
            </a:pPr>
            <a:r>
              <a:rPr lang="en-US" sz="3999" spc="-79">
                <a:solidFill>
                  <a:srgbClr val="2B1511"/>
                </a:solidFill>
                <a:latin typeface="DM Sans Bold Italics"/>
              </a:rPr>
              <a:t>Data Science with python career program</a:t>
            </a:r>
          </a:p>
        </p:txBody>
      </p:sp>
      <p:sp>
        <p:nvSpPr>
          <p:cNvPr name="TextBox 21" id="21"/>
          <p:cNvSpPr txBox="true"/>
          <p:nvPr/>
        </p:nvSpPr>
        <p:spPr>
          <a:xfrm rot="0">
            <a:off x="2047442" y="6308438"/>
            <a:ext cx="5600640" cy="771525"/>
          </a:xfrm>
          <a:prstGeom prst="rect">
            <a:avLst/>
          </a:prstGeom>
        </p:spPr>
        <p:txBody>
          <a:bodyPr anchor="t" rtlCol="false" tIns="0" lIns="0" bIns="0" rIns="0">
            <a:spAutoFit/>
          </a:bodyPr>
          <a:lstStyle/>
          <a:p>
            <a:pPr>
              <a:lnSpc>
                <a:spcPts val="6149"/>
              </a:lnSpc>
            </a:pPr>
            <a:r>
              <a:rPr lang="en-US" sz="4999" spc="-99">
                <a:solidFill>
                  <a:srgbClr val="2B1511"/>
                </a:solidFill>
                <a:ea typeface="DM Sans Bold Italics"/>
              </a:rPr>
              <a:t>🚘( Car Dataset)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579656" y="4427030"/>
            <a:ext cx="19789698" cy="7160273"/>
          </a:xfrm>
          <a:custGeom>
            <a:avLst/>
            <a:gdLst/>
            <a:ahLst/>
            <a:cxnLst/>
            <a:rect r="r" b="b" t="t" l="l"/>
            <a:pathLst>
              <a:path h="7160273" w="19789698">
                <a:moveTo>
                  <a:pt x="0" y="7160272"/>
                </a:moveTo>
                <a:lnTo>
                  <a:pt x="19789698" y="7160272"/>
                </a:lnTo>
                <a:lnTo>
                  <a:pt x="19789698"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78825" y="1967229"/>
            <a:ext cx="9466944" cy="8122574"/>
          </a:xfrm>
          <a:prstGeom prst="rect">
            <a:avLst/>
          </a:prstGeom>
        </p:spPr>
        <p:txBody>
          <a:bodyPr anchor="t" rtlCol="false" tIns="0" lIns="0" bIns="0" rIns="0">
            <a:spAutoFit/>
          </a:bodyPr>
          <a:lstStyle/>
          <a:p>
            <a:pPr>
              <a:lnSpc>
                <a:spcPts val="1510"/>
              </a:lnSpc>
            </a:pPr>
            <a:r>
              <a:rPr lang="en-US" sz="1078">
                <a:solidFill>
                  <a:srgbClr val="000000"/>
                </a:solidFill>
                <a:latin typeface="Canva Sans Bold"/>
              </a:rPr>
              <a:t>import pandas as pd</a:t>
            </a:r>
          </a:p>
          <a:p>
            <a:pPr>
              <a:lnSpc>
                <a:spcPts val="1510"/>
              </a:lnSpc>
            </a:pPr>
          </a:p>
          <a:p>
            <a:pPr>
              <a:lnSpc>
                <a:spcPts val="1510"/>
              </a:lnSpc>
            </a:pPr>
            <a:r>
              <a:rPr lang="en-US" sz="1078">
                <a:solidFill>
                  <a:srgbClr val="000000"/>
                </a:solidFill>
                <a:latin typeface="Canva Sans Bold"/>
              </a:rPr>
              <a:t># Step 1: Read the dataset from the CSV file into a pandas DataFrame</a:t>
            </a:r>
          </a:p>
          <a:p>
            <a:pPr>
              <a:lnSpc>
                <a:spcPts val="1510"/>
              </a:lnSpc>
            </a:pPr>
            <a:r>
              <a:rPr lang="en-US" sz="1078">
                <a:solidFill>
                  <a:srgbClr val="000000"/>
                </a:solidFill>
                <a:latin typeface="Canva Sans Bold"/>
              </a:rPr>
              <a:t>csv_file = "CAR DETAILS.csv"</a:t>
            </a:r>
          </a:p>
          <a:p>
            <a:pPr>
              <a:lnSpc>
                <a:spcPts val="1510"/>
              </a:lnSpc>
            </a:pPr>
            <a:r>
              <a:rPr lang="en-US" sz="1078">
                <a:solidFill>
                  <a:srgbClr val="000000"/>
                </a:solidFill>
                <a:latin typeface="Canva Sans Bold"/>
              </a:rPr>
              <a:t>df = pd.read_csv(csv_file)</a:t>
            </a:r>
          </a:p>
          <a:p>
            <a:pPr>
              <a:lnSpc>
                <a:spcPts val="1510"/>
              </a:lnSpc>
            </a:pPr>
          </a:p>
          <a:p>
            <a:pPr>
              <a:lnSpc>
                <a:spcPts val="1510"/>
              </a:lnSpc>
            </a:pPr>
            <a:r>
              <a:rPr lang="en-US" sz="1078">
                <a:solidFill>
                  <a:srgbClr val="000000"/>
                </a:solidFill>
                <a:latin typeface="Canva Sans Bold"/>
              </a:rPr>
              <a:t># Step 2: Explore the dataset to identify potential data issues and missing values</a:t>
            </a:r>
          </a:p>
          <a:p>
            <a:pPr>
              <a:lnSpc>
                <a:spcPts val="1510"/>
              </a:lnSpc>
            </a:pPr>
            <a:r>
              <a:rPr lang="en-US" sz="1078">
                <a:solidFill>
                  <a:srgbClr val="000000"/>
                </a:solidFill>
                <a:latin typeface="Canva Sans Bold"/>
              </a:rPr>
              <a:t>print("Data Exploration:")</a:t>
            </a:r>
          </a:p>
          <a:p>
            <a:pPr>
              <a:lnSpc>
                <a:spcPts val="1510"/>
              </a:lnSpc>
            </a:pPr>
            <a:r>
              <a:rPr lang="en-US" sz="1078">
                <a:solidFill>
                  <a:srgbClr val="000000"/>
                </a:solidFill>
                <a:latin typeface="Canva Sans Bold"/>
              </a:rPr>
              <a:t>print(df.head()) # Display the first few rows of the dataset</a:t>
            </a:r>
          </a:p>
          <a:p>
            <a:pPr>
              <a:lnSpc>
                <a:spcPts val="1510"/>
              </a:lnSpc>
            </a:pPr>
            <a:r>
              <a:rPr lang="en-US" sz="1078">
                <a:solidFill>
                  <a:srgbClr val="000000"/>
                </a:solidFill>
                <a:latin typeface="Canva Sans Bold"/>
              </a:rPr>
              <a:t>print("\nData Information:")</a:t>
            </a:r>
          </a:p>
          <a:p>
            <a:pPr>
              <a:lnSpc>
                <a:spcPts val="1510"/>
              </a:lnSpc>
            </a:pPr>
            <a:r>
              <a:rPr lang="en-US" sz="1078">
                <a:solidFill>
                  <a:srgbClr val="000000"/>
                </a:solidFill>
                <a:latin typeface="Canva Sans Bold"/>
              </a:rPr>
              <a:t>print(df.info()) # Display information about the dataset, including data types and missing values</a:t>
            </a:r>
          </a:p>
          <a:p>
            <a:pPr>
              <a:lnSpc>
                <a:spcPts val="1510"/>
              </a:lnSpc>
            </a:pPr>
          </a:p>
          <a:p>
            <a:pPr>
              <a:lnSpc>
                <a:spcPts val="1510"/>
              </a:lnSpc>
            </a:pPr>
            <a:r>
              <a:rPr lang="en-US" sz="1078">
                <a:solidFill>
                  <a:srgbClr val="000000"/>
                </a:solidFill>
                <a:latin typeface="Canva Sans Bold"/>
              </a:rPr>
              <a:t># Step 3: Data Cleaning - Handle missing values</a:t>
            </a:r>
          </a:p>
          <a:p>
            <a:pPr>
              <a:lnSpc>
                <a:spcPts val="1510"/>
              </a:lnSpc>
            </a:pPr>
            <a:r>
              <a:rPr lang="en-US" sz="1078">
                <a:solidFill>
                  <a:srgbClr val="000000"/>
                </a:solidFill>
                <a:latin typeface="Canva Sans Bold"/>
              </a:rPr>
              <a:t># Example: If a column has missing values, we can choose to fill them with appropriate values or drop the rows/columns.</a:t>
            </a:r>
          </a:p>
          <a:p>
            <a:pPr>
              <a:lnSpc>
                <a:spcPts val="1510"/>
              </a:lnSpc>
            </a:pPr>
          </a:p>
          <a:p>
            <a:pPr>
              <a:lnSpc>
                <a:spcPts val="1510"/>
              </a:lnSpc>
            </a:pPr>
            <a:r>
              <a:rPr lang="en-US" sz="1078">
                <a:solidFill>
                  <a:srgbClr val="000000"/>
                </a:solidFill>
                <a:latin typeface="Canva Sans Bold"/>
              </a:rPr>
              <a:t># For example, to drop rows with missing values in the entire dataset, you can use:</a:t>
            </a:r>
          </a:p>
          <a:p>
            <a:pPr>
              <a:lnSpc>
                <a:spcPts val="1510"/>
              </a:lnSpc>
            </a:pPr>
            <a:r>
              <a:rPr lang="en-US" sz="1078">
                <a:solidFill>
                  <a:srgbClr val="000000"/>
                </a:solidFill>
                <a:latin typeface="Canva Sans Bold"/>
              </a:rPr>
              <a:t>df = df.dropna()</a:t>
            </a:r>
          </a:p>
          <a:p>
            <a:pPr>
              <a:lnSpc>
                <a:spcPts val="1510"/>
              </a:lnSpc>
            </a:pPr>
          </a:p>
          <a:p>
            <a:pPr>
              <a:lnSpc>
                <a:spcPts val="1510"/>
              </a:lnSpc>
            </a:pPr>
            <a:r>
              <a:rPr lang="en-US" sz="1078">
                <a:solidFill>
                  <a:srgbClr val="000000"/>
                </a:solidFill>
                <a:latin typeface="Canva Sans Bold"/>
              </a:rPr>
              <a:t># Alternatively, to fill missing values with the mean/median/mode of the column, we can use:</a:t>
            </a:r>
          </a:p>
          <a:p>
            <a:pPr>
              <a:lnSpc>
                <a:spcPts val="1510"/>
              </a:lnSpc>
            </a:pPr>
            <a:r>
              <a:rPr lang="en-US" sz="1078">
                <a:solidFill>
                  <a:srgbClr val="000000"/>
                </a:solidFill>
                <a:latin typeface="Canva Sans Bold"/>
              </a:rPr>
              <a:t># df.fillna(df.mean(), inplace=True)</a:t>
            </a:r>
          </a:p>
          <a:p>
            <a:pPr>
              <a:lnSpc>
                <a:spcPts val="1510"/>
              </a:lnSpc>
            </a:pPr>
            <a:r>
              <a:rPr lang="en-US" sz="1078">
                <a:solidFill>
                  <a:srgbClr val="000000"/>
                </a:solidFill>
                <a:latin typeface="Canva Sans Bold"/>
              </a:rPr>
              <a:t># or</a:t>
            </a:r>
          </a:p>
          <a:p>
            <a:pPr>
              <a:lnSpc>
                <a:spcPts val="1510"/>
              </a:lnSpc>
            </a:pPr>
            <a:r>
              <a:rPr lang="en-US" sz="1078">
                <a:solidFill>
                  <a:srgbClr val="000000"/>
                </a:solidFill>
                <a:latin typeface="Canva Sans Bold"/>
              </a:rPr>
              <a:t># df.fillna(df.median(), inplace=True)</a:t>
            </a:r>
          </a:p>
          <a:p>
            <a:pPr>
              <a:lnSpc>
                <a:spcPts val="1510"/>
              </a:lnSpc>
            </a:pPr>
            <a:r>
              <a:rPr lang="en-US" sz="1078">
                <a:solidFill>
                  <a:srgbClr val="000000"/>
                </a:solidFill>
                <a:latin typeface="Canva Sans Bold"/>
              </a:rPr>
              <a:t># or</a:t>
            </a:r>
          </a:p>
          <a:p>
            <a:pPr>
              <a:lnSpc>
                <a:spcPts val="1510"/>
              </a:lnSpc>
            </a:pPr>
            <a:r>
              <a:rPr lang="en-US" sz="1078">
                <a:solidFill>
                  <a:srgbClr val="000000"/>
                </a:solidFill>
                <a:latin typeface="Canva Sans Bold"/>
              </a:rPr>
              <a:t># df.fillna(df.mode().iloc[0], inplace=True)</a:t>
            </a:r>
          </a:p>
          <a:p>
            <a:pPr>
              <a:lnSpc>
                <a:spcPts val="1510"/>
              </a:lnSpc>
            </a:pPr>
          </a:p>
          <a:p>
            <a:pPr>
              <a:lnSpc>
                <a:spcPts val="1510"/>
              </a:lnSpc>
            </a:pPr>
            <a:r>
              <a:rPr lang="en-US" sz="1078">
                <a:solidFill>
                  <a:srgbClr val="000000"/>
                </a:solidFill>
                <a:latin typeface="Canva Sans Bold"/>
              </a:rPr>
              <a:t># Step 4: Data Preprocessing - Convert categorical variables to numerical representation</a:t>
            </a:r>
          </a:p>
          <a:p>
            <a:pPr>
              <a:lnSpc>
                <a:spcPts val="1510"/>
              </a:lnSpc>
            </a:pPr>
            <a:r>
              <a:rPr lang="en-US" sz="1078">
                <a:solidFill>
                  <a:srgbClr val="000000"/>
                </a:solidFill>
                <a:latin typeface="Canva Sans Bold"/>
              </a:rPr>
              <a:t># Example: If the dataset contains categorical columns, we need to convert them to numerical representation for analysis.</a:t>
            </a:r>
          </a:p>
          <a:p>
            <a:pPr>
              <a:lnSpc>
                <a:spcPts val="1510"/>
              </a:lnSpc>
            </a:pPr>
            <a:r>
              <a:rPr lang="en-US" sz="1078">
                <a:solidFill>
                  <a:srgbClr val="000000"/>
                </a:solidFill>
                <a:latin typeface="Canva Sans Bold"/>
              </a:rPr>
              <a:t># We can use techniques like one-hot encoding or label encoding.</a:t>
            </a:r>
          </a:p>
          <a:p>
            <a:pPr>
              <a:lnSpc>
                <a:spcPts val="1510"/>
              </a:lnSpc>
            </a:pPr>
          </a:p>
          <a:p>
            <a:pPr>
              <a:lnSpc>
                <a:spcPts val="1510"/>
              </a:lnSpc>
            </a:pPr>
            <a:r>
              <a:rPr lang="en-US" sz="1078">
                <a:solidFill>
                  <a:srgbClr val="000000"/>
                </a:solidFill>
                <a:latin typeface="Canva Sans Bold"/>
              </a:rPr>
              <a:t># For example, if "fuel_type" is a categorical column, we can use one-hot encoding like this:</a:t>
            </a:r>
          </a:p>
          <a:p>
            <a:pPr>
              <a:lnSpc>
                <a:spcPts val="1510"/>
              </a:lnSpc>
            </a:pPr>
            <a:r>
              <a:rPr lang="en-US" sz="1078">
                <a:solidFill>
                  <a:srgbClr val="000000"/>
                </a:solidFill>
                <a:latin typeface="Canva Sans Bold"/>
              </a:rPr>
              <a:t># df = pd.get_dummies(df, columns=["fuel_type"])</a:t>
            </a:r>
          </a:p>
          <a:p>
            <a:pPr>
              <a:lnSpc>
                <a:spcPts val="1510"/>
              </a:lnSpc>
            </a:pPr>
          </a:p>
          <a:p>
            <a:pPr>
              <a:lnSpc>
                <a:spcPts val="1510"/>
              </a:lnSpc>
            </a:pPr>
            <a:r>
              <a:rPr lang="en-US" sz="1078">
                <a:solidFill>
                  <a:srgbClr val="000000"/>
                </a:solidFill>
                <a:latin typeface="Canva Sans Bold"/>
              </a:rPr>
              <a:t># Alternatively, we can use label encoding if there are ordinal categorical columns:</a:t>
            </a:r>
          </a:p>
          <a:p>
            <a:pPr>
              <a:lnSpc>
                <a:spcPts val="1510"/>
              </a:lnSpc>
            </a:pPr>
            <a:r>
              <a:rPr lang="en-US" sz="1078">
                <a:solidFill>
                  <a:srgbClr val="000000"/>
                </a:solidFill>
                <a:latin typeface="Canva Sans Bold"/>
              </a:rPr>
              <a:t># from sklearn.preprocessing import LabelEncoder</a:t>
            </a:r>
          </a:p>
          <a:p>
            <a:pPr>
              <a:lnSpc>
                <a:spcPts val="1510"/>
              </a:lnSpc>
            </a:pPr>
            <a:r>
              <a:rPr lang="en-US" sz="1078">
                <a:solidFill>
                  <a:srgbClr val="000000"/>
                </a:solidFill>
                <a:latin typeface="Canva Sans Bold"/>
              </a:rPr>
              <a:t># le = LabelEncoder()</a:t>
            </a:r>
          </a:p>
          <a:p>
            <a:pPr>
              <a:lnSpc>
                <a:spcPts val="1510"/>
              </a:lnSpc>
            </a:pPr>
            <a:r>
              <a:rPr lang="en-US" sz="1078">
                <a:solidFill>
                  <a:srgbClr val="000000"/>
                </a:solidFill>
                <a:latin typeface="Canva Sans Bold"/>
              </a:rPr>
              <a:t># df["fuel_type"] = le.fit_transform(df["fuel_type"])</a:t>
            </a:r>
          </a:p>
          <a:p>
            <a:pPr>
              <a:lnSpc>
                <a:spcPts val="1510"/>
              </a:lnSpc>
            </a:pPr>
          </a:p>
          <a:p>
            <a:pPr>
              <a:lnSpc>
                <a:spcPts val="1510"/>
              </a:lnSpc>
            </a:pPr>
            <a:r>
              <a:rPr lang="en-US" sz="1078">
                <a:solidFill>
                  <a:srgbClr val="000000"/>
                </a:solidFill>
                <a:latin typeface="Canva Sans Bold"/>
              </a:rPr>
              <a:t># Step 5: Save the cleaned and preprocessed dataset</a:t>
            </a:r>
          </a:p>
          <a:p>
            <a:pPr>
              <a:lnSpc>
                <a:spcPts val="1510"/>
              </a:lnSpc>
            </a:pPr>
            <a:r>
              <a:rPr lang="en-US" sz="1078">
                <a:solidFill>
                  <a:srgbClr val="000000"/>
                </a:solidFill>
                <a:latin typeface="Canva Sans Bold"/>
              </a:rPr>
              <a:t>output_csv = "cleaned_car_details.csv"</a:t>
            </a:r>
          </a:p>
          <a:p>
            <a:pPr>
              <a:lnSpc>
                <a:spcPts val="1510"/>
              </a:lnSpc>
            </a:pPr>
            <a:r>
              <a:rPr lang="en-US" sz="1078">
                <a:solidFill>
                  <a:srgbClr val="000000"/>
                </a:solidFill>
                <a:latin typeface="Canva Sans Bold"/>
              </a:rPr>
              <a:t>df.to_csv(output_csv, index=False)</a:t>
            </a:r>
          </a:p>
          <a:p>
            <a:pPr>
              <a:lnSpc>
                <a:spcPts val="1510"/>
              </a:lnSpc>
            </a:pPr>
          </a:p>
          <a:p>
            <a:pPr>
              <a:lnSpc>
                <a:spcPts val="1510"/>
              </a:lnSpc>
            </a:pPr>
            <a:r>
              <a:rPr lang="en-US" sz="1078">
                <a:solidFill>
                  <a:srgbClr val="000000"/>
                </a:solidFill>
                <a:latin typeface="Canva Sans Bold"/>
              </a:rPr>
              <a:t>print(f"\nCleaned and preprocessed dataset saved to {output_csv}")</a:t>
            </a:r>
          </a:p>
          <a:p>
            <a:pPr>
              <a:lnSpc>
                <a:spcPts val="1510"/>
              </a:lnSpc>
            </a:pPr>
          </a:p>
        </p:txBody>
      </p:sp>
      <p:sp>
        <p:nvSpPr>
          <p:cNvPr name="TextBox 4" id="4"/>
          <p:cNvSpPr txBox="true"/>
          <p:nvPr/>
        </p:nvSpPr>
        <p:spPr>
          <a:xfrm rot="0">
            <a:off x="394395" y="270509"/>
            <a:ext cx="17893605" cy="1581150"/>
          </a:xfrm>
          <a:prstGeom prst="rect">
            <a:avLst/>
          </a:prstGeom>
        </p:spPr>
        <p:txBody>
          <a:bodyPr anchor="t" rtlCol="false" tIns="0" lIns="0" bIns="0" rIns="0">
            <a:spAutoFit/>
          </a:bodyPr>
          <a:lstStyle/>
          <a:p>
            <a:pPr algn="ctr">
              <a:lnSpc>
                <a:spcPts val="6239"/>
              </a:lnSpc>
            </a:pPr>
            <a:r>
              <a:rPr lang="en-US" sz="5199" u="sng">
                <a:solidFill>
                  <a:srgbClr val="96693C"/>
                </a:solidFill>
                <a:latin typeface="Canva Sans Bold Italics"/>
              </a:rPr>
              <a:t>Perform Data cleaning and Data Pre-Processing if Necessary.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567725" y="4283634"/>
            <a:ext cx="19789698" cy="7160273"/>
          </a:xfrm>
          <a:custGeom>
            <a:avLst/>
            <a:gdLst/>
            <a:ahLst/>
            <a:cxnLst/>
            <a:rect r="r" b="b" t="t" l="l"/>
            <a:pathLst>
              <a:path h="7160273" w="19789698">
                <a:moveTo>
                  <a:pt x="0" y="7160272"/>
                </a:moveTo>
                <a:lnTo>
                  <a:pt x="19789698" y="7160272"/>
                </a:lnTo>
                <a:lnTo>
                  <a:pt x="19789698"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46428" y="273662"/>
            <a:ext cx="10271318" cy="9739676"/>
          </a:xfrm>
          <a:custGeom>
            <a:avLst/>
            <a:gdLst/>
            <a:ahLst/>
            <a:cxnLst/>
            <a:rect r="r" b="b" t="t" l="l"/>
            <a:pathLst>
              <a:path h="9739676" w="10271318">
                <a:moveTo>
                  <a:pt x="0" y="0"/>
                </a:moveTo>
                <a:lnTo>
                  <a:pt x="10271317" y="0"/>
                </a:lnTo>
                <a:lnTo>
                  <a:pt x="10271317" y="9739676"/>
                </a:lnTo>
                <a:lnTo>
                  <a:pt x="0" y="9739676"/>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337435"/>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47868" y="1376089"/>
            <a:ext cx="7521954" cy="8910911"/>
          </a:xfrm>
          <a:prstGeom prst="rect">
            <a:avLst/>
          </a:prstGeom>
        </p:spPr>
        <p:txBody>
          <a:bodyPr anchor="t" rtlCol="false" tIns="0" lIns="0" bIns="0" rIns="0">
            <a:spAutoFit/>
          </a:bodyPr>
          <a:lstStyle/>
          <a:p>
            <a:pPr>
              <a:lnSpc>
                <a:spcPts val="1754"/>
              </a:lnSpc>
            </a:pPr>
            <a:r>
              <a:rPr lang="en-US" sz="1253">
                <a:solidFill>
                  <a:srgbClr val="000000"/>
                </a:solidFill>
                <a:latin typeface="Canva Sans Bold"/>
              </a:rPr>
              <a:t>import pandas as pd</a:t>
            </a:r>
          </a:p>
          <a:p>
            <a:pPr>
              <a:lnSpc>
                <a:spcPts val="1754"/>
              </a:lnSpc>
            </a:pPr>
            <a:r>
              <a:rPr lang="en-US" sz="1253">
                <a:solidFill>
                  <a:srgbClr val="000000"/>
                </a:solidFill>
                <a:latin typeface="Canva Sans Bold"/>
              </a:rPr>
              <a:t>from sklearn.preprocessing import OneHotEncoder, StandardScaler</a:t>
            </a:r>
          </a:p>
          <a:p>
            <a:pPr>
              <a:lnSpc>
                <a:spcPts val="1754"/>
              </a:lnSpc>
            </a:pPr>
          </a:p>
          <a:p>
            <a:pPr>
              <a:lnSpc>
                <a:spcPts val="1754"/>
              </a:lnSpc>
            </a:pPr>
            <a:r>
              <a:rPr lang="en-US" sz="1253">
                <a:solidFill>
                  <a:srgbClr val="000000"/>
                </a:solidFill>
                <a:latin typeface="Canva Sans Bold"/>
              </a:rPr>
              <a:t># Step 1: Read the dataset from the CSV file into a pandas DataFrame</a:t>
            </a:r>
          </a:p>
          <a:p>
            <a:pPr>
              <a:lnSpc>
                <a:spcPts val="1754"/>
              </a:lnSpc>
            </a:pPr>
            <a:r>
              <a:rPr lang="en-US" sz="1253">
                <a:solidFill>
                  <a:srgbClr val="000000"/>
                </a:solidFill>
                <a:latin typeface="Canva Sans Bold"/>
              </a:rPr>
              <a:t>csv_file = "CAR DETAILS.csv"</a:t>
            </a:r>
          </a:p>
          <a:p>
            <a:pPr>
              <a:lnSpc>
                <a:spcPts val="1754"/>
              </a:lnSpc>
            </a:pPr>
            <a:r>
              <a:rPr lang="en-US" sz="1253">
                <a:solidFill>
                  <a:srgbClr val="000000"/>
                </a:solidFill>
                <a:latin typeface="Canva Sans Bold"/>
              </a:rPr>
              <a:t>df = pd.read_csv(csv_file)</a:t>
            </a:r>
          </a:p>
          <a:p>
            <a:pPr>
              <a:lnSpc>
                <a:spcPts val="1754"/>
              </a:lnSpc>
            </a:pPr>
          </a:p>
          <a:p>
            <a:pPr>
              <a:lnSpc>
                <a:spcPts val="1754"/>
              </a:lnSpc>
            </a:pPr>
            <a:r>
              <a:rPr lang="en-US" sz="1253">
                <a:solidFill>
                  <a:srgbClr val="000000"/>
                </a:solidFill>
                <a:latin typeface="Canva Sans Bold"/>
              </a:rPr>
              <a:t># Step 2: Data Exploration - Check for missing values</a:t>
            </a:r>
          </a:p>
          <a:p>
            <a:pPr>
              <a:lnSpc>
                <a:spcPts val="1754"/>
              </a:lnSpc>
            </a:pPr>
            <a:r>
              <a:rPr lang="en-US" sz="1253">
                <a:solidFill>
                  <a:srgbClr val="000000"/>
                </a:solidFill>
                <a:latin typeface="Canva Sans Bold"/>
              </a:rPr>
              <a:t>print("Data Exploration:")</a:t>
            </a:r>
          </a:p>
          <a:p>
            <a:pPr>
              <a:lnSpc>
                <a:spcPts val="1754"/>
              </a:lnSpc>
            </a:pPr>
            <a:r>
              <a:rPr lang="en-US" sz="1253">
                <a:solidFill>
                  <a:srgbClr val="000000"/>
                </a:solidFill>
                <a:latin typeface="Canva Sans Bold"/>
              </a:rPr>
              <a:t>print(df.head()) # Display the first few rows of the dataset</a:t>
            </a:r>
          </a:p>
          <a:p>
            <a:pPr>
              <a:lnSpc>
                <a:spcPts val="1754"/>
              </a:lnSpc>
            </a:pPr>
            <a:r>
              <a:rPr lang="en-US" sz="1253">
                <a:solidFill>
                  <a:srgbClr val="000000"/>
                </a:solidFill>
                <a:latin typeface="Canva Sans Bold"/>
              </a:rPr>
              <a:t>print("\nData Information:")</a:t>
            </a:r>
          </a:p>
          <a:p>
            <a:pPr>
              <a:lnSpc>
                <a:spcPts val="1754"/>
              </a:lnSpc>
            </a:pPr>
            <a:r>
              <a:rPr lang="en-US" sz="1253">
                <a:solidFill>
                  <a:srgbClr val="000000"/>
                </a:solidFill>
                <a:latin typeface="Canva Sans Bold"/>
              </a:rPr>
              <a:t>print(df.info()) # Display information about the dataset, including data types and missing values</a:t>
            </a:r>
          </a:p>
          <a:p>
            <a:pPr>
              <a:lnSpc>
                <a:spcPts val="1754"/>
              </a:lnSpc>
            </a:pPr>
          </a:p>
          <a:p>
            <a:pPr>
              <a:lnSpc>
                <a:spcPts val="1754"/>
              </a:lnSpc>
            </a:pPr>
            <a:r>
              <a:rPr lang="en-US" sz="1253">
                <a:solidFill>
                  <a:srgbClr val="000000"/>
                </a:solidFill>
                <a:latin typeface="Canva Sans Bold"/>
              </a:rPr>
              <a:t># Step 3: Data Cleaning - Handling null values</a:t>
            </a:r>
          </a:p>
          <a:p>
            <a:pPr>
              <a:lnSpc>
                <a:spcPts val="1754"/>
              </a:lnSpc>
            </a:pPr>
            <a:r>
              <a:rPr lang="en-US" sz="1253">
                <a:solidFill>
                  <a:srgbClr val="000000"/>
                </a:solidFill>
                <a:latin typeface="Canva Sans Bold"/>
              </a:rPr>
              <a:t># Let's fill missing values in numeric columns with their mean and</a:t>
            </a:r>
          </a:p>
          <a:p>
            <a:pPr>
              <a:lnSpc>
                <a:spcPts val="1754"/>
              </a:lnSpc>
            </a:pPr>
            <a:r>
              <a:rPr lang="en-US" sz="1253">
                <a:solidFill>
                  <a:srgbClr val="000000"/>
                </a:solidFill>
                <a:latin typeface="Canva Sans Bold"/>
              </a:rPr>
              <a:t># in categorical columns with the most frequent value (mode).</a:t>
            </a:r>
          </a:p>
          <a:p>
            <a:pPr>
              <a:lnSpc>
                <a:spcPts val="1754"/>
              </a:lnSpc>
            </a:pPr>
            <a:r>
              <a:rPr lang="en-US" sz="1253">
                <a:solidFill>
                  <a:srgbClr val="000000"/>
                </a:solidFill>
                <a:latin typeface="Canva Sans Bold"/>
              </a:rPr>
              <a:t>numeric_columns = df.select_dtypes(include="number").columns</a:t>
            </a:r>
          </a:p>
          <a:p>
            <a:pPr>
              <a:lnSpc>
                <a:spcPts val="1754"/>
              </a:lnSpc>
            </a:pPr>
            <a:r>
              <a:rPr lang="en-US" sz="1253">
                <a:solidFill>
                  <a:srgbClr val="000000"/>
                </a:solidFill>
                <a:latin typeface="Canva Sans Bold"/>
              </a:rPr>
              <a:t>categorical_columns = df.select_dtypes(include="object").columns</a:t>
            </a:r>
          </a:p>
          <a:p>
            <a:pPr>
              <a:lnSpc>
                <a:spcPts val="1754"/>
              </a:lnSpc>
            </a:pPr>
          </a:p>
          <a:p>
            <a:pPr>
              <a:lnSpc>
                <a:spcPts val="1754"/>
              </a:lnSpc>
            </a:pPr>
            <a:r>
              <a:rPr lang="en-US" sz="1253">
                <a:solidFill>
                  <a:srgbClr val="000000"/>
                </a:solidFill>
                <a:latin typeface="Canva Sans Bold"/>
              </a:rPr>
              <a:t>df[numeric_columns] = df[numeric_columns].fillna(df[numeric_columns].mean())</a:t>
            </a:r>
          </a:p>
          <a:p>
            <a:pPr>
              <a:lnSpc>
                <a:spcPts val="1754"/>
              </a:lnSpc>
            </a:pPr>
            <a:r>
              <a:rPr lang="en-US" sz="1253">
                <a:solidFill>
                  <a:srgbClr val="000000"/>
                </a:solidFill>
                <a:latin typeface="Canva Sans Bold"/>
              </a:rPr>
              <a:t>df[categorical_columns] = df[categorical_columns].fillna(df[categorical_columns].mode().iloc[0])</a:t>
            </a:r>
          </a:p>
          <a:p>
            <a:pPr>
              <a:lnSpc>
                <a:spcPts val="1754"/>
              </a:lnSpc>
            </a:pPr>
          </a:p>
          <a:p>
            <a:pPr>
              <a:lnSpc>
                <a:spcPts val="1754"/>
              </a:lnSpc>
            </a:pPr>
            <a:r>
              <a:rPr lang="en-US" sz="1253">
                <a:solidFill>
                  <a:srgbClr val="000000"/>
                </a:solidFill>
                <a:latin typeface="Canva Sans Bold"/>
              </a:rPr>
              <a:t># Step 4: Data Preprocessing - One-Hot Encoding for categorical variables</a:t>
            </a:r>
          </a:p>
          <a:p>
            <a:pPr>
              <a:lnSpc>
                <a:spcPts val="1754"/>
              </a:lnSpc>
            </a:pPr>
            <a:r>
              <a:rPr lang="en-US" sz="1253">
                <a:solidFill>
                  <a:srgbClr val="000000"/>
                </a:solidFill>
                <a:latin typeface="Canva Sans Bold"/>
              </a:rPr>
              <a:t>encoder = OneHotEncoder(drop="first", sparse=False)</a:t>
            </a:r>
          </a:p>
          <a:p>
            <a:pPr>
              <a:lnSpc>
                <a:spcPts val="1754"/>
              </a:lnSpc>
            </a:pPr>
            <a:r>
              <a:rPr lang="en-US" sz="1253">
                <a:solidFill>
                  <a:srgbClr val="000000"/>
                </a:solidFill>
                <a:latin typeface="Canva Sans Bold"/>
              </a:rPr>
              <a:t>encoded_columns = pd.DataFrame(encoder.fit_transform(df[categorical_columns]))</a:t>
            </a:r>
          </a:p>
          <a:p>
            <a:pPr>
              <a:lnSpc>
                <a:spcPts val="1754"/>
              </a:lnSpc>
            </a:pPr>
          </a:p>
          <a:p>
            <a:pPr>
              <a:lnSpc>
                <a:spcPts val="1754"/>
              </a:lnSpc>
            </a:pPr>
            <a:r>
              <a:rPr lang="en-US" sz="1253">
                <a:solidFill>
                  <a:srgbClr val="000000"/>
                </a:solidFill>
                <a:latin typeface="Canva Sans Bold"/>
              </a:rPr>
              <a:t># Replace the original categorical columns with the encoded ones</a:t>
            </a:r>
          </a:p>
          <a:p>
            <a:pPr>
              <a:lnSpc>
                <a:spcPts val="1754"/>
              </a:lnSpc>
            </a:pPr>
            <a:r>
              <a:rPr lang="en-US" sz="1253">
                <a:solidFill>
                  <a:srgbClr val="000000"/>
                </a:solidFill>
                <a:latin typeface="Canva Sans Bold"/>
              </a:rPr>
              <a:t>df = df.drop(columns=categorical_columns)</a:t>
            </a:r>
          </a:p>
          <a:p>
            <a:pPr>
              <a:lnSpc>
                <a:spcPts val="1754"/>
              </a:lnSpc>
            </a:pPr>
            <a:r>
              <a:rPr lang="en-US" sz="1253">
                <a:solidFill>
                  <a:srgbClr val="000000"/>
                </a:solidFill>
                <a:latin typeface="Canva Sans Bold"/>
              </a:rPr>
              <a:t>df = pd.concat([df, encoded_columns], axis=1)</a:t>
            </a:r>
          </a:p>
          <a:p>
            <a:pPr>
              <a:lnSpc>
                <a:spcPts val="1754"/>
              </a:lnSpc>
            </a:pPr>
          </a:p>
          <a:p>
            <a:pPr>
              <a:lnSpc>
                <a:spcPts val="1754"/>
              </a:lnSpc>
            </a:pPr>
            <a:r>
              <a:rPr lang="en-US" sz="1253">
                <a:solidFill>
                  <a:srgbClr val="000000"/>
                </a:solidFill>
                <a:latin typeface="Canva Sans Bold"/>
              </a:rPr>
              <a:t># Step 5: Data Preprocessing - Scaling the numeric columns</a:t>
            </a:r>
          </a:p>
          <a:p>
            <a:pPr>
              <a:lnSpc>
                <a:spcPts val="1754"/>
              </a:lnSpc>
            </a:pPr>
            <a:r>
              <a:rPr lang="en-US" sz="1253">
                <a:solidFill>
                  <a:srgbClr val="000000"/>
                </a:solidFill>
                <a:latin typeface="Canva Sans Bold"/>
              </a:rPr>
              <a:t>scaler = StandardScaler()</a:t>
            </a:r>
          </a:p>
          <a:p>
            <a:pPr>
              <a:lnSpc>
                <a:spcPts val="1754"/>
              </a:lnSpc>
            </a:pPr>
            <a:r>
              <a:rPr lang="en-US" sz="1253">
                <a:solidFill>
                  <a:srgbClr val="000000"/>
                </a:solidFill>
                <a:latin typeface="Canva Sans Bold"/>
              </a:rPr>
              <a:t>df[numeric_columns] = scaler.fit_transform(df[numeric_columns])</a:t>
            </a:r>
          </a:p>
          <a:p>
            <a:pPr>
              <a:lnSpc>
                <a:spcPts val="1754"/>
              </a:lnSpc>
            </a:pPr>
          </a:p>
          <a:p>
            <a:pPr>
              <a:lnSpc>
                <a:spcPts val="1754"/>
              </a:lnSpc>
            </a:pPr>
            <a:r>
              <a:rPr lang="en-US" sz="1253">
                <a:solidFill>
                  <a:srgbClr val="000000"/>
                </a:solidFill>
                <a:latin typeface="Canva Sans Bold"/>
              </a:rPr>
              <a:t># Step 6: Save the preprocessed dataset</a:t>
            </a:r>
          </a:p>
          <a:p>
            <a:pPr>
              <a:lnSpc>
                <a:spcPts val="1754"/>
              </a:lnSpc>
            </a:pPr>
            <a:r>
              <a:rPr lang="en-US" sz="1253">
                <a:solidFill>
                  <a:srgbClr val="000000"/>
                </a:solidFill>
                <a:latin typeface="Canva Sans Bold"/>
              </a:rPr>
              <a:t>output_csv = "preprocessed_car_details.csv"</a:t>
            </a:r>
          </a:p>
          <a:p>
            <a:pPr>
              <a:lnSpc>
                <a:spcPts val="1754"/>
              </a:lnSpc>
            </a:pPr>
            <a:r>
              <a:rPr lang="en-US" sz="1253">
                <a:solidFill>
                  <a:srgbClr val="000000"/>
                </a:solidFill>
                <a:latin typeface="Canva Sans Bold"/>
              </a:rPr>
              <a:t>df.to_csv(output_csv, index=False)</a:t>
            </a:r>
          </a:p>
          <a:p>
            <a:pPr>
              <a:lnSpc>
                <a:spcPts val="1754"/>
              </a:lnSpc>
            </a:pPr>
          </a:p>
          <a:p>
            <a:pPr>
              <a:lnSpc>
                <a:spcPts val="1754"/>
              </a:lnSpc>
            </a:pPr>
            <a:r>
              <a:rPr lang="en-US" sz="1253">
                <a:solidFill>
                  <a:srgbClr val="000000"/>
                </a:solidFill>
                <a:latin typeface="Canva Sans Bold"/>
              </a:rPr>
              <a:t>print(f"\nPreprocessed dataset saved to {output_csv}")</a:t>
            </a:r>
          </a:p>
          <a:p>
            <a:pPr>
              <a:lnSpc>
                <a:spcPts val="1754"/>
              </a:lnSpc>
            </a:pPr>
          </a:p>
        </p:txBody>
      </p:sp>
      <p:sp>
        <p:nvSpPr>
          <p:cNvPr name="TextBox 4" id="4"/>
          <p:cNvSpPr txBox="true"/>
          <p:nvPr/>
        </p:nvSpPr>
        <p:spPr>
          <a:xfrm rot="0">
            <a:off x="0" y="387350"/>
            <a:ext cx="18288000" cy="1216025"/>
          </a:xfrm>
          <a:prstGeom prst="rect">
            <a:avLst/>
          </a:prstGeom>
        </p:spPr>
        <p:txBody>
          <a:bodyPr anchor="t" rtlCol="false" tIns="0" lIns="0" bIns="0" rIns="0">
            <a:spAutoFit/>
          </a:bodyPr>
          <a:lstStyle/>
          <a:p>
            <a:pPr algn="ctr">
              <a:lnSpc>
                <a:spcPts val="4900"/>
              </a:lnSpc>
            </a:pPr>
            <a:r>
              <a:rPr lang="en-US" sz="3500" u="sng">
                <a:solidFill>
                  <a:srgbClr val="96693C"/>
                </a:solidFill>
                <a:latin typeface="Canva Sans Bold Italics"/>
              </a:rPr>
              <a:t>Handling null values, One-Hot Encoding, Imputation and Scaling of Data Pre-Processing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226905"/>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00453" y="211737"/>
            <a:ext cx="10153630" cy="9863526"/>
          </a:xfrm>
          <a:custGeom>
            <a:avLst/>
            <a:gdLst/>
            <a:ahLst/>
            <a:cxnLst/>
            <a:rect r="r" b="b" t="t" l="l"/>
            <a:pathLst>
              <a:path h="9863526" w="10153630">
                <a:moveTo>
                  <a:pt x="0" y="0"/>
                </a:moveTo>
                <a:lnTo>
                  <a:pt x="10153629" y="0"/>
                </a:lnTo>
                <a:lnTo>
                  <a:pt x="10153629" y="9863526"/>
                </a:lnTo>
                <a:lnTo>
                  <a:pt x="0" y="9863526"/>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445038"/>
            <a:ext cx="19789698" cy="7160273"/>
          </a:xfrm>
          <a:custGeom>
            <a:avLst/>
            <a:gdLst/>
            <a:ahLst/>
            <a:cxnLst/>
            <a:rect r="r" b="b" t="t" l="l"/>
            <a:pathLst>
              <a:path h="7160273" w="19789698">
                <a:moveTo>
                  <a:pt x="0" y="7160272"/>
                </a:moveTo>
                <a:lnTo>
                  <a:pt x="19789698" y="7160272"/>
                </a:lnTo>
                <a:lnTo>
                  <a:pt x="19789698"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116522"/>
            <a:ext cx="12384842" cy="6574182"/>
          </a:xfrm>
          <a:prstGeom prst="rect">
            <a:avLst/>
          </a:prstGeom>
        </p:spPr>
        <p:txBody>
          <a:bodyPr anchor="t" rtlCol="false" tIns="0" lIns="0" bIns="0" rIns="0">
            <a:spAutoFit/>
          </a:bodyPr>
          <a:lstStyle/>
          <a:p>
            <a:pPr>
              <a:lnSpc>
                <a:spcPts val="2924"/>
              </a:lnSpc>
            </a:pPr>
            <a:r>
              <a:rPr lang="en-US" sz="2088">
                <a:solidFill>
                  <a:srgbClr val="000000"/>
                </a:solidFill>
                <a:latin typeface="Canva Sans Bold"/>
              </a:rPr>
              <a:t>import pandas as pd</a:t>
            </a:r>
          </a:p>
          <a:p>
            <a:pPr>
              <a:lnSpc>
                <a:spcPts val="2924"/>
              </a:lnSpc>
            </a:pPr>
            <a:r>
              <a:rPr lang="en-US" sz="2088">
                <a:solidFill>
                  <a:srgbClr val="000000"/>
                </a:solidFill>
                <a:latin typeface="Canva Sans Bold"/>
              </a:rPr>
              <a:t>import matplotlib.pyplot as plt</a:t>
            </a:r>
          </a:p>
          <a:p>
            <a:pPr>
              <a:lnSpc>
                <a:spcPts val="2924"/>
              </a:lnSpc>
            </a:pPr>
            <a:r>
              <a:rPr lang="en-US" sz="2088">
                <a:solidFill>
                  <a:srgbClr val="000000"/>
                </a:solidFill>
                <a:latin typeface="Canva Sans Bold"/>
              </a:rPr>
              <a:t>import seaborn as sns</a:t>
            </a:r>
          </a:p>
          <a:p>
            <a:pPr>
              <a:lnSpc>
                <a:spcPts val="2924"/>
              </a:lnSpc>
            </a:pPr>
          </a:p>
          <a:p>
            <a:pPr>
              <a:lnSpc>
                <a:spcPts val="2924"/>
              </a:lnSpc>
            </a:pPr>
            <a:r>
              <a:rPr lang="en-US" sz="2088">
                <a:solidFill>
                  <a:srgbClr val="000000"/>
                </a:solidFill>
                <a:latin typeface="Canva Sans Bold"/>
              </a:rPr>
              <a:t># Step 1: Read the dataset from the CSV file into a pandas DataFrame</a:t>
            </a:r>
          </a:p>
          <a:p>
            <a:pPr>
              <a:lnSpc>
                <a:spcPts val="2924"/>
              </a:lnSpc>
            </a:pPr>
            <a:r>
              <a:rPr lang="en-US" sz="2088">
                <a:solidFill>
                  <a:srgbClr val="000000"/>
                </a:solidFill>
                <a:latin typeface="Canva Sans Bold"/>
              </a:rPr>
              <a:t>csv_file = "CAR DETAILS.csv"</a:t>
            </a:r>
          </a:p>
          <a:p>
            <a:pPr>
              <a:lnSpc>
                <a:spcPts val="2924"/>
              </a:lnSpc>
            </a:pPr>
            <a:r>
              <a:rPr lang="en-US" sz="2088">
                <a:solidFill>
                  <a:srgbClr val="000000"/>
                </a:solidFill>
                <a:latin typeface="Canva Sans Bold"/>
              </a:rPr>
              <a:t>df = pd.read_csv(csv_file)</a:t>
            </a:r>
          </a:p>
          <a:p>
            <a:pPr>
              <a:lnSpc>
                <a:spcPts val="2924"/>
              </a:lnSpc>
            </a:pPr>
          </a:p>
          <a:p>
            <a:pPr>
              <a:lnSpc>
                <a:spcPts val="2924"/>
              </a:lnSpc>
            </a:pPr>
            <a:r>
              <a:rPr lang="en-US" sz="2088">
                <a:solidFill>
                  <a:srgbClr val="000000"/>
                </a:solidFill>
                <a:latin typeface="Canva Sans Bold"/>
              </a:rPr>
              <a:t># Step 2: Data Exploration - Basic statistics and information about the dataset</a:t>
            </a:r>
          </a:p>
          <a:p>
            <a:pPr>
              <a:lnSpc>
                <a:spcPts val="2924"/>
              </a:lnSpc>
            </a:pPr>
            <a:r>
              <a:rPr lang="en-US" sz="2088">
                <a:solidFill>
                  <a:srgbClr val="000000"/>
                </a:solidFill>
                <a:latin typeface="Canva Sans Bold"/>
              </a:rPr>
              <a:t>print("Data Exploration:")</a:t>
            </a:r>
          </a:p>
          <a:p>
            <a:pPr>
              <a:lnSpc>
                <a:spcPts val="2924"/>
              </a:lnSpc>
            </a:pPr>
            <a:r>
              <a:rPr lang="en-US" sz="2088">
                <a:solidFill>
                  <a:srgbClr val="000000"/>
                </a:solidFill>
                <a:latin typeface="Canva Sans Bold"/>
              </a:rPr>
              <a:t>print(df.head()) # Display the first few rows of the dataset</a:t>
            </a:r>
          </a:p>
          <a:p>
            <a:pPr>
              <a:lnSpc>
                <a:spcPts val="2924"/>
              </a:lnSpc>
            </a:pPr>
            <a:r>
              <a:rPr lang="en-US" sz="2088">
                <a:solidFill>
                  <a:srgbClr val="000000"/>
                </a:solidFill>
                <a:latin typeface="Canva Sans Bold"/>
              </a:rPr>
              <a:t>print("\nData Information:")</a:t>
            </a:r>
          </a:p>
          <a:p>
            <a:pPr>
              <a:lnSpc>
                <a:spcPts val="2924"/>
              </a:lnSpc>
            </a:pPr>
            <a:r>
              <a:rPr lang="en-US" sz="2088">
                <a:solidFill>
                  <a:srgbClr val="000000"/>
                </a:solidFill>
                <a:latin typeface="Canva Sans Bold"/>
              </a:rPr>
              <a:t>print(df.info()) # Display information about the dataset, including data types and missing values</a:t>
            </a:r>
          </a:p>
          <a:p>
            <a:pPr>
              <a:lnSpc>
                <a:spcPts val="2924"/>
              </a:lnSpc>
            </a:pPr>
          </a:p>
          <a:p>
            <a:pPr>
              <a:lnSpc>
                <a:spcPts val="2924"/>
              </a:lnSpc>
            </a:pPr>
            <a:r>
              <a:rPr lang="en-US" sz="2088">
                <a:solidFill>
                  <a:srgbClr val="000000"/>
                </a:solidFill>
                <a:latin typeface="Canva Sans Bold"/>
              </a:rPr>
              <a:t># Step 3: Exploratory Data Analysis (EDA) - Summary statistics</a:t>
            </a:r>
          </a:p>
          <a:p>
            <a:pPr>
              <a:lnSpc>
                <a:spcPts val="2924"/>
              </a:lnSpc>
            </a:pPr>
            <a:r>
              <a:rPr lang="en-US" sz="2088">
                <a:solidFill>
                  <a:srgbClr val="000000"/>
                </a:solidFill>
                <a:latin typeface="Canva Sans Bold"/>
              </a:rPr>
              <a:t>print("\nSummary Statistics:")</a:t>
            </a:r>
          </a:p>
          <a:p>
            <a:pPr>
              <a:lnSpc>
                <a:spcPts val="2924"/>
              </a:lnSpc>
            </a:pPr>
            <a:r>
              <a:rPr lang="en-US" sz="2088">
                <a:solidFill>
                  <a:srgbClr val="000000"/>
                </a:solidFill>
                <a:latin typeface="Canva Sans Bold"/>
              </a:rPr>
              <a:t>print(df.describe())</a:t>
            </a:r>
          </a:p>
          <a:p>
            <a:pPr>
              <a:lnSpc>
                <a:spcPts val="2924"/>
              </a:lnSpc>
            </a:pPr>
          </a:p>
        </p:txBody>
      </p:sp>
      <p:sp>
        <p:nvSpPr>
          <p:cNvPr name="TextBox 4" id="4"/>
          <p:cNvSpPr txBox="true"/>
          <p:nvPr/>
        </p:nvSpPr>
        <p:spPr>
          <a:xfrm rot="0">
            <a:off x="0" y="361101"/>
            <a:ext cx="18288000" cy="1811020"/>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Graphical Analysis on the Data. Include the graphs with conclusions from the Graphical Analysis.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334508"/>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82700" y="587480"/>
            <a:ext cx="9616552" cy="9467072"/>
          </a:xfrm>
          <a:custGeom>
            <a:avLst/>
            <a:gdLst/>
            <a:ahLst/>
            <a:cxnLst/>
            <a:rect r="r" b="b" t="t" l="l"/>
            <a:pathLst>
              <a:path h="9467072" w="9616552">
                <a:moveTo>
                  <a:pt x="0" y="0"/>
                </a:moveTo>
                <a:lnTo>
                  <a:pt x="9616552" y="0"/>
                </a:lnTo>
                <a:lnTo>
                  <a:pt x="9616552" y="9467072"/>
                </a:lnTo>
                <a:lnTo>
                  <a:pt x="0" y="9467072"/>
                </a:lnTo>
                <a:lnTo>
                  <a:pt x="0" y="0"/>
                </a:lnTo>
                <a:close/>
              </a:path>
            </a:pathLst>
          </a:custGeom>
          <a:blipFill>
            <a:blip r:embed="rId4"/>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258454" y="4289711"/>
            <a:ext cx="19789698" cy="7160273"/>
          </a:xfrm>
          <a:custGeom>
            <a:avLst/>
            <a:gdLst/>
            <a:ahLst/>
            <a:cxnLst/>
            <a:rect r="r" b="b" t="t" l="l"/>
            <a:pathLst>
              <a:path h="7160273" w="19789698">
                <a:moveTo>
                  <a:pt x="0" y="7160272"/>
                </a:moveTo>
                <a:lnTo>
                  <a:pt x="19789698" y="7160272"/>
                </a:lnTo>
                <a:lnTo>
                  <a:pt x="19789698"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911524" y="1597025"/>
            <a:ext cx="5323284" cy="7397750"/>
          </a:xfrm>
          <a:prstGeom prst="rect">
            <a:avLst/>
          </a:prstGeom>
        </p:spPr>
        <p:txBody>
          <a:bodyPr anchor="t" rtlCol="false" tIns="0" lIns="0" bIns="0" rIns="0">
            <a:spAutoFit/>
          </a:bodyPr>
          <a:lstStyle/>
          <a:p>
            <a:pPr>
              <a:lnSpc>
                <a:spcPts val="2800"/>
              </a:lnSpc>
            </a:pPr>
            <a:r>
              <a:rPr lang="en-US" sz="2000">
                <a:solidFill>
                  <a:srgbClr val="000000"/>
                </a:solidFill>
                <a:latin typeface="Canva Sans Bold"/>
              </a:rPr>
              <a:t># Example 2: Histogram of the Year column</a:t>
            </a:r>
          </a:p>
          <a:p>
            <a:pPr>
              <a:lnSpc>
                <a:spcPts val="2800"/>
              </a:lnSpc>
            </a:pPr>
          </a:p>
          <a:p>
            <a:pPr>
              <a:lnSpc>
                <a:spcPts val="2800"/>
              </a:lnSpc>
            </a:pPr>
            <a:r>
              <a:rPr lang="en-US" sz="2000">
                <a:solidFill>
                  <a:srgbClr val="000000"/>
                </a:solidFill>
                <a:latin typeface="Canva Sans Bold"/>
              </a:rPr>
              <a:t>plt.figure(figsize=(8, 6))</a:t>
            </a:r>
          </a:p>
          <a:p>
            <a:pPr>
              <a:lnSpc>
                <a:spcPts val="2800"/>
              </a:lnSpc>
            </a:pPr>
            <a:r>
              <a:rPr lang="en-US" sz="2000">
                <a:solidFill>
                  <a:srgbClr val="000000"/>
                </a:solidFill>
                <a:latin typeface="Canva Sans Bold"/>
              </a:rPr>
              <a:t>sns.histplot(data=df, x='year', kde=True)</a:t>
            </a:r>
          </a:p>
          <a:p>
            <a:pPr>
              <a:lnSpc>
                <a:spcPts val="2800"/>
              </a:lnSpc>
            </a:pPr>
            <a:r>
              <a:rPr lang="en-US" sz="2000">
                <a:solidFill>
                  <a:srgbClr val="000000"/>
                </a:solidFill>
                <a:latin typeface="Canva Sans Bold"/>
              </a:rPr>
              <a:t>plt.title('Distribution of Car Years')</a:t>
            </a:r>
          </a:p>
          <a:p>
            <a:pPr>
              <a:lnSpc>
                <a:spcPts val="2800"/>
              </a:lnSpc>
            </a:pPr>
            <a:r>
              <a:rPr lang="en-US" sz="2000">
                <a:solidFill>
                  <a:srgbClr val="000000"/>
                </a:solidFill>
                <a:latin typeface="Canva Sans Bold"/>
              </a:rPr>
              <a:t>plt.xlabel('Year')</a:t>
            </a:r>
          </a:p>
          <a:p>
            <a:pPr>
              <a:lnSpc>
                <a:spcPts val="2800"/>
              </a:lnSpc>
            </a:pPr>
            <a:r>
              <a:rPr lang="en-US" sz="2000">
                <a:solidFill>
                  <a:srgbClr val="000000"/>
                </a:solidFill>
                <a:latin typeface="Canva Sans Bold"/>
              </a:rPr>
              <a:t>plt.ylabel('Count')</a:t>
            </a:r>
          </a:p>
          <a:p>
            <a:pPr>
              <a:lnSpc>
                <a:spcPts val="2800"/>
              </a:lnSpc>
            </a:pPr>
            <a:r>
              <a:rPr lang="en-US" sz="2000">
                <a:solidFill>
                  <a:srgbClr val="000000"/>
                </a:solidFill>
                <a:latin typeface="Canva Sans Bold"/>
              </a:rPr>
              <a:t>plt.show()</a:t>
            </a:r>
          </a:p>
          <a:p>
            <a:pPr>
              <a:lnSpc>
                <a:spcPts val="2800"/>
              </a:lnSpc>
            </a:pPr>
          </a:p>
          <a:p>
            <a:pPr>
              <a:lnSpc>
                <a:spcPts val="2800"/>
              </a:lnSpc>
            </a:pPr>
          </a:p>
          <a:p>
            <a:pPr>
              <a:lnSpc>
                <a:spcPts val="2800"/>
              </a:lnSpc>
            </a:pPr>
          </a:p>
          <a:p>
            <a:pPr>
              <a:lnSpc>
                <a:spcPts val="2800"/>
              </a:lnSpc>
            </a:pPr>
            <a:r>
              <a:rPr lang="en-US" sz="2000">
                <a:solidFill>
                  <a:srgbClr val="000000"/>
                </a:solidFill>
                <a:latin typeface="Canva Sans Bold"/>
              </a:rPr>
              <a:t># Example 4: Barplot of Car Companies</a:t>
            </a:r>
          </a:p>
          <a:p>
            <a:pPr>
              <a:lnSpc>
                <a:spcPts val="2800"/>
              </a:lnSpc>
            </a:pPr>
          </a:p>
          <a:p>
            <a:pPr>
              <a:lnSpc>
                <a:spcPts val="2800"/>
              </a:lnSpc>
            </a:pPr>
            <a:r>
              <a:rPr lang="en-US" sz="2000">
                <a:solidFill>
                  <a:srgbClr val="000000"/>
                </a:solidFill>
                <a:latin typeface="Canva Sans Bold"/>
              </a:rPr>
              <a:t>plt.figure(figsize=(12, 6))</a:t>
            </a:r>
          </a:p>
          <a:p>
            <a:pPr>
              <a:lnSpc>
                <a:spcPts val="2800"/>
              </a:lnSpc>
            </a:pPr>
            <a:r>
              <a:rPr lang="en-US" sz="2000">
                <a:solidFill>
                  <a:srgbClr val="000000"/>
                </a:solidFill>
                <a:latin typeface="Canva Sans Bold"/>
              </a:rPr>
              <a:t>sns.countplot(data=df, x='name')</a:t>
            </a:r>
          </a:p>
          <a:p>
            <a:pPr>
              <a:lnSpc>
                <a:spcPts val="2800"/>
              </a:lnSpc>
            </a:pPr>
            <a:r>
              <a:rPr lang="en-US" sz="2000">
                <a:solidFill>
                  <a:srgbClr val="000000"/>
                </a:solidFill>
                <a:latin typeface="Canva Sans Bold"/>
              </a:rPr>
              <a:t>plt.title('Number of Cars by Company')</a:t>
            </a:r>
          </a:p>
          <a:p>
            <a:pPr>
              <a:lnSpc>
                <a:spcPts val="2800"/>
              </a:lnSpc>
            </a:pPr>
            <a:r>
              <a:rPr lang="en-US" sz="2000">
                <a:solidFill>
                  <a:srgbClr val="000000"/>
                </a:solidFill>
                <a:latin typeface="Canva Sans Bold"/>
              </a:rPr>
              <a:t>plt.xlabel('Company')</a:t>
            </a:r>
          </a:p>
          <a:p>
            <a:pPr>
              <a:lnSpc>
                <a:spcPts val="2800"/>
              </a:lnSpc>
            </a:pPr>
            <a:r>
              <a:rPr lang="en-US" sz="2000">
                <a:solidFill>
                  <a:srgbClr val="000000"/>
                </a:solidFill>
                <a:latin typeface="Canva Sans Bold"/>
              </a:rPr>
              <a:t>plt.ylabel('Count')</a:t>
            </a:r>
          </a:p>
          <a:p>
            <a:pPr>
              <a:lnSpc>
                <a:spcPts val="2800"/>
              </a:lnSpc>
            </a:pPr>
            <a:r>
              <a:rPr lang="en-US" sz="2000">
                <a:solidFill>
                  <a:srgbClr val="000000"/>
                </a:solidFill>
                <a:latin typeface="Canva Sans Bold"/>
              </a:rPr>
              <a:t>plt.xticks(rotation=90)</a:t>
            </a:r>
          </a:p>
          <a:p>
            <a:pPr>
              <a:lnSpc>
                <a:spcPts val="2800"/>
              </a:lnSpc>
            </a:pPr>
            <a:r>
              <a:rPr lang="en-US" sz="2000">
                <a:solidFill>
                  <a:srgbClr val="000000"/>
                </a:solidFill>
                <a:latin typeface="Canva Sans Bold"/>
              </a:rPr>
              <a:t>plt.show()</a:t>
            </a:r>
          </a:p>
          <a:p>
            <a:pPr>
              <a:lnSpc>
                <a:spcPts val="2800"/>
              </a:lnSpc>
            </a:pPr>
          </a:p>
        </p:txBody>
      </p:sp>
      <p:sp>
        <p:nvSpPr>
          <p:cNvPr name="TextBox 4" id="4"/>
          <p:cNvSpPr txBox="true"/>
          <p:nvPr/>
        </p:nvSpPr>
        <p:spPr>
          <a:xfrm rot="0">
            <a:off x="1539143" y="882650"/>
            <a:ext cx="6523881" cy="8209280"/>
          </a:xfrm>
          <a:prstGeom prst="rect">
            <a:avLst/>
          </a:prstGeom>
        </p:spPr>
        <p:txBody>
          <a:bodyPr anchor="t" rtlCol="false" tIns="0" lIns="0" bIns="0" rIns="0">
            <a:spAutoFit/>
          </a:bodyPr>
          <a:lstStyle/>
          <a:p>
            <a:pPr>
              <a:lnSpc>
                <a:spcPts val="3639"/>
              </a:lnSpc>
            </a:pPr>
            <a:r>
              <a:rPr lang="en-US" sz="2599">
                <a:solidFill>
                  <a:srgbClr val="000000"/>
                </a:solidFill>
                <a:latin typeface="Canva Sans Bold"/>
              </a:rPr>
              <a:t># Step 4: Graphical Analysis</a:t>
            </a:r>
          </a:p>
          <a:p>
            <a:pPr>
              <a:lnSpc>
                <a:spcPts val="2800"/>
              </a:lnSpc>
            </a:pPr>
          </a:p>
          <a:p>
            <a:pPr>
              <a:lnSpc>
                <a:spcPts val="2800"/>
              </a:lnSpc>
            </a:pPr>
            <a:r>
              <a:rPr lang="en-US" sz="2000">
                <a:solidFill>
                  <a:srgbClr val="000000"/>
                </a:solidFill>
                <a:latin typeface="Canva Sans Bold"/>
              </a:rPr>
              <a:t># Example 1: Histogram of car prices</a:t>
            </a:r>
          </a:p>
          <a:p>
            <a:pPr>
              <a:lnSpc>
                <a:spcPts val="2800"/>
              </a:lnSpc>
            </a:pPr>
          </a:p>
          <a:p>
            <a:pPr>
              <a:lnSpc>
                <a:spcPts val="2800"/>
              </a:lnSpc>
            </a:pPr>
            <a:r>
              <a:rPr lang="en-US" sz="2000">
                <a:solidFill>
                  <a:srgbClr val="000000"/>
                </a:solidFill>
                <a:latin typeface="Canva Sans Bold"/>
              </a:rPr>
              <a:t>plt.figure(figsize=(8, 6))</a:t>
            </a:r>
          </a:p>
          <a:p>
            <a:pPr>
              <a:lnSpc>
                <a:spcPts val="2800"/>
              </a:lnSpc>
            </a:pPr>
            <a:r>
              <a:rPr lang="en-US" sz="2000">
                <a:solidFill>
                  <a:srgbClr val="000000"/>
                </a:solidFill>
                <a:latin typeface="Canva Sans Bold"/>
              </a:rPr>
              <a:t>plt.hist(df["selling_price"], bins=20, color="skyblue")</a:t>
            </a:r>
          </a:p>
          <a:p>
            <a:pPr>
              <a:lnSpc>
                <a:spcPts val="2800"/>
              </a:lnSpc>
            </a:pPr>
            <a:r>
              <a:rPr lang="en-US" sz="2000">
                <a:solidFill>
                  <a:srgbClr val="000000"/>
                </a:solidFill>
                <a:latin typeface="Canva Sans Bold"/>
              </a:rPr>
              <a:t>plt.xlabel("selling_price")</a:t>
            </a:r>
          </a:p>
          <a:p>
            <a:pPr>
              <a:lnSpc>
                <a:spcPts val="2800"/>
              </a:lnSpc>
            </a:pPr>
            <a:r>
              <a:rPr lang="en-US" sz="2000">
                <a:solidFill>
                  <a:srgbClr val="000000"/>
                </a:solidFill>
                <a:latin typeface="Canva Sans Bold"/>
              </a:rPr>
              <a:t>plt.ylabel("Frequency")</a:t>
            </a:r>
          </a:p>
          <a:p>
            <a:pPr>
              <a:lnSpc>
                <a:spcPts val="2800"/>
              </a:lnSpc>
            </a:pPr>
            <a:r>
              <a:rPr lang="en-US" sz="2000">
                <a:solidFill>
                  <a:srgbClr val="000000"/>
                </a:solidFill>
                <a:latin typeface="Canva Sans Bold"/>
              </a:rPr>
              <a:t>plt.title("Histogram of Car Prices")</a:t>
            </a:r>
          </a:p>
          <a:p>
            <a:pPr>
              <a:lnSpc>
                <a:spcPts val="2800"/>
              </a:lnSpc>
            </a:pPr>
            <a:r>
              <a:rPr lang="en-US" sz="2000">
                <a:solidFill>
                  <a:srgbClr val="000000"/>
                </a:solidFill>
                <a:latin typeface="Canva Sans Bold"/>
              </a:rPr>
              <a:t>plt.show()</a:t>
            </a:r>
          </a:p>
          <a:p>
            <a:pPr>
              <a:lnSpc>
                <a:spcPts val="2800"/>
              </a:lnSpc>
            </a:pPr>
          </a:p>
          <a:p>
            <a:pPr>
              <a:lnSpc>
                <a:spcPts val="2800"/>
              </a:lnSpc>
            </a:pPr>
          </a:p>
          <a:p>
            <a:pPr>
              <a:lnSpc>
                <a:spcPts val="2800"/>
              </a:lnSpc>
            </a:pPr>
          </a:p>
          <a:p>
            <a:pPr>
              <a:lnSpc>
                <a:spcPts val="2800"/>
              </a:lnSpc>
            </a:pPr>
            <a:r>
              <a:rPr lang="en-US" sz="2000">
                <a:solidFill>
                  <a:srgbClr val="000000"/>
                </a:solidFill>
                <a:latin typeface="Canva Sans Bold"/>
              </a:rPr>
              <a:t># Example 3: Box plot of car prices by fuel type</a:t>
            </a:r>
          </a:p>
          <a:p>
            <a:pPr>
              <a:lnSpc>
                <a:spcPts val="2800"/>
              </a:lnSpc>
            </a:pPr>
          </a:p>
          <a:p>
            <a:pPr>
              <a:lnSpc>
                <a:spcPts val="2800"/>
              </a:lnSpc>
            </a:pPr>
            <a:r>
              <a:rPr lang="en-US" sz="2000">
                <a:solidFill>
                  <a:srgbClr val="000000"/>
                </a:solidFill>
                <a:latin typeface="Canva Sans Bold"/>
              </a:rPr>
              <a:t>plt.figure(figsize=(8, 6))</a:t>
            </a:r>
          </a:p>
          <a:p>
            <a:pPr>
              <a:lnSpc>
                <a:spcPts val="2800"/>
              </a:lnSpc>
            </a:pPr>
            <a:r>
              <a:rPr lang="en-US" sz="2000">
                <a:solidFill>
                  <a:srgbClr val="000000"/>
                </a:solidFill>
                <a:latin typeface="Canva Sans Bold"/>
              </a:rPr>
              <a:t>sns.boxplot(x="fuel", y="selling_price", data=df)</a:t>
            </a:r>
          </a:p>
          <a:p>
            <a:pPr>
              <a:lnSpc>
                <a:spcPts val="2800"/>
              </a:lnSpc>
            </a:pPr>
            <a:r>
              <a:rPr lang="en-US" sz="2000">
                <a:solidFill>
                  <a:srgbClr val="000000"/>
                </a:solidFill>
                <a:latin typeface="Canva Sans Bold"/>
              </a:rPr>
              <a:t>plt.xlabel("Fuel Type")</a:t>
            </a:r>
          </a:p>
          <a:p>
            <a:pPr>
              <a:lnSpc>
                <a:spcPts val="2800"/>
              </a:lnSpc>
            </a:pPr>
            <a:r>
              <a:rPr lang="en-US" sz="2000">
                <a:solidFill>
                  <a:srgbClr val="000000"/>
                </a:solidFill>
                <a:latin typeface="Canva Sans Bold"/>
              </a:rPr>
              <a:t>plt.ylabel("Price")</a:t>
            </a:r>
          </a:p>
          <a:p>
            <a:pPr>
              <a:lnSpc>
                <a:spcPts val="2800"/>
              </a:lnSpc>
            </a:pPr>
            <a:r>
              <a:rPr lang="en-US" sz="2000">
                <a:solidFill>
                  <a:srgbClr val="000000"/>
                </a:solidFill>
                <a:latin typeface="Canva Sans Bold"/>
              </a:rPr>
              <a:t>plt.title("Box Plot of Car Prices by Fuel Type")</a:t>
            </a:r>
          </a:p>
          <a:p>
            <a:pPr>
              <a:lnSpc>
                <a:spcPts val="2800"/>
              </a:lnSpc>
            </a:pPr>
            <a:r>
              <a:rPr lang="en-US" sz="2000">
                <a:solidFill>
                  <a:srgbClr val="000000"/>
                </a:solidFill>
                <a:latin typeface="Canva Sans Bold"/>
              </a:rPr>
              <a:t>plt.show()</a:t>
            </a:r>
          </a:p>
          <a:p>
            <a:pPr>
              <a:lnSpc>
                <a:spcPts val="2800"/>
              </a:lnSpc>
            </a:pPr>
          </a:p>
          <a:p>
            <a:pPr>
              <a:lnSpc>
                <a:spcPts val="280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410854" y="4442111"/>
            <a:ext cx="19789698" cy="7160273"/>
          </a:xfrm>
          <a:custGeom>
            <a:avLst/>
            <a:gdLst/>
            <a:ahLst/>
            <a:cxnLst/>
            <a:rect r="r" b="b" t="t" l="l"/>
            <a:pathLst>
              <a:path h="7160273" w="19789698">
                <a:moveTo>
                  <a:pt x="0" y="7160272"/>
                </a:moveTo>
                <a:lnTo>
                  <a:pt x="19789698" y="7160272"/>
                </a:lnTo>
                <a:lnTo>
                  <a:pt x="19789698"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2921" y="214626"/>
            <a:ext cx="8701079" cy="5655701"/>
          </a:xfrm>
          <a:custGeom>
            <a:avLst/>
            <a:gdLst/>
            <a:ahLst/>
            <a:cxnLst/>
            <a:rect r="r" b="b" t="t" l="l"/>
            <a:pathLst>
              <a:path h="5655701" w="8701079">
                <a:moveTo>
                  <a:pt x="0" y="0"/>
                </a:moveTo>
                <a:lnTo>
                  <a:pt x="8701079" y="0"/>
                </a:lnTo>
                <a:lnTo>
                  <a:pt x="8701079" y="5655701"/>
                </a:lnTo>
                <a:lnTo>
                  <a:pt x="0" y="5655701"/>
                </a:lnTo>
                <a:lnTo>
                  <a:pt x="0" y="0"/>
                </a:lnTo>
                <a:close/>
              </a:path>
            </a:pathLst>
          </a:custGeom>
          <a:blipFill>
            <a:blip r:embed="rId4"/>
            <a:stretch>
              <a:fillRect l="0" t="0" r="0" b="0"/>
            </a:stretch>
          </a:blipFill>
        </p:spPr>
      </p:sp>
      <p:sp>
        <p:nvSpPr>
          <p:cNvPr name="Freeform 4" id="4"/>
          <p:cNvSpPr/>
          <p:nvPr/>
        </p:nvSpPr>
        <p:spPr>
          <a:xfrm flipH="false" flipV="false" rot="0">
            <a:off x="8573105" y="3506893"/>
            <a:ext cx="9183085" cy="6298267"/>
          </a:xfrm>
          <a:custGeom>
            <a:avLst/>
            <a:gdLst/>
            <a:ahLst/>
            <a:cxnLst/>
            <a:rect r="r" b="b" t="t" l="l"/>
            <a:pathLst>
              <a:path h="6298267" w="9183085">
                <a:moveTo>
                  <a:pt x="0" y="0"/>
                </a:moveTo>
                <a:lnTo>
                  <a:pt x="9183084" y="0"/>
                </a:lnTo>
                <a:lnTo>
                  <a:pt x="9183084" y="6298267"/>
                </a:lnTo>
                <a:lnTo>
                  <a:pt x="0" y="6298267"/>
                </a:lnTo>
                <a:lnTo>
                  <a:pt x="0" y="0"/>
                </a:lnTo>
                <a:close/>
              </a:path>
            </a:pathLst>
          </a:custGeom>
          <a:blipFill>
            <a:blip r:embed="rId5"/>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563254" y="4594511"/>
            <a:ext cx="19789698" cy="7160273"/>
          </a:xfrm>
          <a:custGeom>
            <a:avLst/>
            <a:gdLst/>
            <a:ahLst/>
            <a:cxnLst/>
            <a:rect r="r" b="b" t="t" l="l"/>
            <a:pathLst>
              <a:path h="7160273" w="19789698">
                <a:moveTo>
                  <a:pt x="0" y="7160272"/>
                </a:moveTo>
                <a:lnTo>
                  <a:pt x="19789698" y="7160272"/>
                </a:lnTo>
                <a:lnTo>
                  <a:pt x="19789698"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8883" y="294295"/>
            <a:ext cx="8672187" cy="6066188"/>
          </a:xfrm>
          <a:custGeom>
            <a:avLst/>
            <a:gdLst/>
            <a:ahLst/>
            <a:cxnLst/>
            <a:rect r="r" b="b" t="t" l="l"/>
            <a:pathLst>
              <a:path h="6066188" w="8672187">
                <a:moveTo>
                  <a:pt x="0" y="0"/>
                </a:moveTo>
                <a:lnTo>
                  <a:pt x="8672187" y="0"/>
                </a:lnTo>
                <a:lnTo>
                  <a:pt x="8672187" y="6066188"/>
                </a:lnTo>
                <a:lnTo>
                  <a:pt x="0" y="6066188"/>
                </a:lnTo>
                <a:lnTo>
                  <a:pt x="0" y="0"/>
                </a:lnTo>
                <a:close/>
              </a:path>
            </a:pathLst>
          </a:custGeom>
          <a:blipFill>
            <a:blip r:embed="rId4"/>
            <a:stretch>
              <a:fillRect l="0" t="0" r="0" b="0"/>
            </a:stretch>
          </a:blipFill>
        </p:spPr>
      </p:sp>
      <p:sp>
        <p:nvSpPr>
          <p:cNvPr name="Freeform 4" id="4"/>
          <p:cNvSpPr/>
          <p:nvPr/>
        </p:nvSpPr>
        <p:spPr>
          <a:xfrm flipH="false" flipV="false" rot="0">
            <a:off x="8553413" y="2474882"/>
            <a:ext cx="9196448" cy="7520012"/>
          </a:xfrm>
          <a:custGeom>
            <a:avLst/>
            <a:gdLst/>
            <a:ahLst/>
            <a:cxnLst/>
            <a:rect r="r" b="b" t="t" l="l"/>
            <a:pathLst>
              <a:path h="7520012" w="9196448">
                <a:moveTo>
                  <a:pt x="0" y="0"/>
                </a:moveTo>
                <a:lnTo>
                  <a:pt x="9196449" y="0"/>
                </a:lnTo>
                <a:lnTo>
                  <a:pt x="9196449" y="7520012"/>
                </a:lnTo>
                <a:lnTo>
                  <a:pt x="0" y="7520012"/>
                </a:lnTo>
                <a:lnTo>
                  <a:pt x="0" y="0"/>
                </a:lnTo>
                <a:close/>
              </a:path>
            </a:pathLst>
          </a:custGeom>
          <a:blipFill>
            <a:blip r:embed="rId5"/>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286783"/>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92955" y="539750"/>
            <a:ext cx="12571214" cy="9159875"/>
          </a:xfrm>
          <a:prstGeom prst="rect">
            <a:avLst/>
          </a:prstGeom>
        </p:spPr>
        <p:txBody>
          <a:bodyPr anchor="t" rtlCol="false" tIns="0" lIns="0" bIns="0" rIns="0">
            <a:spAutoFit/>
          </a:bodyPr>
          <a:lstStyle/>
          <a:p>
            <a:pPr>
              <a:lnSpc>
                <a:spcPts val="2800"/>
              </a:lnSpc>
            </a:pPr>
            <a:r>
              <a:rPr lang="en-US" sz="2000">
                <a:solidFill>
                  <a:srgbClr val="000000"/>
                </a:solidFill>
                <a:latin typeface="Canva Sans Bold"/>
              </a:rPr>
              <a:t># Example 5: Pairplot of numerical variables</a:t>
            </a:r>
          </a:p>
          <a:p>
            <a:pPr>
              <a:lnSpc>
                <a:spcPts val="2800"/>
              </a:lnSpc>
            </a:pPr>
            <a:r>
              <a:rPr lang="en-US" sz="2000">
                <a:solidFill>
                  <a:srgbClr val="000000"/>
                </a:solidFill>
                <a:latin typeface="Canva Sans Bold"/>
              </a:rPr>
              <a:t>numerical_cols = ['name','year','selling_price','km_driven','fuel','seller_type','transmission','owner']</a:t>
            </a:r>
          </a:p>
          <a:p>
            <a:pPr>
              <a:lnSpc>
                <a:spcPts val="2800"/>
              </a:lnSpc>
            </a:pPr>
            <a:r>
              <a:rPr lang="en-US" sz="2000">
                <a:solidFill>
                  <a:srgbClr val="000000"/>
                </a:solidFill>
                <a:latin typeface="Canva Sans Bold"/>
              </a:rPr>
              <a:t>sns.pairplot(data=df[numerical_cols])</a:t>
            </a:r>
          </a:p>
          <a:p>
            <a:pPr>
              <a:lnSpc>
                <a:spcPts val="2800"/>
              </a:lnSpc>
            </a:pPr>
            <a:r>
              <a:rPr lang="en-US" sz="2000">
                <a:solidFill>
                  <a:srgbClr val="000000"/>
                </a:solidFill>
                <a:latin typeface="Canva Sans Bold"/>
              </a:rPr>
              <a:t>plt.suptitle('Pairplot of Numerical Variables')</a:t>
            </a:r>
          </a:p>
          <a:p>
            <a:pPr>
              <a:lnSpc>
                <a:spcPts val="2800"/>
              </a:lnSpc>
            </a:pPr>
            <a:r>
              <a:rPr lang="en-US" sz="2000">
                <a:solidFill>
                  <a:srgbClr val="000000"/>
                </a:solidFill>
                <a:latin typeface="Canva Sans Bold"/>
              </a:rPr>
              <a:t>plt.show()</a:t>
            </a:r>
          </a:p>
          <a:p>
            <a:pPr>
              <a:lnSpc>
                <a:spcPts val="2800"/>
              </a:lnSpc>
            </a:pPr>
          </a:p>
          <a:p>
            <a:pPr>
              <a:lnSpc>
                <a:spcPts val="2800"/>
              </a:lnSpc>
            </a:pPr>
            <a:r>
              <a:rPr lang="en-US" sz="2000">
                <a:solidFill>
                  <a:srgbClr val="000000"/>
                </a:solidFill>
                <a:latin typeface="Canva Sans Bold"/>
              </a:rPr>
              <a:t># Example 6: Correlation heatmap</a:t>
            </a:r>
          </a:p>
          <a:p>
            <a:pPr>
              <a:lnSpc>
                <a:spcPts val="2800"/>
              </a:lnSpc>
            </a:pPr>
            <a:r>
              <a:rPr lang="en-US" sz="2000">
                <a:solidFill>
                  <a:srgbClr val="000000"/>
                </a:solidFill>
                <a:latin typeface="Canva Sans Bold"/>
              </a:rPr>
              <a:t>plt.figure(figsize=(10, 8))</a:t>
            </a:r>
          </a:p>
          <a:p>
            <a:pPr>
              <a:lnSpc>
                <a:spcPts val="2800"/>
              </a:lnSpc>
            </a:pPr>
            <a:r>
              <a:rPr lang="en-US" sz="2000">
                <a:solidFill>
                  <a:srgbClr val="000000"/>
                </a:solidFill>
                <a:latin typeface="Canva Sans Bold"/>
              </a:rPr>
              <a:t>sns.heatmap(df.corr(), annot=True, cmap="coolwarm", fmt=".2f")</a:t>
            </a:r>
          </a:p>
          <a:p>
            <a:pPr>
              <a:lnSpc>
                <a:spcPts val="2800"/>
              </a:lnSpc>
            </a:pPr>
            <a:r>
              <a:rPr lang="en-US" sz="2000">
                <a:solidFill>
                  <a:srgbClr val="000000"/>
                </a:solidFill>
                <a:latin typeface="Canva Sans Bold"/>
              </a:rPr>
              <a:t>plt.title("Correlation Heatmap")</a:t>
            </a:r>
          </a:p>
          <a:p>
            <a:pPr>
              <a:lnSpc>
                <a:spcPts val="2800"/>
              </a:lnSpc>
            </a:pPr>
            <a:r>
              <a:rPr lang="en-US" sz="2000">
                <a:solidFill>
                  <a:srgbClr val="000000"/>
                </a:solidFill>
                <a:latin typeface="Canva Sans Bold"/>
              </a:rPr>
              <a:t>plt.show()</a:t>
            </a:r>
          </a:p>
          <a:p>
            <a:pPr>
              <a:lnSpc>
                <a:spcPts val="2800"/>
              </a:lnSpc>
            </a:pPr>
          </a:p>
          <a:p>
            <a:pPr>
              <a:lnSpc>
                <a:spcPts val="2800"/>
              </a:lnSpc>
            </a:pPr>
            <a:r>
              <a:rPr lang="en-US" sz="2000">
                <a:solidFill>
                  <a:srgbClr val="000000"/>
                </a:solidFill>
                <a:latin typeface="Canva Sans Bold"/>
              </a:rPr>
              <a:t># Step 5: Conclusions from Graphical Analysis</a:t>
            </a:r>
          </a:p>
          <a:p>
            <a:pPr>
              <a:lnSpc>
                <a:spcPts val="2800"/>
              </a:lnSpc>
            </a:pPr>
            <a:r>
              <a:rPr lang="en-US" sz="2000">
                <a:solidFill>
                  <a:srgbClr val="000000"/>
                </a:solidFill>
                <a:latin typeface="Canva Sans Bold"/>
              </a:rPr>
              <a:t># Include conclusions here based on the graphs generated above.</a:t>
            </a:r>
          </a:p>
          <a:p>
            <a:pPr>
              <a:lnSpc>
                <a:spcPts val="2800"/>
              </a:lnSpc>
            </a:pPr>
          </a:p>
          <a:p>
            <a:pPr>
              <a:lnSpc>
                <a:spcPts val="2800"/>
              </a:lnSpc>
            </a:pPr>
            <a:r>
              <a:rPr lang="en-US" sz="2000">
                <a:solidFill>
                  <a:srgbClr val="000000"/>
                </a:solidFill>
                <a:latin typeface="Canva Sans Bold"/>
              </a:rPr>
              <a:t># For example, based on the histogram of car prices, we can observe the distribution of prices and</a:t>
            </a:r>
          </a:p>
          <a:p>
            <a:pPr>
              <a:lnSpc>
                <a:spcPts val="2800"/>
              </a:lnSpc>
            </a:pPr>
            <a:r>
              <a:rPr lang="en-US" sz="2000">
                <a:solidFill>
                  <a:srgbClr val="000000"/>
                </a:solidFill>
                <a:latin typeface="Canva Sans Bold"/>
              </a:rPr>
              <a:t># identify any potential outliers.</a:t>
            </a:r>
          </a:p>
          <a:p>
            <a:pPr>
              <a:lnSpc>
                <a:spcPts val="2800"/>
              </a:lnSpc>
            </a:pPr>
          </a:p>
          <a:p>
            <a:pPr>
              <a:lnSpc>
                <a:spcPts val="2800"/>
              </a:lnSpc>
            </a:pPr>
            <a:r>
              <a:rPr lang="en-US" sz="2000">
                <a:solidFill>
                  <a:srgbClr val="000000"/>
                </a:solidFill>
                <a:latin typeface="Canva Sans Bold"/>
              </a:rPr>
              <a:t># The box plot of car prices by fuel type helps us understand the price distribution based on different</a:t>
            </a:r>
          </a:p>
          <a:p>
            <a:pPr>
              <a:lnSpc>
                <a:spcPts val="2800"/>
              </a:lnSpc>
            </a:pPr>
            <a:r>
              <a:rPr lang="en-US" sz="2000">
                <a:solidFill>
                  <a:srgbClr val="000000"/>
                </a:solidFill>
                <a:latin typeface="Canva Sans Bold"/>
              </a:rPr>
              <a:t># fuel types, and we can observe any significant differences between them.</a:t>
            </a:r>
          </a:p>
          <a:p>
            <a:pPr>
              <a:lnSpc>
                <a:spcPts val="2800"/>
              </a:lnSpc>
            </a:pPr>
          </a:p>
          <a:p>
            <a:pPr>
              <a:lnSpc>
                <a:spcPts val="2800"/>
              </a:lnSpc>
            </a:pPr>
            <a:r>
              <a:rPr lang="en-US" sz="2000">
                <a:solidFill>
                  <a:srgbClr val="000000"/>
                </a:solidFill>
                <a:latin typeface="Canva Sans Bold"/>
              </a:rPr>
              <a:t># The correlation heatmap provides insights into the relationships between numeric variables. Strong</a:t>
            </a:r>
          </a:p>
          <a:p>
            <a:pPr>
              <a:lnSpc>
                <a:spcPts val="2800"/>
              </a:lnSpc>
            </a:pPr>
            <a:r>
              <a:rPr lang="en-US" sz="2000">
                <a:solidFill>
                  <a:srgbClr val="000000"/>
                </a:solidFill>
                <a:latin typeface="Canva Sans Bold"/>
              </a:rPr>
              <a:t># positive or negative correlations between variables suggest potential dependencies.</a:t>
            </a:r>
          </a:p>
          <a:p>
            <a:pPr>
              <a:lnSpc>
                <a:spcPts val="2800"/>
              </a:lnSpc>
            </a:pPr>
          </a:p>
          <a:p>
            <a:pPr>
              <a:lnSpc>
                <a:spcPts val="2800"/>
              </a:lnSpc>
            </a:pPr>
            <a:r>
              <a:rPr lang="en-US" sz="2000">
                <a:solidFill>
                  <a:srgbClr val="000000"/>
                </a:solidFill>
                <a:latin typeface="Canva Sans Bold"/>
              </a:rPr>
              <a:t># Continue to add conclusions based on other insights you gain from the graphs.</a:t>
            </a:r>
          </a:p>
          <a:p>
            <a:pPr>
              <a:lnSpc>
                <a:spcPts val="28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693066" y="4494883"/>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28700"/>
            <a:ext cx="1028700" cy="1058545"/>
            <a:chOff x="0" y="0"/>
            <a:chExt cx="270933" cy="278794"/>
          </a:xfrm>
        </p:grpSpPr>
        <p:sp>
          <p:nvSpPr>
            <p:cNvPr name="Freeform 4" id="4"/>
            <p:cNvSpPr/>
            <p:nvPr/>
          </p:nvSpPr>
          <p:spPr>
            <a:xfrm flipH="false" flipV="false" rot="0">
              <a:off x="0" y="0"/>
              <a:ext cx="270933" cy="278794"/>
            </a:xfrm>
            <a:custGeom>
              <a:avLst/>
              <a:gdLst/>
              <a:ahLst/>
              <a:cxnLst/>
              <a:rect r="r" b="b" t="t" l="l"/>
              <a:pathLst>
                <a:path h="278794" w="270933">
                  <a:moveTo>
                    <a:pt x="0" y="0"/>
                  </a:moveTo>
                  <a:lnTo>
                    <a:pt x="270933" y="0"/>
                  </a:lnTo>
                  <a:lnTo>
                    <a:pt x="270933" y="278794"/>
                  </a:lnTo>
                  <a:lnTo>
                    <a:pt x="0" y="278794"/>
                  </a:lnTo>
                  <a:close/>
                </a:path>
              </a:pathLst>
            </a:custGeom>
            <a:solidFill>
              <a:srgbClr val="96693C"/>
            </a:solidFill>
            <a:ln>
              <a:no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531516" y="1009650"/>
            <a:ext cx="6879407" cy="1077595"/>
          </a:xfrm>
          <a:prstGeom prst="rect">
            <a:avLst/>
          </a:prstGeom>
        </p:spPr>
        <p:txBody>
          <a:bodyPr anchor="t" rtlCol="false" tIns="0" lIns="0" bIns="0" rIns="0">
            <a:spAutoFit/>
          </a:bodyPr>
          <a:lstStyle/>
          <a:p>
            <a:pPr>
              <a:lnSpc>
                <a:spcPts val="8539"/>
              </a:lnSpc>
            </a:pPr>
            <a:r>
              <a:rPr lang="en-US" sz="6999" spc="132">
                <a:solidFill>
                  <a:srgbClr val="96693C"/>
                </a:solidFill>
                <a:latin typeface="Loubag"/>
              </a:rPr>
              <a:t>Overview</a:t>
            </a:r>
          </a:p>
        </p:txBody>
      </p:sp>
      <p:sp>
        <p:nvSpPr>
          <p:cNvPr name="TextBox 7" id="7"/>
          <p:cNvSpPr txBox="true"/>
          <p:nvPr/>
        </p:nvSpPr>
        <p:spPr>
          <a:xfrm rot="0">
            <a:off x="3266301" y="2557575"/>
            <a:ext cx="4097229" cy="596900"/>
          </a:xfrm>
          <a:prstGeom prst="rect">
            <a:avLst/>
          </a:prstGeom>
        </p:spPr>
        <p:txBody>
          <a:bodyPr anchor="t" rtlCol="false" tIns="0" lIns="0" bIns="0" rIns="0">
            <a:spAutoFit/>
          </a:bodyPr>
          <a:lstStyle/>
          <a:p>
            <a:pPr>
              <a:lnSpc>
                <a:spcPts val="4900"/>
              </a:lnSpc>
            </a:pPr>
            <a:r>
              <a:rPr lang="en-US" sz="3500" spc="126">
                <a:solidFill>
                  <a:srgbClr val="231F20"/>
                </a:solidFill>
                <a:latin typeface="TT Commons Pro Bold"/>
              </a:rPr>
              <a:t>INTRODUCTION</a:t>
            </a:r>
          </a:p>
        </p:txBody>
      </p:sp>
      <p:sp>
        <p:nvSpPr>
          <p:cNvPr name="TextBox 8" id="8"/>
          <p:cNvSpPr txBox="true"/>
          <p:nvPr/>
        </p:nvSpPr>
        <p:spPr>
          <a:xfrm rot="0">
            <a:off x="2266807" y="2624250"/>
            <a:ext cx="732795" cy="543306"/>
          </a:xfrm>
          <a:prstGeom prst="rect">
            <a:avLst/>
          </a:prstGeom>
        </p:spPr>
        <p:txBody>
          <a:bodyPr anchor="t" rtlCol="false" tIns="0" lIns="0" bIns="0" rIns="0">
            <a:spAutoFit/>
          </a:bodyPr>
          <a:lstStyle/>
          <a:p>
            <a:pPr>
              <a:lnSpc>
                <a:spcPts val="4392"/>
              </a:lnSpc>
            </a:pPr>
            <a:r>
              <a:rPr lang="en-US" sz="3600" spc="68">
                <a:solidFill>
                  <a:srgbClr val="96693C"/>
                </a:solidFill>
                <a:latin typeface="Loubag Bold"/>
              </a:rPr>
              <a:t>1</a:t>
            </a:r>
          </a:p>
        </p:txBody>
      </p:sp>
      <p:sp>
        <p:nvSpPr>
          <p:cNvPr name="TextBox 9" id="9"/>
          <p:cNvSpPr txBox="true"/>
          <p:nvPr/>
        </p:nvSpPr>
        <p:spPr>
          <a:xfrm rot="0">
            <a:off x="3266301" y="3375582"/>
            <a:ext cx="13992999" cy="596900"/>
          </a:xfrm>
          <a:prstGeom prst="rect">
            <a:avLst/>
          </a:prstGeom>
        </p:spPr>
        <p:txBody>
          <a:bodyPr anchor="t" rtlCol="false" tIns="0" lIns="0" bIns="0" rIns="0">
            <a:spAutoFit/>
          </a:bodyPr>
          <a:lstStyle/>
          <a:p>
            <a:pPr>
              <a:lnSpc>
                <a:spcPts val="4900"/>
              </a:lnSpc>
            </a:pPr>
            <a:r>
              <a:rPr lang="en-US" sz="3500" spc="126">
                <a:solidFill>
                  <a:srgbClr val="231F20"/>
                </a:solidFill>
                <a:latin typeface="TT Commons Pro Bold"/>
              </a:rPr>
              <a:t>IMPORTING THE DATASET AND EXPLANATION OF FEATURES</a:t>
            </a:r>
          </a:p>
        </p:txBody>
      </p:sp>
      <p:sp>
        <p:nvSpPr>
          <p:cNvPr name="TextBox 10" id="10"/>
          <p:cNvSpPr txBox="true"/>
          <p:nvPr/>
        </p:nvSpPr>
        <p:spPr>
          <a:xfrm rot="0">
            <a:off x="2266807" y="3442257"/>
            <a:ext cx="732795" cy="543306"/>
          </a:xfrm>
          <a:prstGeom prst="rect">
            <a:avLst/>
          </a:prstGeom>
        </p:spPr>
        <p:txBody>
          <a:bodyPr anchor="t" rtlCol="false" tIns="0" lIns="0" bIns="0" rIns="0">
            <a:spAutoFit/>
          </a:bodyPr>
          <a:lstStyle/>
          <a:p>
            <a:pPr>
              <a:lnSpc>
                <a:spcPts val="4392"/>
              </a:lnSpc>
            </a:pPr>
            <a:r>
              <a:rPr lang="en-US" sz="3600" spc="68">
                <a:solidFill>
                  <a:srgbClr val="96693C"/>
                </a:solidFill>
                <a:latin typeface="Loubag Bold"/>
              </a:rPr>
              <a:t>2</a:t>
            </a:r>
          </a:p>
        </p:txBody>
      </p:sp>
      <p:sp>
        <p:nvSpPr>
          <p:cNvPr name="TextBox 11" id="11"/>
          <p:cNvSpPr txBox="true"/>
          <p:nvPr/>
        </p:nvSpPr>
        <p:spPr>
          <a:xfrm rot="0">
            <a:off x="2266807" y="4252263"/>
            <a:ext cx="732795" cy="543306"/>
          </a:xfrm>
          <a:prstGeom prst="rect">
            <a:avLst/>
          </a:prstGeom>
        </p:spPr>
        <p:txBody>
          <a:bodyPr anchor="t" rtlCol="false" tIns="0" lIns="0" bIns="0" rIns="0">
            <a:spAutoFit/>
          </a:bodyPr>
          <a:lstStyle/>
          <a:p>
            <a:pPr>
              <a:lnSpc>
                <a:spcPts val="4392"/>
              </a:lnSpc>
            </a:pPr>
            <a:r>
              <a:rPr lang="en-US" sz="3600" spc="68">
                <a:solidFill>
                  <a:srgbClr val="96693C"/>
                </a:solidFill>
                <a:latin typeface="Loubag Bold"/>
              </a:rPr>
              <a:t>3</a:t>
            </a:r>
          </a:p>
        </p:txBody>
      </p:sp>
      <p:sp>
        <p:nvSpPr>
          <p:cNvPr name="TextBox 12" id="12"/>
          <p:cNvSpPr txBox="true"/>
          <p:nvPr/>
        </p:nvSpPr>
        <p:spPr>
          <a:xfrm rot="0">
            <a:off x="2266807" y="5062269"/>
            <a:ext cx="732795" cy="543306"/>
          </a:xfrm>
          <a:prstGeom prst="rect">
            <a:avLst/>
          </a:prstGeom>
        </p:spPr>
        <p:txBody>
          <a:bodyPr anchor="t" rtlCol="false" tIns="0" lIns="0" bIns="0" rIns="0">
            <a:spAutoFit/>
          </a:bodyPr>
          <a:lstStyle/>
          <a:p>
            <a:pPr>
              <a:lnSpc>
                <a:spcPts val="4392"/>
              </a:lnSpc>
            </a:pPr>
            <a:r>
              <a:rPr lang="en-US" sz="3600" spc="68">
                <a:solidFill>
                  <a:srgbClr val="96693C"/>
                </a:solidFill>
                <a:latin typeface="Loubag Bold"/>
              </a:rPr>
              <a:t>4</a:t>
            </a:r>
          </a:p>
        </p:txBody>
      </p:sp>
      <p:sp>
        <p:nvSpPr>
          <p:cNvPr name="TextBox 13" id="13"/>
          <p:cNvSpPr txBox="true"/>
          <p:nvPr/>
        </p:nvSpPr>
        <p:spPr>
          <a:xfrm rot="0">
            <a:off x="2266807" y="5872275"/>
            <a:ext cx="732795" cy="543306"/>
          </a:xfrm>
          <a:prstGeom prst="rect">
            <a:avLst/>
          </a:prstGeom>
        </p:spPr>
        <p:txBody>
          <a:bodyPr anchor="t" rtlCol="false" tIns="0" lIns="0" bIns="0" rIns="0">
            <a:spAutoFit/>
          </a:bodyPr>
          <a:lstStyle/>
          <a:p>
            <a:pPr>
              <a:lnSpc>
                <a:spcPts val="4392"/>
              </a:lnSpc>
            </a:pPr>
            <a:r>
              <a:rPr lang="en-US" sz="3600" spc="68">
                <a:solidFill>
                  <a:srgbClr val="96693C"/>
                </a:solidFill>
                <a:latin typeface="Loubag Bold"/>
              </a:rPr>
              <a:t>5</a:t>
            </a:r>
          </a:p>
        </p:txBody>
      </p:sp>
      <p:sp>
        <p:nvSpPr>
          <p:cNvPr name="TextBox 14" id="14"/>
          <p:cNvSpPr txBox="true"/>
          <p:nvPr/>
        </p:nvSpPr>
        <p:spPr>
          <a:xfrm rot="0">
            <a:off x="2266807" y="6691806"/>
            <a:ext cx="732795" cy="543306"/>
          </a:xfrm>
          <a:prstGeom prst="rect">
            <a:avLst/>
          </a:prstGeom>
        </p:spPr>
        <p:txBody>
          <a:bodyPr anchor="t" rtlCol="false" tIns="0" lIns="0" bIns="0" rIns="0">
            <a:spAutoFit/>
          </a:bodyPr>
          <a:lstStyle/>
          <a:p>
            <a:pPr>
              <a:lnSpc>
                <a:spcPts val="4392"/>
              </a:lnSpc>
            </a:pPr>
            <a:r>
              <a:rPr lang="en-US" sz="3600" spc="68">
                <a:solidFill>
                  <a:srgbClr val="96693C"/>
                </a:solidFill>
                <a:latin typeface="Loubag Bold"/>
              </a:rPr>
              <a:t>6</a:t>
            </a:r>
          </a:p>
        </p:txBody>
      </p:sp>
      <p:sp>
        <p:nvSpPr>
          <p:cNvPr name="TextBox 15" id="15"/>
          <p:cNvSpPr txBox="true"/>
          <p:nvPr/>
        </p:nvSpPr>
        <p:spPr>
          <a:xfrm rot="0">
            <a:off x="2266807" y="7531714"/>
            <a:ext cx="732795" cy="543306"/>
          </a:xfrm>
          <a:prstGeom prst="rect">
            <a:avLst/>
          </a:prstGeom>
        </p:spPr>
        <p:txBody>
          <a:bodyPr anchor="t" rtlCol="false" tIns="0" lIns="0" bIns="0" rIns="0">
            <a:spAutoFit/>
          </a:bodyPr>
          <a:lstStyle/>
          <a:p>
            <a:pPr>
              <a:lnSpc>
                <a:spcPts val="4392"/>
              </a:lnSpc>
            </a:pPr>
            <a:r>
              <a:rPr lang="en-US" sz="3600" spc="68">
                <a:solidFill>
                  <a:srgbClr val="96693C"/>
                </a:solidFill>
                <a:latin typeface="Loubag Bold"/>
              </a:rPr>
              <a:t> 7</a:t>
            </a:r>
          </a:p>
        </p:txBody>
      </p:sp>
      <p:sp>
        <p:nvSpPr>
          <p:cNvPr name="TextBox 16" id="16"/>
          <p:cNvSpPr txBox="true"/>
          <p:nvPr/>
        </p:nvSpPr>
        <p:spPr>
          <a:xfrm rot="0">
            <a:off x="3266301" y="6634656"/>
            <a:ext cx="4097229" cy="603885"/>
          </a:xfrm>
          <a:prstGeom prst="rect">
            <a:avLst/>
          </a:prstGeom>
        </p:spPr>
        <p:txBody>
          <a:bodyPr anchor="t" rtlCol="false" tIns="0" lIns="0" bIns="0" rIns="0">
            <a:spAutoFit/>
          </a:bodyPr>
          <a:lstStyle/>
          <a:p>
            <a:pPr>
              <a:lnSpc>
                <a:spcPts val="5040"/>
              </a:lnSpc>
            </a:pPr>
            <a:r>
              <a:rPr lang="en-US" sz="3600" spc="129">
                <a:solidFill>
                  <a:srgbClr val="231F20"/>
                </a:solidFill>
                <a:latin typeface="TT Commons Pro Bold"/>
              </a:rPr>
              <a:t>RESULT</a:t>
            </a:r>
          </a:p>
        </p:txBody>
      </p:sp>
      <p:sp>
        <p:nvSpPr>
          <p:cNvPr name="TextBox 17" id="17"/>
          <p:cNvSpPr txBox="true"/>
          <p:nvPr/>
        </p:nvSpPr>
        <p:spPr>
          <a:xfrm rot="0">
            <a:off x="3266301" y="7474564"/>
            <a:ext cx="4097229" cy="603885"/>
          </a:xfrm>
          <a:prstGeom prst="rect">
            <a:avLst/>
          </a:prstGeom>
        </p:spPr>
        <p:txBody>
          <a:bodyPr anchor="t" rtlCol="false" tIns="0" lIns="0" bIns="0" rIns="0">
            <a:spAutoFit/>
          </a:bodyPr>
          <a:lstStyle/>
          <a:p>
            <a:pPr>
              <a:lnSpc>
                <a:spcPts val="5040"/>
              </a:lnSpc>
            </a:pPr>
            <a:r>
              <a:rPr lang="en-US" sz="3600" spc="129">
                <a:solidFill>
                  <a:srgbClr val="231F20"/>
                </a:solidFill>
                <a:latin typeface="TT Commons Pro Bold"/>
              </a:rPr>
              <a:t>CONCLUSION</a:t>
            </a:r>
          </a:p>
        </p:txBody>
      </p:sp>
      <p:sp>
        <p:nvSpPr>
          <p:cNvPr name="TextBox 18" id="18"/>
          <p:cNvSpPr txBox="true"/>
          <p:nvPr/>
        </p:nvSpPr>
        <p:spPr>
          <a:xfrm rot="0">
            <a:off x="3266301" y="5792646"/>
            <a:ext cx="9815952" cy="603885"/>
          </a:xfrm>
          <a:prstGeom prst="rect">
            <a:avLst/>
          </a:prstGeom>
        </p:spPr>
        <p:txBody>
          <a:bodyPr anchor="t" rtlCol="false" tIns="0" lIns="0" bIns="0" rIns="0">
            <a:spAutoFit/>
          </a:bodyPr>
          <a:lstStyle/>
          <a:p>
            <a:pPr>
              <a:lnSpc>
                <a:spcPts val="5040"/>
              </a:lnSpc>
            </a:pPr>
            <a:r>
              <a:rPr lang="en-US" sz="3600" spc="129">
                <a:solidFill>
                  <a:srgbClr val="231F20"/>
                </a:solidFill>
                <a:latin typeface="TT Commons Pro Bold"/>
              </a:rPr>
              <a:t>BUILD ML REGRESSION MODELS</a:t>
            </a:r>
          </a:p>
        </p:txBody>
      </p:sp>
      <p:sp>
        <p:nvSpPr>
          <p:cNvPr name="TextBox 19" id="19"/>
          <p:cNvSpPr txBox="true"/>
          <p:nvPr/>
        </p:nvSpPr>
        <p:spPr>
          <a:xfrm rot="0">
            <a:off x="3266301" y="4992101"/>
            <a:ext cx="14321613" cy="603885"/>
          </a:xfrm>
          <a:prstGeom prst="rect">
            <a:avLst/>
          </a:prstGeom>
        </p:spPr>
        <p:txBody>
          <a:bodyPr anchor="t" rtlCol="false" tIns="0" lIns="0" bIns="0" rIns="0">
            <a:spAutoFit/>
          </a:bodyPr>
          <a:lstStyle/>
          <a:p>
            <a:pPr>
              <a:lnSpc>
                <a:spcPts val="5040"/>
              </a:lnSpc>
            </a:pPr>
            <a:r>
              <a:rPr lang="en-US" sz="3600" spc="129">
                <a:solidFill>
                  <a:srgbClr val="231F20"/>
                </a:solidFill>
                <a:latin typeface="TT Commons Pro Bold"/>
              </a:rPr>
              <a:t>VISUALIZATION OF FEATURES FOR BETTER UNDERSTANDING</a:t>
            </a:r>
          </a:p>
        </p:txBody>
      </p:sp>
      <p:sp>
        <p:nvSpPr>
          <p:cNvPr name="TextBox 20" id="20"/>
          <p:cNvSpPr txBox="true"/>
          <p:nvPr/>
        </p:nvSpPr>
        <p:spPr>
          <a:xfrm rot="0">
            <a:off x="3266301" y="4159616"/>
            <a:ext cx="13992999" cy="603885"/>
          </a:xfrm>
          <a:prstGeom prst="rect">
            <a:avLst/>
          </a:prstGeom>
        </p:spPr>
        <p:txBody>
          <a:bodyPr anchor="t" rtlCol="false" tIns="0" lIns="0" bIns="0" rIns="0">
            <a:spAutoFit/>
          </a:bodyPr>
          <a:lstStyle/>
          <a:p>
            <a:pPr>
              <a:lnSpc>
                <a:spcPts val="5040"/>
              </a:lnSpc>
            </a:pPr>
            <a:r>
              <a:rPr lang="en-US" sz="3600" spc="129">
                <a:solidFill>
                  <a:srgbClr val="231F20"/>
                </a:solidFill>
                <a:latin typeface="TT Commons Pro Bold"/>
              </a:rPr>
              <a:t>EXPLORING AND GRAPHICAL REPRESENTATION OF DATASET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110521"/>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1838" y="198902"/>
            <a:ext cx="12690376" cy="5290852"/>
          </a:xfrm>
          <a:custGeom>
            <a:avLst/>
            <a:gdLst/>
            <a:ahLst/>
            <a:cxnLst/>
            <a:rect r="r" b="b" t="t" l="l"/>
            <a:pathLst>
              <a:path h="5290852" w="12690376">
                <a:moveTo>
                  <a:pt x="0" y="0"/>
                </a:moveTo>
                <a:lnTo>
                  <a:pt x="12690375" y="0"/>
                </a:lnTo>
                <a:lnTo>
                  <a:pt x="12690375" y="5290851"/>
                </a:lnTo>
                <a:lnTo>
                  <a:pt x="0" y="5290851"/>
                </a:lnTo>
                <a:lnTo>
                  <a:pt x="0" y="0"/>
                </a:lnTo>
                <a:close/>
              </a:path>
            </a:pathLst>
          </a:custGeom>
          <a:blipFill>
            <a:blip r:embed="rId4"/>
            <a:stretch>
              <a:fillRect l="0" t="0" r="0" b="0"/>
            </a:stretch>
          </a:blipFill>
        </p:spPr>
      </p:sp>
      <p:sp>
        <p:nvSpPr>
          <p:cNvPr name="Freeform 4" id="4"/>
          <p:cNvSpPr/>
          <p:nvPr/>
        </p:nvSpPr>
        <p:spPr>
          <a:xfrm flipH="false" flipV="false" rot="0">
            <a:off x="6147203" y="880988"/>
            <a:ext cx="11748094" cy="9012950"/>
          </a:xfrm>
          <a:custGeom>
            <a:avLst/>
            <a:gdLst/>
            <a:ahLst/>
            <a:cxnLst/>
            <a:rect r="r" b="b" t="t" l="l"/>
            <a:pathLst>
              <a:path h="9012950" w="11748094">
                <a:moveTo>
                  <a:pt x="0" y="0"/>
                </a:moveTo>
                <a:lnTo>
                  <a:pt x="11748094" y="0"/>
                </a:lnTo>
                <a:lnTo>
                  <a:pt x="11748094" y="9012950"/>
                </a:lnTo>
                <a:lnTo>
                  <a:pt x="0" y="9012950"/>
                </a:lnTo>
                <a:lnTo>
                  <a:pt x="0" y="0"/>
                </a:lnTo>
                <a:close/>
              </a:path>
            </a:pathLst>
          </a:custGeom>
          <a:blipFill>
            <a:blip r:embed="rId5"/>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131456"/>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47515" y="2854325"/>
            <a:ext cx="13950851" cy="7432675"/>
          </a:xfrm>
          <a:prstGeom prst="rect">
            <a:avLst/>
          </a:prstGeom>
        </p:spPr>
        <p:txBody>
          <a:bodyPr anchor="t" rtlCol="false" tIns="0" lIns="0" bIns="0" rIns="0">
            <a:spAutoFit/>
          </a:bodyPr>
          <a:lstStyle/>
          <a:p>
            <a:pPr>
              <a:lnSpc>
                <a:spcPts val="3499"/>
              </a:lnSpc>
            </a:pPr>
            <a:r>
              <a:rPr lang="en-US" sz="2499">
                <a:solidFill>
                  <a:srgbClr val="000000"/>
                </a:solidFill>
                <a:latin typeface="Canva Sans Bold"/>
              </a:rPr>
              <a:t>import numpy as np</a:t>
            </a:r>
          </a:p>
          <a:p>
            <a:pPr>
              <a:lnSpc>
                <a:spcPts val="3499"/>
              </a:lnSpc>
            </a:pPr>
            <a:r>
              <a:rPr lang="en-US" sz="2499">
                <a:solidFill>
                  <a:srgbClr val="000000"/>
                </a:solidFill>
                <a:latin typeface="Canva Sans Bold"/>
              </a:rPr>
              <a:t>import pandas as pd</a:t>
            </a:r>
          </a:p>
          <a:p>
            <a:pPr>
              <a:lnSpc>
                <a:spcPts val="3499"/>
              </a:lnSpc>
            </a:pPr>
            <a:r>
              <a:rPr lang="en-US" sz="2499">
                <a:solidFill>
                  <a:srgbClr val="000000"/>
                </a:solidFill>
                <a:latin typeface="Canva Sans Bold"/>
              </a:rPr>
              <a:t>from sklearn.datasets import load_iris</a:t>
            </a:r>
          </a:p>
          <a:p>
            <a:pPr>
              <a:lnSpc>
                <a:spcPts val="3499"/>
              </a:lnSpc>
            </a:pPr>
            <a:r>
              <a:rPr lang="en-US" sz="2499">
                <a:solidFill>
                  <a:srgbClr val="000000"/>
                </a:solidFill>
                <a:latin typeface="Canva Sans Bold"/>
              </a:rPr>
              <a:t>from sklearn.model_selection import train_test_split</a:t>
            </a:r>
          </a:p>
          <a:p>
            <a:pPr>
              <a:lnSpc>
                <a:spcPts val="3499"/>
              </a:lnSpc>
            </a:pPr>
            <a:r>
              <a:rPr lang="en-US" sz="2499">
                <a:solidFill>
                  <a:srgbClr val="000000"/>
                </a:solidFill>
                <a:latin typeface="Canva Sans Bold"/>
              </a:rPr>
              <a:t>from sklearn.linear_model import LogisticRegression</a:t>
            </a:r>
          </a:p>
          <a:p>
            <a:pPr>
              <a:lnSpc>
                <a:spcPts val="3499"/>
              </a:lnSpc>
            </a:pPr>
            <a:r>
              <a:rPr lang="en-US" sz="2499">
                <a:solidFill>
                  <a:srgbClr val="000000"/>
                </a:solidFill>
                <a:latin typeface="Canva Sans Bold"/>
              </a:rPr>
              <a:t>from sklearn.tree import DecisionTreeClassifier</a:t>
            </a:r>
          </a:p>
          <a:p>
            <a:pPr>
              <a:lnSpc>
                <a:spcPts val="3499"/>
              </a:lnSpc>
            </a:pPr>
            <a:r>
              <a:rPr lang="en-US" sz="2499">
                <a:solidFill>
                  <a:srgbClr val="000000"/>
                </a:solidFill>
                <a:latin typeface="Canva Sans Bold"/>
              </a:rPr>
              <a:t>from sklearn.ensemble import RandomForestClassifier, BaggingClassifier, VotingClassifier</a:t>
            </a:r>
          </a:p>
          <a:p>
            <a:pPr>
              <a:lnSpc>
                <a:spcPts val="3499"/>
              </a:lnSpc>
            </a:pPr>
            <a:r>
              <a:rPr lang="en-US" sz="2499">
                <a:solidFill>
                  <a:srgbClr val="000000"/>
                </a:solidFill>
                <a:latin typeface="Canva Sans Bold"/>
              </a:rPr>
              <a:t>from sklearn.metrics import accuracy_score, precision_score, recall_score, f1_score</a:t>
            </a:r>
          </a:p>
          <a:p>
            <a:pPr>
              <a:lnSpc>
                <a:spcPts val="3499"/>
              </a:lnSpc>
            </a:pPr>
          </a:p>
          <a:p>
            <a:pPr>
              <a:lnSpc>
                <a:spcPts val="3499"/>
              </a:lnSpc>
            </a:pPr>
            <a:r>
              <a:rPr lang="en-US" sz="2499">
                <a:solidFill>
                  <a:srgbClr val="000000"/>
                </a:solidFill>
                <a:latin typeface="Canva Sans Bold"/>
              </a:rPr>
              <a:t># Load the Iris dataset</a:t>
            </a:r>
          </a:p>
          <a:p>
            <a:pPr>
              <a:lnSpc>
                <a:spcPts val="3499"/>
              </a:lnSpc>
            </a:pPr>
            <a:r>
              <a:rPr lang="en-US" sz="2499">
                <a:solidFill>
                  <a:srgbClr val="000000"/>
                </a:solidFill>
                <a:latin typeface="Canva Sans Bold"/>
              </a:rPr>
              <a:t>data = load_iris()</a:t>
            </a:r>
          </a:p>
          <a:p>
            <a:pPr>
              <a:lnSpc>
                <a:spcPts val="3499"/>
              </a:lnSpc>
            </a:pPr>
            <a:r>
              <a:rPr lang="en-US" sz="2499">
                <a:solidFill>
                  <a:srgbClr val="000000"/>
                </a:solidFill>
                <a:latin typeface="Canva Sans Bold"/>
              </a:rPr>
              <a:t>X = data.data</a:t>
            </a:r>
          </a:p>
          <a:p>
            <a:pPr>
              <a:lnSpc>
                <a:spcPts val="3499"/>
              </a:lnSpc>
            </a:pPr>
            <a:r>
              <a:rPr lang="en-US" sz="2499">
                <a:solidFill>
                  <a:srgbClr val="000000"/>
                </a:solidFill>
                <a:latin typeface="Canva Sans Bold"/>
              </a:rPr>
              <a:t>y = data.target</a:t>
            </a:r>
          </a:p>
          <a:p>
            <a:pPr>
              <a:lnSpc>
                <a:spcPts val="3499"/>
              </a:lnSpc>
            </a:pPr>
          </a:p>
          <a:p>
            <a:pPr>
              <a:lnSpc>
                <a:spcPts val="3499"/>
              </a:lnSpc>
            </a:pPr>
            <a:r>
              <a:rPr lang="en-US" sz="2499">
                <a:solidFill>
                  <a:srgbClr val="000000"/>
                </a:solidFill>
                <a:latin typeface="Canva Sans Bold"/>
              </a:rPr>
              <a:t># Split the dataset into training and testing sets</a:t>
            </a:r>
          </a:p>
          <a:p>
            <a:pPr>
              <a:lnSpc>
                <a:spcPts val="3499"/>
              </a:lnSpc>
            </a:pPr>
            <a:r>
              <a:rPr lang="en-US" sz="2499">
                <a:solidFill>
                  <a:srgbClr val="000000"/>
                </a:solidFill>
                <a:latin typeface="Canva Sans Bold"/>
              </a:rPr>
              <a:t>X_train, X_test, y_train, y_test = train_test_split(X, y, test_size=0.2, random_state=42)</a:t>
            </a:r>
          </a:p>
          <a:p>
            <a:pPr>
              <a:lnSpc>
                <a:spcPts val="3499"/>
              </a:lnSpc>
            </a:pPr>
          </a:p>
        </p:txBody>
      </p:sp>
      <p:sp>
        <p:nvSpPr>
          <p:cNvPr name="TextBox 4" id="4"/>
          <p:cNvSpPr txBox="true"/>
          <p:nvPr/>
        </p:nvSpPr>
        <p:spPr>
          <a:xfrm rot="0">
            <a:off x="0" y="281120"/>
            <a:ext cx="18288000" cy="1811020"/>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Best model using Regression or classification ,Bagging, Ensemble techniques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316722"/>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21656" y="663575"/>
            <a:ext cx="14569678" cy="9623425"/>
          </a:xfrm>
          <a:prstGeom prst="rect">
            <a:avLst/>
          </a:prstGeom>
        </p:spPr>
        <p:txBody>
          <a:bodyPr anchor="t" rtlCol="false" tIns="0" lIns="0" bIns="0" rIns="0">
            <a:spAutoFit/>
          </a:bodyPr>
          <a:lstStyle/>
          <a:p>
            <a:pPr>
              <a:lnSpc>
                <a:spcPts val="3499"/>
              </a:lnSpc>
            </a:pPr>
            <a:r>
              <a:rPr lang="en-US" sz="2499">
                <a:solidFill>
                  <a:srgbClr val="000000"/>
                </a:solidFill>
                <a:latin typeface="Canva Sans Bold"/>
              </a:rPr>
              <a:t># Regression</a:t>
            </a:r>
          </a:p>
          <a:p>
            <a:pPr>
              <a:lnSpc>
                <a:spcPts val="3499"/>
              </a:lnSpc>
            </a:pPr>
            <a:r>
              <a:rPr lang="en-US" sz="2499">
                <a:solidFill>
                  <a:srgbClr val="000000"/>
                </a:solidFill>
                <a:latin typeface="Canva Sans Bold"/>
              </a:rPr>
              <a:t># Since the Iris dataset is a classification problem, let's use a logistic regression model</a:t>
            </a:r>
          </a:p>
          <a:p>
            <a:pPr>
              <a:lnSpc>
                <a:spcPts val="3499"/>
              </a:lnSpc>
            </a:pPr>
            <a:r>
              <a:rPr lang="en-US" sz="2499">
                <a:solidFill>
                  <a:srgbClr val="000000"/>
                </a:solidFill>
                <a:latin typeface="Canva Sans Bold"/>
              </a:rPr>
              <a:t>reg_model = LogisticRegression(max_iter=1000)</a:t>
            </a:r>
          </a:p>
          <a:p>
            <a:pPr>
              <a:lnSpc>
                <a:spcPts val="3499"/>
              </a:lnSpc>
            </a:pPr>
            <a:r>
              <a:rPr lang="en-US" sz="2499">
                <a:solidFill>
                  <a:srgbClr val="000000"/>
                </a:solidFill>
                <a:latin typeface="Canva Sans Bold"/>
              </a:rPr>
              <a:t>reg_model.fit(X_train, y_train)</a:t>
            </a:r>
          </a:p>
          <a:p>
            <a:pPr>
              <a:lnSpc>
                <a:spcPts val="3499"/>
              </a:lnSpc>
            </a:pPr>
            <a:r>
              <a:rPr lang="en-US" sz="2499">
                <a:solidFill>
                  <a:srgbClr val="000000"/>
                </a:solidFill>
                <a:latin typeface="Canva Sans Bold"/>
              </a:rPr>
              <a:t>y_pred_reg = reg_model.predict(X_test)</a:t>
            </a:r>
          </a:p>
          <a:p>
            <a:pPr>
              <a:lnSpc>
                <a:spcPts val="3499"/>
              </a:lnSpc>
            </a:pPr>
          </a:p>
          <a:p>
            <a:pPr>
              <a:lnSpc>
                <a:spcPts val="3499"/>
              </a:lnSpc>
            </a:pPr>
            <a:r>
              <a:rPr lang="en-US" sz="2499">
                <a:solidFill>
                  <a:srgbClr val="000000"/>
                </a:solidFill>
                <a:latin typeface="Canva Sans Bold"/>
              </a:rPr>
              <a:t># Classification</a:t>
            </a:r>
          </a:p>
          <a:p>
            <a:pPr>
              <a:lnSpc>
                <a:spcPts val="3499"/>
              </a:lnSpc>
            </a:pPr>
            <a:r>
              <a:rPr lang="en-US" sz="2499">
                <a:solidFill>
                  <a:srgbClr val="000000"/>
                </a:solidFill>
                <a:latin typeface="Canva Sans Bold"/>
              </a:rPr>
              <a:t># Decision Tree Classifier</a:t>
            </a:r>
          </a:p>
          <a:p>
            <a:pPr>
              <a:lnSpc>
                <a:spcPts val="3499"/>
              </a:lnSpc>
            </a:pPr>
            <a:r>
              <a:rPr lang="en-US" sz="2499">
                <a:solidFill>
                  <a:srgbClr val="000000"/>
                </a:solidFill>
                <a:latin typeface="Canva Sans Bold"/>
              </a:rPr>
              <a:t>dt_model = DecisionTreeClassifier()</a:t>
            </a:r>
          </a:p>
          <a:p>
            <a:pPr>
              <a:lnSpc>
                <a:spcPts val="3499"/>
              </a:lnSpc>
            </a:pPr>
            <a:r>
              <a:rPr lang="en-US" sz="2499">
                <a:solidFill>
                  <a:srgbClr val="000000"/>
                </a:solidFill>
                <a:latin typeface="Canva Sans Bold"/>
              </a:rPr>
              <a:t>dt_model.fit(X_train, y_train)</a:t>
            </a:r>
          </a:p>
          <a:p>
            <a:pPr>
              <a:lnSpc>
                <a:spcPts val="3499"/>
              </a:lnSpc>
            </a:pPr>
            <a:r>
              <a:rPr lang="en-US" sz="2499">
                <a:solidFill>
                  <a:srgbClr val="000000"/>
                </a:solidFill>
                <a:latin typeface="Canva Sans Bold"/>
              </a:rPr>
              <a:t>y_pred_dt = dt_model.predict(X_test)</a:t>
            </a:r>
          </a:p>
          <a:p>
            <a:pPr>
              <a:lnSpc>
                <a:spcPts val="3499"/>
              </a:lnSpc>
            </a:pPr>
          </a:p>
          <a:p>
            <a:pPr>
              <a:lnSpc>
                <a:spcPts val="3499"/>
              </a:lnSpc>
            </a:pPr>
            <a:r>
              <a:rPr lang="en-US" sz="2499">
                <a:solidFill>
                  <a:srgbClr val="000000"/>
                </a:solidFill>
                <a:latin typeface="Canva Sans Bold"/>
              </a:rPr>
              <a:t># Random Forest Classifier</a:t>
            </a:r>
          </a:p>
          <a:p>
            <a:pPr>
              <a:lnSpc>
                <a:spcPts val="3499"/>
              </a:lnSpc>
            </a:pPr>
            <a:r>
              <a:rPr lang="en-US" sz="2499">
                <a:solidFill>
                  <a:srgbClr val="000000"/>
                </a:solidFill>
                <a:latin typeface="Canva Sans Bold"/>
              </a:rPr>
              <a:t>rf_model = RandomForestClassifier()</a:t>
            </a:r>
          </a:p>
          <a:p>
            <a:pPr>
              <a:lnSpc>
                <a:spcPts val="3499"/>
              </a:lnSpc>
            </a:pPr>
            <a:r>
              <a:rPr lang="en-US" sz="2499">
                <a:solidFill>
                  <a:srgbClr val="000000"/>
                </a:solidFill>
                <a:latin typeface="Canva Sans Bold"/>
              </a:rPr>
              <a:t>rf_model.fit(X_train, y_train)</a:t>
            </a:r>
          </a:p>
          <a:p>
            <a:pPr>
              <a:lnSpc>
                <a:spcPts val="3499"/>
              </a:lnSpc>
            </a:pPr>
            <a:r>
              <a:rPr lang="en-US" sz="2499">
                <a:solidFill>
                  <a:srgbClr val="000000"/>
                </a:solidFill>
                <a:latin typeface="Canva Sans Bold"/>
              </a:rPr>
              <a:t>y_pred_rf = rf_model.predict(X_test)</a:t>
            </a:r>
          </a:p>
          <a:p>
            <a:pPr>
              <a:lnSpc>
                <a:spcPts val="3499"/>
              </a:lnSpc>
            </a:pPr>
          </a:p>
          <a:p>
            <a:pPr>
              <a:lnSpc>
                <a:spcPts val="3499"/>
              </a:lnSpc>
            </a:pPr>
            <a:r>
              <a:rPr lang="en-US" sz="2499">
                <a:solidFill>
                  <a:srgbClr val="000000"/>
                </a:solidFill>
                <a:latin typeface="Canva Sans Bold"/>
              </a:rPr>
              <a:t># Bagging</a:t>
            </a:r>
          </a:p>
          <a:p>
            <a:pPr>
              <a:lnSpc>
                <a:spcPts val="3499"/>
              </a:lnSpc>
            </a:pPr>
            <a:r>
              <a:rPr lang="en-US" sz="2499">
                <a:solidFill>
                  <a:srgbClr val="000000"/>
                </a:solidFill>
                <a:latin typeface="Canva Sans Bold"/>
              </a:rPr>
              <a:t>bagging_model = BaggingClassifier(base_estimator=DecisionTreeClassifier(), n_estimators=10)</a:t>
            </a:r>
          </a:p>
          <a:p>
            <a:pPr>
              <a:lnSpc>
                <a:spcPts val="3499"/>
              </a:lnSpc>
            </a:pPr>
            <a:r>
              <a:rPr lang="en-US" sz="2499">
                <a:solidFill>
                  <a:srgbClr val="000000"/>
                </a:solidFill>
                <a:latin typeface="Canva Sans Bold"/>
              </a:rPr>
              <a:t>bagging_model.fit(X_train, y_train)</a:t>
            </a:r>
          </a:p>
          <a:p>
            <a:pPr>
              <a:lnSpc>
                <a:spcPts val="3499"/>
              </a:lnSpc>
            </a:pPr>
            <a:r>
              <a:rPr lang="en-US" sz="2499">
                <a:solidFill>
                  <a:srgbClr val="000000"/>
                </a:solidFill>
                <a:latin typeface="Canva Sans Bold"/>
              </a:rPr>
              <a:t>y_pred_bagging = bagging_model.predict(X_test)</a:t>
            </a:r>
          </a:p>
          <a:p>
            <a:pPr>
              <a:lnSpc>
                <a:spcPts val="3499"/>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239059"/>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25686" y="663575"/>
            <a:ext cx="14636353" cy="9623425"/>
          </a:xfrm>
          <a:prstGeom prst="rect">
            <a:avLst/>
          </a:prstGeom>
        </p:spPr>
        <p:txBody>
          <a:bodyPr anchor="t" rtlCol="false" tIns="0" lIns="0" bIns="0" rIns="0">
            <a:spAutoFit/>
          </a:bodyPr>
          <a:lstStyle/>
          <a:p>
            <a:pPr>
              <a:lnSpc>
                <a:spcPts val="3499"/>
              </a:lnSpc>
            </a:pPr>
            <a:r>
              <a:rPr lang="en-US" sz="2499">
                <a:solidFill>
                  <a:srgbClr val="000000"/>
                </a:solidFill>
                <a:latin typeface="Canva Sans Bold"/>
              </a:rPr>
              <a:t># Ensemble</a:t>
            </a:r>
          </a:p>
          <a:p>
            <a:pPr>
              <a:lnSpc>
                <a:spcPts val="3499"/>
              </a:lnSpc>
            </a:pPr>
            <a:r>
              <a:rPr lang="en-US" sz="2499">
                <a:solidFill>
                  <a:srgbClr val="000000"/>
                </a:solidFill>
                <a:latin typeface="Canva Sans Bold"/>
              </a:rPr>
              <a:t>ensemble_model = VotingClassifier(estimators=[('dt', dt_model), ('rf', rf_model)], voting='hard')</a:t>
            </a:r>
          </a:p>
          <a:p>
            <a:pPr>
              <a:lnSpc>
                <a:spcPts val="3499"/>
              </a:lnSpc>
            </a:pPr>
            <a:r>
              <a:rPr lang="en-US" sz="2499">
                <a:solidFill>
                  <a:srgbClr val="000000"/>
                </a:solidFill>
                <a:latin typeface="Canva Sans Bold"/>
              </a:rPr>
              <a:t>ensemble_model.fit(X_train, y_train)</a:t>
            </a:r>
          </a:p>
          <a:p>
            <a:pPr>
              <a:lnSpc>
                <a:spcPts val="3499"/>
              </a:lnSpc>
            </a:pPr>
            <a:r>
              <a:rPr lang="en-US" sz="2499">
                <a:solidFill>
                  <a:srgbClr val="000000"/>
                </a:solidFill>
                <a:latin typeface="Canva Sans Bold"/>
              </a:rPr>
              <a:t>y_pred_ensemble = ensemble_model.predict(X_test)</a:t>
            </a:r>
          </a:p>
          <a:p>
            <a:pPr>
              <a:lnSpc>
                <a:spcPts val="3499"/>
              </a:lnSpc>
            </a:pPr>
          </a:p>
          <a:p>
            <a:pPr>
              <a:lnSpc>
                <a:spcPts val="3499"/>
              </a:lnSpc>
            </a:pPr>
            <a:r>
              <a:rPr lang="en-US" sz="2499">
                <a:solidFill>
                  <a:srgbClr val="000000"/>
                </a:solidFill>
                <a:latin typeface="Canva Sans Bold"/>
              </a:rPr>
              <a:t># Model evaluation metrics</a:t>
            </a:r>
          </a:p>
          <a:p>
            <a:pPr>
              <a:lnSpc>
                <a:spcPts val="3499"/>
              </a:lnSpc>
            </a:pPr>
            <a:r>
              <a:rPr lang="en-US" sz="2499">
                <a:solidFill>
                  <a:srgbClr val="000000"/>
                </a:solidFill>
                <a:latin typeface="Canva Sans Bold"/>
              </a:rPr>
              <a:t>def evaluate_model(y_true, y_pred):</a:t>
            </a:r>
          </a:p>
          <a:p>
            <a:pPr>
              <a:lnSpc>
                <a:spcPts val="3499"/>
              </a:lnSpc>
            </a:pPr>
            <a:r>
              <a:rPr lang="en-US" sz="2499">
                <a:solidFill>
                  <a:srgbClr val="000000"/>
                </a:solidFill>
                <a:latin typeface="Canva Sans Bold"/>
              </a:rPr>
              <a:t>  accuracy = accuracy_score(y_true, y_pred)</a:t>
            </a:r>
          </a:p>
          <a:p>
            <a:pPr>
              <a:lnSpc>
                <a:spcPts val="3499"/>
              </a:lnSpc>
            </a:pPr>
            <a:r>
              <a:rPr lang="en-US" sz="2499">
                <a:solidFill>
                  <a:srgbClr val="000000"/>
                </a:solidFill>
                <a:latin typeface="Canva Sans Bold"/>
              </a:rPr>
              <a:t>  precision = precision_score(y_true, y_pred, average='weighted')</a:t>
            </a:r>
          </a:p>
          <a:p>
            <a:pPr>
              <a:lnSpc>
                <a:spcPts val="3499"/>
              </a:lnSpc>
            </a:pPr>
            <a:r>
              <a:rPr lang="en-US" sz="2499">
                <a:solidFill>
                  <a:srgbClr val="000000"/>
                </a:solidFill>
                <a:latin typeface="Canva Sans Bold"/>
              </a:rPr>
              <a:t>  recall = recall_score(y_true, y_pred, average='weighted')</a:t>
            </a:r>
          </a:p>
          <a:p>
            <a:pPr>
              <a:lnSpc>
                <a:spcPts val="3499"/>
              </a:lnSpc>
            </a:pPr>
            <a:r>
              <a:rPr lang="en-US" sz="2499">
                <a:solidFill>
                  <a:srgbClr val="000000"/>
                </a:solidFill>
                <a:latin typeface="Canva Sans Bold"/>
              </a:rPr>
              <a:t>  f1 = f1_score(y_true, y_pred, average='weighted')</a:t>
            </a:r>
          </a:p>
          <a:p>
            <a:pPr>
              <a:lnSpc>
                <a:spcPts val="3499"/>
              </a:lnSpc>
            </a:pPr>
            <a:r>
              <a:rPr lang="en-US" sz="2499">
                <a:solidFill>
                  <a:srgbClr val="000000"/>
                </a:solidFill>
                <a:latin typeface="Canva Sans Bold"/>
              </a:rPr>
              <a:t>  return accuracy, precision, recall, f1</a:t>
            </a:r>
          </a:p>
          <a:p>
            <a:pPr>
              <a:lnSpc>
                <a:spcPts val="3499"/>
              </a:lnSpc>
            </a:pPr>
          </a:p>
          <a:p>
            <a:pPr>
              <a:lnSpc>
                <a:spcPts val="3499"/>
              </a:lnSpc>
            </a:pPr>
            <a:r>
              <a:rPr lang="en-US" sz="2499">
                <a:solidFill>
                  <a:srgbClr val="000000"/>
                </a:solidFill>
                <a:latin typeface="Canva Sans Bold"/>
              </a:rPr>
              <a:t># Evaluate the models</a:t>
            </a:r>
          </a:p>
          <a:p>
            <a:pPr>
              <a:lnSpc>
                <a:spcPts val="3499"/>
              </a:lnSpc>
            </a:pPr>
            <a:r>
              <a:rPr lang="en-US" sz="2499">
                <a:solidFill>
                  <a:srgbClr val="000000"/>
                </a:solidFill>
                <a:latin typeface="Canva Sans Bold"/>
              </a:rPr>
              <a:t>models = {</a:t>
            </a:r>
          </a:p>
          <a:p>
            <a:pPr>
              <a:lnSpc>
                <a:spcPts val="3499"/>
              </a:lnSpc>
            </a:pPr>
            <a:r>
              <a:rPr lang="en-US" sz="2499">
                <a:solidFill>
                  <a:srgbClr val="000000"/>
                </a:solidFill>
                <a:latin typeface="Canva Sans Bold"/>
              </a:rPr>
              <a:t>  "Logistic Regression": y_pred_reg,</a:t>
            </a:r>
          </a:p>
          <a:p>
            <a:pPr>
              <a:lnSpc>
                <a:spcPts val="3499"/>
              </a:lnSpc>
            </a:pPr>
            <a:r>
              <a:rPr lang="en-US" sz="2499">
                <a:solidFill>
                  <a:srgbClr val="000000"/>
                </a:solidFill>
                <a:latin typeface="Canva Sans Bold"/>
              </a:rPr>
              <a:t>  "Decision Tree": y_pred_dt,</a:t>
            </a:r>
          </a:p>
          <a:p>
            <a:pPr>
              <a:lnSpc>
                <a:spcPts val="3499"/>
              </a:lnSpc>
            </a:pPr>
            <a:r>
              <a:rPr lang="en-US" sz="2499">
                <a:solidFill>
                  <a:srgbClr val="000000"/>
                </a:solidFill>
                <a:latin typeface="Canva Sans Bold"/>
              </a:rPr>
              <a:t>  "Random Forest": y_pred_rf,</a:t>
            </a:r>
          </a:p>
          <a:p>
            <a:pPr>
              <a:lnSpc>
                <a:spcPts val="3499"/>
              </a:lnSpc>
            </a:pPr>
            <a:r>
              <a:rPr lang="en-US" sz="2499">
                <a:solidFill>
                  <a:srgbClr val="000000"/>
                </a:solidFill>
                <a:latin typeface="Canva Sans Bold"/>
              </a:rPr>
              <a:t>  "Bagging": y_pred_bagging,</a:t>
            </a:r>
          </a:p>
          <a:p>
            <a:pPr>
              <a:lnSpc>
                <a:spcPts val="3499"/>
              </a:lnSpc>
            </a:pPr>
            <a:r>
              <a:rPr lang="en-US" sz="2499">
                <a:solidFill>
                  <a:srgbClr val="000000"/>
                </a:solidFill>
                <a:latin typeface="Canva Sans Bold"/>
              </a:rPr>
              <a:t>  "Ensemble": y_pred_ensemble</a:t>
            </a:r>
          </a:p>
          <a:p>
            <a:pPr>
              <a:lnSpc>
                <a:spcPts val="3499"/>
              </a:lnSpc>
            </a:pPr>
            <a:r>
              <a:rPr lang="en-US" sz="2499">
                <a:solidFill>
                  <a:srgbClr val="000000"/>
                </a:solidFill>
                <a:latin typeface="Canva Sans Bold"/>
              </a:rPr>
              <a:t>}</a:t>
            </a:r>
          </a:p>
          <a:p>
            <a:pPr>
              <a:lnSpc>
                <a:spcPts val="3499"/>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522924"/>
            <a:ext cx="19789698" cy="7160273"/>
          </a:xfrm>
          <a:custGeom>
            <a:avLst/>
            <a:gdLst/>
            <a:ahLst/>
            <a:cxnLst/>
            <a:rect r="r" b="b" t="t" l="l"/>
            <a:pathLst>
              <a:path h="7160273" w="19789698">
                <a:moveTo>
                  <a:pt x="0" y="7160272"/>
                </a:moveTo>
                <a:lnTo>
                  <a:pt x="19789698" y="7160272"/>
                </a:lnTo>
                <a:lnTo>
                  <a:pt x="19789698"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28745"/>
            <a:ext cx="12200633" cy="6118225"/>
          </a:xfrm>
          <a:prstGeom prst="rect">
            <a:avLst/>
          </a:prstGeom>
        </p:spPr>
        <p:txBody>
          <a:bodyPr anchor="t" rtlCol="false" tIns="0" lIns="0" bIns="0" rIns="0">
            <a:spAutoFit/>
          </a:bodyPr>
          <a:lstStyle/>
          <a:p>
            <a:pPr>
              <a:lnSpc>
                <a:spcPts val="3499"/>
              </a:lnSpc>
            </a:pPr>
            <a:r>
              <a:rPr lang="en-US" sz="2499">
                <a:solidFill>
                  <a:srgbClr val="000000"/>
                </a:solidFill>
                <a:latin typeface="Canva Sans Bold"/>
              </a:rPr>
              <a:t>results = {}</a:t>
            </a:r>
          </a:p>
          <a:p>
            <a:pPr>
              <a:lnSpc>
                <a:spcPts val="3499"/>
              </a:lnSpc>
            </a:pPr>
            <a:r>
              <a:rPr lang="en-US" sz="2499">
                <a:solidFill>
                  <a:srgbClr val="000000"/>
                </a:solidFill>
                <a:latin typeface="Canva Sans Bold"/>
              </a:rPr>
              <a:t>for model_name, y_pred in models.items():</a:t>
            </a:r>
          </a:p>
          <a:p>
            <a:pPr>
              <a:lnSpc>
                <a:spcPts val="3499"/>
              </a:lnSpc>
            </a:pPr>
            <a:r>
              <a:rPr lang="en-US" sz="2499">
                <a:solidFill>
                  <a:srgbClr val="000000"/>
                </a:solidFill>
                <a:latin typeface="Canva Sans Bold"/>
              </a:rPr>
              <a:t>  accuracy, precision, recall, f1 = evaluate_model(y_test, y_pred)</a:t>
            </a:r>
          </a:p>
          <a:p>
            <a:pPr>
              <a:lnSpc>
                <a:spcPts val="3499"/>
              </a:lnSpc>
            </a:pPr>
            <a:r>
              <a:rPr lang="en-US" sz="2499">
                <a:solidFill>
                  <a:srgbClr val="000000"/>
                </a:solidFill>
                <a:latin typeface="Canva Sans Bold"/>
              </a:rPr>
              <a:t>  results[model_name] = {</a:t>
            </a:r>
          </a:p>
          <a:p>
            <a:pPr>
              <a:lnSpc>
                <a:spcPts val="3499"/>
              </a:lnSpc>
            </a:pPr>
            <a:r>
              <a:rPr lang="en-US" sz="2499">
                <a:solidFill>
                  <a:srgbClr val="000000"/>
                </a:solidFill>
                <a:latin typeface="Canva Sans Bold"/>
              </a:rPr>
              <a:t>    "Accuracy": accuracy,</a:t>
            </a:r>
          </a:p>
          <a:p>
            <a:pPr>
              <a:lnSpc>
                <a:spcPts val="3499"/>
              </a:lnSpc>
            </a:pPr>
            <a:r>
              <a:rPr lang="en-US" sz="2499">
                <a:solidFill>
                  <a:srgbClr val="000000"/>
                </a:solidFill>
                <a:latin typeface="Canva Sans Bold"/>
              </a:rPr>
              <a:t>    "Precision": precision,</a:t>
            </a:r>
          </a:p>
          <a:p>
            <a:pPr>
              <a:lnSpc>
                <a:spcPts val="3499"/>
              </a:lnSpc>
            </a:pPr>
            <a:r>
              <a:rPr lang="en-US" sz="2499">
                <a:solidFill>
                  <a:srgbClr val="000000"/>
                </a:solidFill>
                <a:latin typeface="Canva Sans Bold"/>
              </a:rPr>
              <a:t>    "Recall": recall,</a:t>
            </a:r>
          </a:p>
          <a:p>
            <a:pPr>
              <a:lnSpc>
                <a:spcPts val="3499"/>
              </a:lnSpc>
            </a:pPr>
            <a:r>
              <a:rPr lang="en-US" sz="2499">
                <a:solidFill>
                  <a:srgbClr val="000000"/>
                </a:solidFill>
                <a:latin typeface="Canva Sans Bold"/>
              </a:rPr>
              <a:t>    "F1 Score": f1</a:t>
            </a:r>
          </a:p>
          <a:p>
            <a:pPr>
              <a:lnSpc>
                <a:spcPts val="3499"/>
              </a:lnSpc>
            </a:pPr>
            <a:r>
              <a:rPr lang="en-US" sz="2499">
                <a:solidFill>
                  <a:srgbClr val="000000"/>
                </a:solidFill>
                <a:latin typeface="Canva Sans Bold"/>
              </a:rPr>
              <a:t>  }</a:t>
            </a:r>
          </a:p>
          <a:p>
            <a:pPr>
              <a:lnSpc>
                <a:spcPts val="3499"/>
              </a:lnSpc>
            </a:pPr>
          </a:p>
          <a:p>
            <a:pPr>
              <a:lnSpc>
                <a:spcPts val="3499"/>
              </a:lnSpc>
            </a:pPr>
            <a:r>
              <a:rPr lang="en-US" sz="2499">
                <a:solidFill>
                  <a:srgbClr val="000000"/>
                </a:solidFill>
                <a:latin typeface="Canva Sans Bold"/>
              </a:rPr>
              <a:t># Print the results</a:t>
            </a:r>
          </a:p>
          <a:p>
            <a:pPr>
              <a:lnSpc>
                <a:spcPts val="3499"/>
              </a:lnSpc>
            </a:pPr>
            <a:r>
              <a:rPr lang="en-US" sz="2499">
                <a:solidFill>
                  <a:srgbClr val="000000"/>
                </a:solidFill>
                <a:latin typeface="Canva Sans Bold"/>
              </a:rPr>
              <a:t>print("\nModel Evaluation Metrics:")</a:t>
            </a:r>
          </a:p>
          <a:p>
            <a:pPr>
              <a:lnSpc>
                <a:spcPts val="3499"/>
              </a:lnSpc>
            </a:pPr>
            <a:r>
              <a:rPr lang="en-US" sz="2499">
                <a:solidFill>
                  <a:srgbClr val="000000"/>
                </a:solidFill>
                <a:latin typeface="Canva Sans Bold"/>
              </a:rPr>
              <a:t>print(pd.DataFrame(results).T)</a:t>
            </a:r>
          </a:p>
          <a:p>
            <a:pPr>
              <a:lnSpc>
                <a:spcPts val="3499"/>
              </a:lnSpc>
            </a:pPr>
          </a:p>
        </p:txBody>
      </p:sp>
      <p:sp>
        <p:nvSpPr>
          <p:cNvPr name="Freeform 4" id="4"/>
          <p:cNvSpPr/>
          <p:nvPr/>
        </p:nvSpPr>
        <p:spPr>
          <a:xfrm flipH="false" flipV="false" rot="0">
            <a:off x="540801" y="6741800"/>
            <a:ext cx="17422747" cy="2273955"/>
          </a:xfrm>
          <a:custGeom>
            <a:avLst/>
            <a:gdLst/>
            <a:ahLst/>
            <a:cxnLst/>
            <a:rect r="r" b="b" t="t" l="l"/>
            <a:pathLst>
              <a:path h="2273955" w="17422747">
                <a:moveTo>
                  <a:pt x="0" y="0"/>
                </a:moveTo>
                <a:lnTo>
                  <a:pt x="17422747" y="0"/>
                </a:lnTo>
                <a:lnTo>
                  <a:pt x="17422747" y="2273955"/>
                </a:lnTo>
                <a:lnTo>
                  <a:pt x="0" y="2273955"/>
                </a:lnTo>
                <a:lnTo>
                  <a:pt x="0" y="0"/>
                </a:lnTo>
                <a:close/>
              </a:path>
            </a:pathLst>
          </a:custGeom>
          <a:blipFill>
            <a:blip r:embed="rId4"/>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346662"/>
            <a:ext cx="19789698" cy="7160273"/>
          </a:xfrm>
          <a:custGeom>
            <a:avLst/>
            <a:gdLst/>
            <a:ahLst/>
            <a:cxnLst/>
            <a:rect r="r" b="b" t="t" l="l"/>
            <a:pathLst>
              <a:path h="7160273" w="19789698">
                <a:moveTo>
                  <a:pt x="0" y="7160272"/>
                </a:moveTo>
                <a:lnTo>
                  <a:pt x="19789698" y="7160272"/>
                </a:lnTo>
                <a:lnTo>
                  <a:pt x="19789698"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055579" y="3864747"/>
            <a:ext cx="6508070" cy="5678723"/>
          </a:xfrm>
          <a:custGeom>
            <a:avLst/>
            <a:gdLst/>
            <a:ahLst/>
            <a:cxnLst/>
            <a:rect r="r" b="b" t="t" l="l"/>
            <a:pathLst>
              <a:path h="5678723" w="6508070">
                <a:moveTo>
                  <a:pt x="0" y="0"/>
                </a:moveTo>
                <a:lnTo>
                  <a:pt x="6508071" y="0"/>
                </a:lnTo>
                <a:lnTo>
                  <a:pt x="6508071" y="5678723"/>
                </a:lnTo>
                <a:lnTo>
                  <a:pt x="0" y="5678723"/>
                </a:lnTo>
                <a:lnTo>
                  <a:pt x="0" y="0"/>
                </a:lnTo>
                <a:close/>
              </a:path>
            </a:pathLst>
          </a:custGeom>
          <a:blipFill>
            <a:blip r:embed="rId4"/>
            <a:stretch>
              <a:fillRect l="0" t="0" r="0" b="0"/>
            </a:stretch>
          </a:blipFill>
        </p:spPr>
      </p:sp>
      <p:sp>
        <p:nvSpPr>
          <p:cNvPr name="TextBox 4" id="4"/>
          <p:cNvSpPr txBox="true"/>
          <p:nvPr/>
        </p:nvSpPr>
        <p:spPr>
          <a:xfrm rot="0">
            <a:off x="399604" y="537527"/>
            <a:ext cx="17488793"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2. Importing the Dataset and Explanation of Features:</a:t>
            </a:r>
          </a:p>
        </p:txBody>
      </p:sp>
      <p:sp>
        <p:nvSpPr>
          <p:cNvPr name="TextBox 5" id="5"/>
          <p:cNvSpPr txBox="true"/>
          <p:nvPr/>
        </p:nvSpPr>
        <p:spPr>
          <a:xfrm rot="0">
            <a:off x="677739" y="1815203"/>
            <a:ext cx="16581561" cy="2454275"/>
          </a:xfrm>
          <a:prstGeom prst="rect">
            <a:avLst/>
          </a:prstGeom>
        </p:spPr>
        <p:txBody>
          <a:bodyPr anchor="t" rtlCol="false" tIns="0" lIns="0" bIns="0" rIns="0">
            <a:spAutoFit/>
          </a:bodyPr>
          <a:lstStyle/>
          <a:p>
            <a:pPr>
              <a:lnSpc>
                <a:spcPts val="4900"/>
              </a:lnSpc>
            </a:pPr>
            <a:r>
              <a:rPr lang="en-US" sz="3500">
                <a:solidFill>
                  <a:srgbClr val="2B1511"/>
                </a:solidFill>
                <a:latin typeface="Canva Sans Bold"/>
              </a:rPr>
              <a:t>#use value_counts to know the sold numbers of each car &amp; use plot to draw the graph</a:t>
            </a:r>
          </a:p>
          <a:p>
            <a:pPr>
              <a:lnSpc>
                <a:spcPts val="4900"/>
              </a:lnSpc>
            </a:pPr>
            <a:r>
              <a:rPr lang="en-US" sz="3500">
                <a:solidFill>
                  <a:srgbClr val="2B1511"/>
                </a:solidFill>
                <a:latin typeface="Canva Sans Bold"/>
              </a:rPr>
              <a:t>df["name"].value_counts(normalize = True)[:5].plot(kind = 'bar') </a:t>
            </a:r>
          </a:p>
          <a:p>
            <a:pPr>
              <a:lnSpc>
                <a:spcPts val="4900"/>
              </a:lnSpc>
            </a:pPr>
            <a:r>
              <a:rPr lang="en-US" sz="3500">
                <a:solidFill>
                  <a:srgbClr val="2B1511"/>
                </a:solidFill>
                <a:latin typeface="Canva Sans Bold"/>
              </a:rPr>
              <a:t>plt.show()</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367597"/>
            <a:ext cx="19789698" cy="7160273"/>
          </a:xfrm>
          <a:custGeom>
            <a:avLst/>
            <a:gdLst/>
            <a:ahLst/>
            <a:cxnLst/>
            <a:rect r="r" b="b" t="t" l="l"/>
            <a:pathLst>
              <a:path h="7160273" w="19789698">
                <a:moveTo>
                  <a:pt x="0" y="7160272"/>
                </a:moveTo>
                <a:lnTo>
                  <a:pt x="19789698" y="7160272"/>
                </a:lnTo>
                <a:lnTo>
                  <a:pt x="19789698"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81568" y="1621820"/>
            <a:ext cx="5135415" cy="8180453"/>
          </a:xfrm>
          <a:custGeom>
            <a:avLst/>
            <a:gdLst/>
            <a:ahLst/>
            <a:cxnLst/>
            <a:rect r="r" b="b" t="t" l="l"/>
            <a:pathLst>
              <a:path h="8180453" w="5135415">
                <a:moveTo>
                  <a:pt x="0" y="0"/>
                </a:moveTo>
                <a:lnTo>
                  <a:pt x="5135415" y="0"/>
                </a:lnTo>
                <a:lnTo>
                  <a:pt x="5135415" y="8180453"/>
                </a:lnTo>
                <a:lnTo>
                  <a:pt x="0" y="8180453"/>
                </a:lnTo>
                <a:lnTo>
                  <a:pt x="0" y="0"/>
                </a:lnTo>
                <a:close/>
              </a:path>
            </a:pathLst>
          </a:custGeom>
          <a:blipFill>
            <a:blip r:embed="rId4"/>
            <a:stretch>
              <a:fillRect l="0" t="0" r="0" b="0"/>
            </a:stretch>
          </a:blipFill>
        </p:spPr>
      </p:sp>
      <p:sp>
        <p:nvSpPr>
          <p:cNvPr name="TextBox 4" id="4"/>
          <p:cNvSpPr txBox="true"/>
          <p:nvPr/>
        </p:nvSpPr>
        <p:spPr>
          <a:xfrm rot="0">
            <a:off x="3255541" y="537527"/>
            <a:ext cx="10593735"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To know count n value in coulmn</a:t>
            </a:r>
          </a:p>
        </p:txBody>
      </p:sp>
      <p:sp>
        <p:nvSpPr>
          <p:cNvPr name="TextBox 5" id="5"/>
          <p:cNvSpPr txBox="true"/>
          <p:nvPr/>
        </p:nvSpPr>
        <p:spPr>
          <a:xfrm rot="0">
            <a:off x="2045393" y="1985872"/>
            <a:ext cx="5191869" cy="596900"/>
          </a:xfrm>
          <a:prstGeom prst="rect">
            <a:avLst/>
          </a:prstGeom>
        </p:spPr>
        <p:txBody>
          <a:bodyPr anchor="t" rtlCol="false" tIns="0" lIns="0" bIns="0" rIns="0">
            <a:spAutoFit/>
          </a:bodyPr>
          <a:lstStyle/>
          <a:p>
            <a:pPr algn="ctr">
              <a:lnSpc>
                <a:spcPts val="4900"/>
              </a:lnSpc>
            </a:pPr>
            <a:r>
              <a:rPr lang="en-US" sz="3500">
                <a:solidFill>
                  <a:srgbClr val="2B1511"/>
                </a:solidFill>
                <a:latin typeface="Canva Sans Bold"/>
              </a:rPr>
              <a:t>df.brand.value_counts()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160078" y="4388532"/>
            <a:ext cx="19789698" cy="7160273"/>
          </a:xfrm>
          <a:custGeom>
            <a:avLst/>
            <a:gdLst/>
            <a:ahLst/>
            <a:cxnLst/>
            <a:rect r="r" b="b" t="t" l="l"/>
            <a:pathLst>
              <a:path h="7160273" w="19789698">
                <a:moveTo>
                  <a:pt x="0" y="7160272"/>
                </a:moveTo>
                <a:lnTo>
                  <a:pt x="19789698" y="7160272"/>
                </a:lnTo>
                <a:lnTo>
                  <a:pt x="19789698"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86604" y="1365109"/>
            <a:ext cx="5978612" cy="8514485"/>
          </a:xfrm>
          <a:custGeom>
            <a:avLst/>
            <a:gdLst/>
            <a:ahLst/>
            <a:cxnLst/>
            <a:rect r="r" b="b" t="t" l="l"/>
            <a:pathLst>
              <a:path h="8514485" w="5978612">
                <a:moveTo>
                  <a:pt x="0" y="0"/>
                </a:moveTo>
                <a:lnTo>
                  <a:pt x="5978613" y="0"/>
                </a:lnTo>
                <a:lnTo>
                  <a:pt x="5978613" y="8514484"/>
                </a:lnTo>
                <a:lnTo>
                  <a:pt x="0" y="8514484"/>
                </a:lnTo>
                <a:lnTo>
                  <a:pt x="0" y="0"/>
                </a:lnTo>
                <a:close/>
              </a:path>
            </a:pathLst>
          </a:custGeom>
          <a:blipFill>
            <a:blip r:embed="rId4"/>
            <a:stretch>
              <a:fillRect l="0" t="0" r="0" b="0"/>
            </a:stretch>
          </a:blipFill>
        </p:spPr>
      </p:sp>
      <p:sp>
        <p:nvSpPr>
          <p:cNvPr name="TextBox 4" id="4"/>
          <p:cNvSpPr txBox="true"/>
          <p:nvPr/>
        </p:nvSpPr>
        <p:spPr>
          <a:xfrm rot="0">
            <a:off x="0" y="75565"/>
            <a:ext cx="18288000" cy="1811020"/>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use groupby and mean to extract values and plot to draw the graph</a:t>
            </a:r>
          </a:p>
        </p:txBody>
      </p:sp>
      <p:sp>
        <p:nvSpPr>
          <p:cNvPr name="TextBox 5" id="5"/>
          <p:cNvSpPr txBox="true"/>
          <p:nvPr/>
        </p:nvSpPr>
        <p:spPr>
          <a:xfrm rot="0">
            <a:off x="422052" y="2070654"/>
            <a:ext cx="11364552" cy="4787961"/>
          </a:xfrm>
          <a:prstGeom prst="rect">
            <a:avLst/>
          </a:prstGeom>
        </p:spPr>
        <p:txBody>
          <a:bodyPr anchor="t" rtlCol="false" tIns="0" lIns="0" bIns="0" rIns="0">
            <a:spAutoFit/>
          </a:bodyPr>
          <a:lstStyle/>
          <a:p>
            <a:pPr>
              <a:lnSpc>
                <a:spcPts val="3842"/>
              </a:lnSpc>
            </a:pPr>
            <a:r>
              <a:rPr lang="en-US" sz="2744">
                <a:solidFill>
                  <a:srgbClr val="000000"/>
                </a:solidFill>
                <a:latin typeface="Canva Sans Bold"/>
              </a:rPr>
              <a:t>price = df.groupby(['brand'])[['selling_price']].mean()</a:t>
            </a:r>
          </a:p>
          <a:p>
            <a:pPr>
              <a:lnSpc>
                <a:spcPts val="3842"/>
              </a:lnSpc>
            </a:pPr>
            <a:r>
              <a:rPr lang="en-US" sz="2744">
                <a:solidFill>
                  <a:srgbClr val="000000"/>
                </a:solidFill>
                <a:latin typeface="Canva Sans Bold"/>
              </a:rPr>
              <a:t>price.sort_values(by='selling_price', ascending=True, inplace=True)</a:t>
            </a:r>
          </a:p>
          <a:p>
            <a:pPr>
              <a:lnSpc>
                <a:spcPts val="3842"/>
              </a:lnSpc>
            </a:pPr>
            <a:r>
              <a:rPr lang="en-US" sz="2744">
                <a:solidFill>
                  <a:srgbClr val="000000"/>
                </a:solidFill>
                <a:latin typeface="Canva Sans Bold"/>
              </a:rPr>
              <a:t>ax = price.plot(kind='barh', cmap='PRGn' , figsize=(10,16) ,</a:t>
            </a:r>
          </a:p>
          <a:p>
            <a:pPr>
              <a:lnSpc>
                <a:spcPts val="3842"/>
              </a:lnSpc>
            </a:pPr>
            <a:r>
              <a:rPr lang="en-US" sz="2744">
                <a:solidFill>
                  <a:srgbClr val="000000"/>
                </a:solidFill>
                <a:latin typeface="Canva Sans Bold"/>
              </a:rPr>
              <a:t>title= 'Avarege Selling Price Car Brand')</a:t>
            </a:r>
          </a:p>
          <a:p>
            <a:pPr>
              <a:lnSpc>
                <a:spcPts val="3842"/>
              </a:lnSpc>
            </a:pPr>
            <a:r>
              <a:rPr lang="en-US" sz="2744">
                <a:solidFill>
                  <a:srgbClr val="000000"/>
                </a:solidFill>
                <a:latin typeface="Canva Sans Bold"/>
              </a:rPr>
              <a:t>for c in ax.containers:</a:t>
            </a:r>
          </a:p>
          <a:p>
            <a:pPr>
              <a:lnSpc>
                <a:spcPts val="3842"/>
              </a:lnSpc>
            </a:pPr>
          </a:p>
          <a:p>
            <a:pPr>
              <a:lnSpc>
                <a:spcPts val="3842"/>
              </a:lnSpc>
            </a:pPr>
            <a:r>
              <a:rPr lang="en-US" sz="2744">
                <a:solidFill>
                  <a:srgbClr val="000000"/>
                </a:solidFill>
                <a:latin typeface="Canva Sans Bold"/>
              </a:rPr>
              <a:t>  # set the bar label</a:t>
            </a:r>
          </a:p>
          <a:p>
            <a:pPr>
              <a:lnSpc>
                <a:spcPts val="3842"/>
              </a:lnSpc>
            </a:pPr>
            <a:r>
              <a:rPr lang="en-US" sz="2744">
                <a:solidFill>
                  <a:srgbClr val="000000"/>
                </a:solidFill>
                <a:latin typeface="Canva Sans Bold"/>
              </a:rPr>
              <a:t>  ax.bar_label(c, fmt='%.0f',label_type='center', color='w',</a:t>
            </a:r>
          </a:p>
          <a:p>
            <a:pPr>
              <a:lnSpc>
                <a:spcPts val="3842"/>
              </a:lnSpc>
            </a:pPr>
            <a:r>
              <a:rPr lang="en-US" sz="2744">
                <a:solidFill>
                  <a:srgbClr val="000000"/>
                </a:solidFill>
                <a:latin typeface="Canva Sans Bold"/>
              </a:rPr>
              <a:t>  </a:t>
            </a:r>
            <a:r>
              <a:rPr lang="en-US" sz="2744">
                <a:solidFill>
                  <a:srgbClr val="000000"/>
                </a:solidFill>
                <a:latin typeface="Canva Sans Bold"/>
              </a:rPr>
              <a:t>rotation=0)</a:t>
            </a:r>
          </a:p>
          <a:p>
            <a:pPr>
              <a:lnSpc>
                <a:spcPts val="3842"/>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310868"/>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6116" y="165100"/>
            <a:ext cx="17815768" cy="863600"/>
          </a:xfrm>
          <a:prstGeom prst="rect">
            <a:avLst/>
          </a:prstGeom>
        </p:spPr>
        <p:txBody>
          <a:bodyPr anchor="t" rtlCol="false" tIns="0" lIns="0" bIns="0" rIns="0">
            <a:spAutoFit/>
          </a:bodyPr>
          <a:lstStyle/>
          <a:p>
            <a:pPr algn="ctr">
              <a:lnSpc>
                <a:spcPts val="7000"/>
              </a:lnSpc>
            </a:pPr>
            <a:r>
              <a:rPr lang="en-US" sz="5000" u="sng">
                <a:solidFill>
                  <a:srgbClr val="96693C"/>
                </a:solidFill>
                <a:latin typeface="Canva Sans Bold Italics"/>
              </a:rPr>
              <a:t>Now trying to find out the sales count classified by brand</a:t>
            </a:r>
          </a:p>
        </p:txBody>
      </p:sp>
      <p:sp>
        <p:nvSpPr>
          <p:cNvPr name="TextBox 4" id="4"/>
          <p:cNvSpPr txBox="true"/>
          <p:nvPr/>
        </p:nvSpPr>
        <p:spPr>
          <a:xfrm rot="0">
            <a:off x="1281857" y="1178272"/>
            <a:ext cx="16236107" cy="8747125"/>
          </a:xfrm>
          <a:prstGeom prst="rect">
            <a:avLst/>
          </a:prstGeom>
        </p:spPr>
        <p:txBody>
          <a:bodyPr anchor="t" rtlCol="false" tIns="0" lIns="0" bIns="0" rIns="0">
            <a:spAutoFit/>
          </a:bodyPr>
          <a:lstStyle/>
          <a:p>
            <a:pPr>
              <a:lnSpc>
                <a:spcPts val="3499"/>
              </a:lnSpc>
            </a:pPr>
            <a:r>
              <a:rPr lang="en-US" sz="2499">
                <a:solidFill>
                  <a:srgbClr val="000000"/>
                </a:solidFill>
                <a:latin typeface="Canva Sans Bold"/>
              </a:rPr>
              <a:t>#plot 1:</a:t>
            </a:r>
          </a:p>
          <a:p>
            <a:pPr>
              <a:lnSpc>
                <a:spcPts val="3499"/>
              </a:lnSpc>
            </a:pPr>
            <a:r>
              <a:rPr lang="en-US" sz="2499">
                <a:solidFill>
                  <a:srgbClr val="000000"/>
                </a:solidFill>
                <a:latin typeface="Canva Sans Bold"/>
              </a:rPr>
              <a:t>data = df.groupby(['brand'])['brand'].count().sort_values(ascending=False) #to extract the count </a:t>
            </a:r>
          </a:p>
          <a:p>
            <a:pPr>
              <a:lnSpc>
                <a:spcPts val="3499"/>
              </a:lnSpc>
            </a:pPr>
            <a:r>
              <a:rPr lang="en-US" sz="2499">
                <a:solidFill>
                  <a:srgbClr val="000000"/>
                </a:solidFill>
                <a:latin typeface="Canva Sans Bold"/>
              </a:rPr>
              <a:t>x = data.index # to extract the brand name</a:t>
            </a:r>
          </a:p>
          <a:p>
            <a:pPr>
              <a:lnSpc>
                <a:spcPts val="3499"/>
              </a:lnSpc>
            </a:pPr>
            <a:r>
              <a:rPr lang="en-US" sz="2499">
                <a:solidFill>
                  <a:srgbClr val="000000"/>
                </a:solidFill>
                <a:latin typeface="Canva Sans Bold"/>
              </a:rPr>
              <a:t>y = data.values # to extract the count to brand </a:t>
            </a:r>
          </a:p>
          <a:p>
            <a:pPr>
              <a:lnSpc>
                <a:spcPts val="3499"/>
              </a:lnSpc>
            </a:pPr>
            <a:r>
              <a:rPr lang="en-US" sz="2499">
                <a:solidFill>
                  <a:srgbClr val="000000"/>
                </a:solidFill>
                <a:latin typeface="Canva Sans Bold"/>
              </a:rPr>
              <a:t>plt.subplot(2, 1, 1)#The location of the first graph 2 1 1 </a:t>
            </a:r>
          </a:p>
          <a:p>
            <a:pPr>
              <a:lnSpc>
                <a:spcPts val="3499"/>
              </a:lnSpc>
            </a:pPr>
            <a:r>
              <a:rPr lang="en-US" sz="2499">
                <a:solidFill>
                  <a:srgbClr val="000000"/>
                </a:solidFill>
                <a:latin typeface="Canva Sans Bold"/>
              </a:rPr>
              <a:t>#the figure has 2 row, 1 columns, and this plot is the first plot.</a:t>
            </a:r>
          </a:p>
          <a:p>
            <a:pPr>
              <a:lnSpc>
                <a:spcPts val="3499"/>
              </a:lnSpc>
            </a:pPr>
            <a:r>
              <a:rPr lang="en-US" sz="2499">
                <a:solidFill>
                  <a:srgbClr val="000000"/>
                </a:solidFill>
                <a:latin typeface="Canva Sans Bold"/>
              </a:rPr>
              <a:t>plt.bar(x, y, color ='blue',width = 0.4)#Fomat to plt.bar</a:t>
            </a:r>
          </a:p>
          <a:p>
            <a:pPr>
              <a:lnSpc>
                <a:spcPts val="3499"/>
              </a:lnSpc>
            </a:pPr>
            <a:r>
              <a:rPr lang="en-US" sz="2499">
                <a:solidFill>
                  <a:srgbClr val="000000"/>
                </a:solidFill>
                <a:latin typeface="Canva Sans Bold"/>
              </a:rPr>
              <a:t>plt.rcParams['axes.facecolor'] = '#FFFFFF'#background color</a:t>
            </a:r>
          </a:p>
          <a:p>
            <a:pPr>
              <a:lnSpc>
                <a:spcPts val="3499"/>
              </a:lnSpc>
            </a:pPr>
            <a:r>
              <a:rPr lang="en-US" sz="2499">
                <a:solidFill>
                  <a:srgbClr val="000000"/>
                </a:solidFill>
                <a:latin typeface="Canva Sans Bold"/>
              </a:rPr>
              <a:t>plt.xticks(rotation=90) #Make the text of the label Make the text of the label at angle 90 </a:t>
            </a:r>
          </a:p>
          <a:p>
            <a:pPr>
              <a:lnSpc>
                <a:spcPts val="3499"/>
              </a:lnSpc>
            </a:pPr>
            <a:r>
              <a:rPr lang="en-US" sz="2499">
                <a:solidFill>
                  <a:srgbClr val="000000"/>
                </a:solidFill>
                <a:latin typeface="Canva Sans Bold"/>
              </a:rPr>
              <a:t>plt.xlabel("Name of brand",fontsize=10,color="black")#Fomat and name to x</a:t>
            </a:r>
          </a:p>
          <a:p>
            <a:pPr>
              <a:lnSpc>
                <a:spcPts val="3499"/>
              </a:lnSpc>
            </a:pPr>
            <a:r>
              <a:rPr lang="en-US" sz="2499">
                <a:solidFill>
                  <a:srgbClr val="000000"/>
                </a:solidFill>
                <a:latin typeface="Canva Sans Bold"/>
              </a:rPr>
              <a:t>plt.ylabel("Sales",fontsize=10,color="black")#Fomat and name to y</a:t>
            </a:r>
          </a:p>
          <a:p>
            <a:pPr>
              <a:lnSpc>
                <a:spcPts val="3499"/>
              </a:lnSpc>
            </a:pPr>
            <a:r>
              <a:rPr lang="en-US" sz="2499">
                <a:solidFill>
                  <a:srgbClr val="000000"/>
                </a:solidFill>
                <a:latin typeface="Canva Sans Bold"/>
              </a:rPr>
              <a:t>plt.title("ٍSales Gount",color="black")#Fomat and name to title</a:t>
            </a:r>
          </a:p>
          <a:p>
            <a:pPr>
              <a:lnSpc>
                <a:spcPts val="3499"/>
              </a:lnSpc>
            </a:pPr>
            <a:r>
              <a:rPr lang="en-US" sz="2499">
                <a:solidFill>
                  <a:srgbClr val="000000"/>
                </a:solidFill>
                <a:latin typeface="Canva Sans Bold"/>
              </a:rPr>
              <a:t>plt.legend(["count"], loc ="upper right" ,facecolor='green', labelcolor='black')#Fomat and name to legend</a:t>
            </a:r>
          </a:p>
          <a:p>
            <a:pPr>
              <a:lnSpc>
                <a:spcPts val="3499"/>
              </a:lnSpc>
            </a:pPr>
            <a:r>
              <a:rPr lang="en-US" sz="2499">
                <a:solidFill>
                  <a:srgbClr val="000000"/>
                </a:solidFill>
                <a:latin typeface="Canva Sans Bold"/>
              </a:rPr>
              <a:t>plt.rcParams['figure.figsize'] = [10, 10]#Determine the size of the graph</a:t>
            </a:r>
          </a:p>
          <a:p>
            <a:pPr>
              <a:lnSpc>
                <a:spcPts val="3499"/>
              </a:lnSpc>
            </a:pPr>
            <a:r>
              <a:rPr lang="en-US" sz="2499">
                <a:solidFill>
                  <a:srgbClr val="000000"/>
                </a:solidFill>
                <a:latin typeface="Canva Sans Bold"/>
              </a:rPr>
              <a:t>plt.grid(color='grey', linestyle='-', linewidth=.1)#Fomat grid network that appears in graph background </a:t>
            </a:r>
          </a:p>
          <a:p>
            <a:pPr>
              <a:lnSpc>
                <a:spcPts val="3499"/>
              </a:lnSpc>
            </a:pPr>
            <a:r>
              <a:rPr lang="en-US" sz="2499">
                <a:solidFill>
                  <a:srgbClr val="000000"/>
                </a:solidFill>
                <a:latin typeface="Canva Sans Bold"/>
              </a:rPr>
              <a:t>#plt.xlim([0, 1]) #</a:t>
            </a:r>
          </a:p>
          <a:p>
            <a:pPr>
              <a:lnSpc>
                <a:spcPts val="3499"/>
              </a:lnSpc>
            </a:pPr>
            <a:r>
              <a:rPr lang="en-US" sz="2499">
                <a:solidFill>
                  <a:srgbClr val="000000"/>
                </a:solidFill>
                <a:latin typeface="Canva Sans Bold"/>
              </a:rPr>
              <a:t>#plt.ylim([0, 2000])#</a:t>
            </a:r>
          </a:p>
          <a:p>
            <a:pPr>
              <a:lnSpc>
                <a:spcPts val="3499"/>
              </a:lnSpc>
            </a:pPr>
            <a:r>
              <a:rPr lang="en-US" sz="2499">
                <a:solidFill>
                  <a:srgbClr val="000000"/>
                </a:solidFill>
                <a:latin typeface="Canva Sans Bold"/>
              </a:rPr>
              <a:t>#plt.locator_params(axis='x', nbins=20)#</a:t>
            </a:r>
          </a:p>
          <a:p>
            <a:pPr>
              <a:lnSpc>
                <a:spcPts val="3499"/>
              </a:lnSpc>
            </a:pPr>
            <a:r>
              <a:rPr lang="en-US" sz="2499">
                <a:solidFill>
                  <a:srgbClr val="000000"/>
                </a:solidFill>
                <a:latin typeface="Canva Sans Bold"/>
              </a:rPr>
              <a:t>plt.locator_params(axis='y', nbins=20)# to make y texts 100-200-300-- like that </a:t>
            </a:r>
          </a:p>
          <a:p>
            <a:pPr>
              <a:lnSpc>
                <a:spcPts val="3499"/>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594733"/>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31605"/>
            <a:ext cx="15564713" cy="8730461"/>
          </a:xfrm>
          <a:custGeom>
            <a:avLst/>
            <a:gdLst/>
            <a:ahLst/>
            <a:cxnLst/>
            <a:rect r="r" b="b" t="t" l="l"/>
            <a:pathLst>
              <a:path h="8730461" w="15564713">
                <a:moveTo>
                  <a:pt x="0" y="0"/>
                </a:moveTo>
                <a:lnTo>
                  <a:pt x="15564713" y="0"/>
                </a:lnTo>
                <a:lnTo>
                  <a:pt x="15564713" y="8730461"/>
                </a:lnTo>
                <a:lnTo>
                  <a:pt x="0" y="8730461"/>
                </a:lnTo>
                <a:lnTo>
                  <a:pt x="0" y="0"/>
                </a:lnTo>
                <a:close/>
              </a:path>
            </a:pathLst>
          </a:custGeom>
          <a:blipFill>
            <a:blip r:embed="rId4"/>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750214" y="4674879"/>
            <a:ext cx="19789698" cy="7160273"/>
          </a:xfrm>
          <a:custGeom>
            <a:avLst/>
            <a:gdLst/>
            <a:ahLst/>
            <a:cxnLst/>
            <a:rect r="r" b="b" t="t" l="l"/>
            <a:pathLst>
              <a:path h="7160273" w="19789698">
                <a:moveTo>
                  <a:pt x="0" y="7160272"/>
                </a:moveTo>
                <a:lnTo>
                  <a:pt x="19789698" y="7160272"/>
                </a:lnTo>
                <a:lnTo>
                  <a:pt x="19789698"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13950" y="1310200"/>
            <a:ext cx="4458758" cy="596900"/>
          </a:xfrm>
          <a:prstGeom prst="rect">
            <a:avLst/>
          </a:prstGeom>
        </p:spPr>
        <p:txBody>
          <a:bodyPr anchor="t" rtlCol="false" tIns="0" lIns="0" bIns="0" rIns="0">
            <a:spAutoFit/>
          </a:bodyPr>
          <a:lstStyle/>
          <a:p>
            <a:pPr>
              <a:lnSpc>
                <a:spcPts val="4900"/>
              </a:lnSpc>
            </a:pPr>
            <a:r>
              <a:rPr lang="en-US" sz="3500" spc="126" u="sng">
                <a:solidFill>
                  <a:srgbClr val="96693C"/>
                </a:solidFill>
                <a:latin typeface="TT Commons Pro Bold"/>
              </a:rPr>
              <a:t>⭐INTRODUCTION⭐</a:t>
            </a:r>
          </a:p>
        </p:txBody>
      </p:sp>
      <p:sp>
        <p:nvSpPr>
          <p:cNvPr name="TextBox 4" id="4"/>
          <p:cNvSpPr txBox="true"/>
          <p:nvPr/>
        </p:nvSpPr>
        <p:spPr>
          <a:xfrm rot="0">
            <a:off x="904001" y="627574"/>
            <a:ext cx="16479999" cy="749300"/>
          </a:xfrm>
          <a:prstGeom prst="rect">
            <a:avLst/>
          </a:prstGeom>
        </p:spPr>
        <p:txBody>
          <a:bodyPr anchor="t" rtlCol="false" tIns="0" lIns="0" bIns="0" rIns="0">
            <a:spAutoFit/>
          </a:bodyPr>
          <a:lstStyle/>
          <a:p>
            <a:pPr algn="ctr">
              <a:lnSpc>
                <a:spcPts val="2500"/>
              </a:lnSpc>
            </a:pPr>
            <a:r>
              <a:rPr lang="en-US" sz="5000" spc="180" u="sng">
                <a:solidFill>
                  <a:srgbClr val="96693C"/>
                </a:solidFill>
                <a:latin typeface="TT Commons Pro Bold Italics"/>
              </a:rPr>
              <a:t>1.DISCRIPTION OF DATA SET</a:t>
            </a:r>
          </a:p>
          <a:p>
            <a:pPr algn="ctr">
              <a:lnSpc>
                <a:spcPts val="2500"/>
              </a:lnSpc>
            </a:pPr>
          </a:p>
        </p:txBody>
      </p:sp>
      <p:sp>
        <p:nvSpPr>
          <p:cNvPr name="TextBox 5" id="5"/>
          <p:cNvSpPr txBox="true"/>
          <p:nvPr/>
        </p:nvSpPr>
        <p:spPr>
          <a:xfrm rot="0">
            <a:off x="1813950" y="2124190"/>
            <a:ext cx="15248153" cy="6788150"/>
          </a:xfrm>
          <a:prstGeom prst="rect">
            <a:avLst/>
          </a:prstGeom>
        </p:spPr>
        <p:txBody>
          <a:bodyPr anchor="t" rtlCol="false" tIns="0" lIns="0" bIns="0" rIns="0">
            <a:spAutoFit/>
          </a:bodyPr>
          <a:lstStyle/>
          <a:p>
            <a:pPr>
              <a:lnSpc>
                <a:spcPts val="4900"/>
              </a:lnSpc>
            </a:pPr>
            <a:r>
              <a:rPr lang="en-US" sz="3500" spc="126">
                <a:solidFill>
                  <a:srgbClr val="231F20"/>
                </a:solidFill>
                <a:latin typeface="TT Commons Pro Bold"/>
              </a:rPr>
              <a:t>THIS DATA IS COLLECTED FROM CAR DETAILS DATASET.</a:t>
            </a:r>
          </a:p>
          <a:p>
            <a:pPr>
              <a:lnSpc>
                <a:spcPts val="4900"/>
              </a:lnSpc>
            </a:pPr>
          </a:p>
          <a:p>
            <a:pPr>
              <a:lnSpc>
                <a:spcPts val="4900"/>
              </a:lnSpc>
            </a:pPr>
            <a:r>
              <a:rPr lang="en-US" sz="3500" spc="126">
                <a:solidFill>
                  <a:srgbClr val="231F20"/>
                </a:solidFill>
                <a:latin typeface="TT Commons Pro Bold"/>
              </a:rPr>
              <a:t>Following details of cars are included in the dataset:</a:t>
            </a:r>
          </a:p>
          <a:p>
            <a:pPr>
              <a:lnSpc>
                <a:spcPts val="4900"/>
              </a:lnSpc>
            </a:pPr>
            <a:r>
              <a:rPr lang="en-US" sz="3500" spc="126">
                <a:solidFill>
                  <a:srgbClr val="231F20"/>
                </a:solidFill>
                <a:latin typeface="TT Commons Pro Bold"/>
              </a:rPr>
              <a:t>1) Car name                             5) Fuel </a:t>
            </a:r>
          </a:p>
          <a:p>
            <a:pPr>
              <a:lnSpc>
                <a:spcPts val="4900"/>
              </a:lnSpc>
            </a:pPr>
            <a:r>
              <a:rPr lang="en-US" sz="3500" spc="126">
                <a:solidFill>
                  <a:srgbClr val="231F20"/>
                </a:solidFill>
                <a:latin typeface="TT Commons Pro Bold"/>
              </a:rPr>
              <a:t>2) Year                                      6) Seller type</a:t>
            </a:r>
          </a:p>
          <a:p>
            <a:pPr>
              <a:lnSpc>
                <a:spcPts val="4900"/>
              </a:lnSpc>
            </a:pPr>
            <a:r>
              <a:rPr lang="en-US" sz="3500" spc="126">
                <a:solidFill>
                  <a:srgbClr val="231F20"/>
                </a:solidFill>
                <a:latin typeface="TT Commons Pro Bold"/>
              </a:rPr>
              <a:t>3) Selling Price                     7) Transmission</a:t>
            </a:r>
          </a:p>
          <a:p>
            <a:pPr>
              <a:lnSpc>
                <a:spcPts val="4900"/>
              </a:lnSpc>
            </a:pPr>
            <a:r>
              <a:rPr lang="en-US" sz="3500" spc="126">
                <a:solidFill>
                  <a:srgbClr val="231F20"/>
                </a:solidFill>
                <a:latin typeface="TT Commons Pro Bold"/>
              </a:rPr>
              <a:t>4) Kms driven                          8) Owner</a:t>
            </a:r>
          </a:p>
          <a:p>
            <a:pPr>
              <a:lnSpc>
                <a:spcPts val="4900"/>
              </a:lnSpc>
            </a:pPr>
          </a:p>
          <a:p>
            <a:pPr>
              <a:lnSpc>
                <a:spcPts val="4900"/>
              </a:lnSpc>
            </a:pPr>
            <a:r>
              <a:rPr lang="en-US" sz="3500" spc="126">
                <a:solidFill>
                  <a:srgbClr val="231F20"/>
                </a:solidFill>
                <a:latin typeface="TT Commons Pro Bold"/>
              </a:rPr>
              <a:t>I will try to understand the data, analyze it, extract reports from it, and try to understand the relationships between the different Variables.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517069"/>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1314" y="165100"/>
            <a:ext cx="17745373" cy="863600"/>
          </a:xfrm>
          <a:prstGeom prst="rect">
            <a:avLst/>
          </a:prstGeom>
        </p:spPr>
        <p:txBody>
          <a:bodyPr anchor="t" rtlCol="false" tIns="0" lIns="0" bIns="0" rIns="0">
            <a:spAutoFit/>
          </a:bodyPr>
          <a:lstStyle/>
          <a:p>
            <a:pPr algn="ctr">
              <a:lnSpc>
                <a:spcPts val="7000"/>
              </a:lnSpc>
            </a:pPr>
            <a:r>
              <a:rPr lang="en-US" sz="5000" u="sng">
                <a:solidFill>
                  <a:srgbClr val="96693C"/>
                </a:solidFill>
                <a:latin typeface="Canva Sans Bold Italics"/>
              </a:rPr>
              <a:t>Now trying to find out the sales value classified by brand</a:t>
            </a:r>
          </a:p>
        </p:txBody>
      </p:sp>
      <p:sp>
        <p:nvSpPr>
          <p:cNvPr name="TextBox 4" id="4"/>
          <p:cNvSpPr txBox="true"/>
          <p:nvPr/>
        </p:nvSpPr>
        <p:spPr>
          <a:xfrm rot="0">
            <a:off x="1028700" y="1225658"/>
            <a:ext cx="15650319" cy="9271635"/>
          </a:xfrm>
          <a:prstGeom prst="rect">
            <a:avLst/>
          </a:prstGeom>
        </p:spPr>
        <p:txBody>
          <a:bodyPr anchor="t" rtlCol="false" tIns="0" lIns="0" bIns="0" rIns="0">
            <a:spAutoFit/>
          </a:bodyPr>
          <a:lstStyle/>
          <a:p>
            <a:pPr>
              <a:lnSpc>
                <a:spcPts val="2940"/>
              </a:lnSpc>
            </a:pPr>
            <a:r>
              <a:rPr lang="en-US" sz="2100">
                <a:solidFill>
                  <a:srgbClr val="000000"/>
                </a:solidFill>
                <a:latin typeface="Canva Sans Bold"/>
              </a:rPr>
              <a:t>#plot 2:</a:t>
            </a:r>
          </a:p>
          <a:p>
            <a:pPr>
              <a:lnSpc>
                <a:spcPts val="2940"/>
              </a:lnSpc>
            </a:pPr>
            <a:r>
              <a:rPr lang="en-US" sz="2100">
                <a:solidFill>
                  <a:srgbClr val="000000"/>
                </a:solidFill>
                <a:latin typeface="Canva Sans Bold"/>
              </a:rPr>
              <a:t>plt.subplot(2, 1, 2)#The location of the second graph 2 1 2</a:t>
            </a:r>
          </a:p>
          <a:p>
            <a:pPr>
              <a:lnSpc>
                <a:spcPts val="2940"/>
              </a:lnSpc>
            </a:pPr>
            <a:r>
              <a:rPr lang="en-US" sz="2100">
                <a:solidFill>
                  <a:srgbClr val="000000"/>
                </a:solidFill>
                <a:latin typeface="Canva Sans Bold"/>
              </a:rPr>
              <a:t>#the figure has 2 row, 1 columns, and this plot is the second plot.</a:t>
            </a:r>
          </a:p>
          <a:p>
            <a:pPr>
              <a:lnSpc>
                <a:spcPts val="2940"/>
              </a:lnSpc>
            </a:pPr>
            <a:r>
              <a:rPr lang="en-US" sz="2100">
                <a:solidFill>
                  <a:srgbClr val="000000"/>
                </a:solidFill>
                <a:latin typeface="Canva Sans Bold"/>
              </a:rPr>
              <a:t>data = df.groupby(['brand'])['selling_price'].sum().sort_values(ascending=False) </a:t>
            </a:r>
          </a:p>
          <a:p>
            <a:pPr>
              <a:lnSpc>
                <a:spcPts val="2940"/>
              </a:lnSpc>
            </a:pPr>
            <a:r>
              <a:rPr lang="en-US" sz="2100">
                <a:solidFill>
                  <a:srgbClr val="000000"/>
                </a:solidFill>
                <a:latin typeface="Canva Sans Bold"/>
              </a:rPr>
              <a:t>x = data.index # to extract the brand name</a:t>
            </a:r>
          </a:p>
          <a:p>
            <a:pPr>
              <a:lnSpc>
                <a:spcPts val="2940"/>
              </a:lnSpc>
            </a:pPr>
            <a:r>
              <a:rPr lang="en-US" sz="2100">
                <a:solidFill>
                  <a:srgbClr val="000000"/>
                </a:solidFill>
                <a:latin typeface="Canva Sans Bold"/>
              </a:rPr>
              <a:t>y = data.values #to extract the sum to brand </a:t>
            </a:r>
          </a:p>
          <a:p>
            <a:pPr>
              <a:lnSpc>
                <a:spcPts val="2940"/>
              </a:lnSpc>
            </a:pPr>
            <a:r>
              <a:rPr lang="en-US" sz="2100">
                <a:solidFill>
                  <a:srgbClr val="000000"/>
                </a:solidFill>
                <a:latin typeface="Canva Sans Bold"/>
              </a:rPr>
              <a:t>plt.bar(x, y, color ='blue',width = 0.4)</a:t>
            </a:r>
          </a:p>
          <a:p>
            <a:pPr>
              <a:lnSpc>
                <a:spcPts val="2940"/>
              </a:lnSpc>
            </a:pPr>
            <a:r>
              <a:rPr lang="en-US" sz="2100">
                <a:solidFill>
                  <a:srgbClr val="000000"/>
                </a:solidFill>
                <a:latin typeface="Canva Sans Bold"/>
              </a:rPr>
              <a:t>plt.rcParams['axes.facecolor'] = '#FFFFFF'</a:t>
            </a:r>
          </a:p>
          <a:p>
            <a:pPr>
              <a:lnSpc>
                <a:spcPts val="2940"/>
              </a:lnSpc>
            </a:pPr>
            <a:r>
              <a:rPr lang="en-US" sz="2100">
                <a:solidFill>
                  <a:srgbClr val="000000"/>
                </a:solidFill>
                <a:latin typeface="Canva Sans Bold"/>
              </a:rPr>
              <a:t>plt.xticks(rotation=90)</a:t>
            </a:r>
          </a:p>
          <a:p>
            <a:pPr>
              <a:lnSpc>
                <a:spcPts val="2940"/>
              </a:lnSpc>
            </a:pPr>
            <a:r>
              <a:rPr lang="en-US" sz="2100">
                <a:solidFill>
                  <a:srgbClr val="000000"/>
                </a:solidFill>
                <a:latin typeface="Canva Sans Bold"/>
              </a:rPr>
              <a:t>plt.xlabel("Name of brand",fontsize=10,color="black")</a:t>
            </a:r>
          </a:p>
          <a:p>
            <a:pPr>
              <a:lnSpc>
                <a:spcPts val="2940"/>
              </a:lnSpc>
            </a:pPr>
            <a:r>
              <a:rPr lang="en-US" sz="2100">
                <a:solidFill>
                  <a:srgbClr val="000000"/>
                </a:solidFill>
                <a:latin typeface="Canva Sans Bold"/>
              </a:rPr>
              <a:t>plt.ylabel("Sales",fontsize=10,color="black")</a:t>
            </a:r>
          </a:p>
          <a:p>
            <a:pPr>
              <a:lnSpc>
                <a:spcPts val="2940"/>
              </a:lnSpc>
            </a:pPr>
            <a:r>
              <a:rPr lang="en-US" sz="2100">
                <a:solidFill>
                  <a:srgbClr val="000000"/>
                </a:solidFill>
                <a:latin typeface="Canva Sans Bold"/>
              </a:rPr>
              <a:t>plt.title("ٍSales Values",color="black")</a:t>
            </a:r>
          </a:p>
          <a:p>
            <a:pPr>
              <a:lnSpc>
                <a:spcPts val="2940"/>
              </a:lnSpc>
            </a:pPr>
            <a:r>
              <a:rPr lang="en-US" sz="2100">
                <a:solidFill>
                  <a:srgbClr val="000000"/>
                </a:solidFill>
                <a:latin typeface="Canva Sans Bold"/>
              </a:rPr>
              <a:t>plt.legend(["Values"], loc ="upper right" ,facecolor='green', labelcolor='black')</a:t>
            </a:r>
          </a:p>
          <a:p>
            <a:pPr>
              <a:lnSpc>
                <a:spcPts val="2940"/>
              </a:lnSpc>
            </a:pPr>
            <a:r>
              <a:rPr lang="en-US" sz="2100">
                <a:solidFill>
                  <a:srgbClr val="000000"/>
                </a:solidFill>
                <a:latin typeface="Canva Sans Bold"/>
              </a:rPr>
              <a:t>plt.rcParams['figure.figsize'] = [10, 10]</a:t>
            </a:r>
          </a:p>
          <a:p>
            <a:pPr>
              <a:lnSpc>
                <a:spcPts val="2940"/>
              </a:lnSpc>
            </a:pPr>
            <a:r>
              <a:rPr lang="en-US" sz="2100">
                <a:solidFill>
                  <a:srgbClr val="000000"/>
                </a:solidFill>
                <a:latin typeface="Canva Sans Bold"/>
              </a:rPr>
              <a:t>plt.grid(color='grey', linestyle='-', linewidth=.1)</a:t>
            </a:r>
          </a:p>
          <a:p>
            <a:pPr>
              <a:lnSpc>
                <a:spcPts val="2940"/>
              </a:lnSpc>
            </a:pPr>
            <a:r>
              <a:rPr lang="en-US" sz="2100">
                <a:solidFill>
                  <a:srgbClr val="000000"/>
                </a:solidFill>
                <a:latin typeface="Canva Sans Bold"/>
              </a:rPr>
              <a:t>#plt.xlim([0, 1]) </a:t>
            </a:r>
          </a:p>
          <a:p>
            <a:pPr>
              <a:lnSpc>
                <a:spcPts val="2940"/>
              </a:lnSpc>
            </a:pPr>
            <a:r>
              <a:rPr lang="en-US" sz="2100">
                <a:solidFill>
                  <a:srgbClr val="000000"/>
                </a:solidFill>
                <a:latin typeface="Canva Sans Bold"/>
              </a:rPr>
              <a:t>#plt.ylim([0, 2000])</a:t>
            </a:r>
          </a:p>
          <a:p>
            <a:pPr>
              <a:lnSpc>
                <a:spcPts val="2940"/>
              </a:lnSpc>
            </a:pPr>
            <a:r>
              <a:rPr lang="en-US" sz="2100">
                <a:solidFill>
                  <a:srgbClr val="000000"/>
                </a:solidFill>
                <a:latin typeface="Canva Sans Bold"/>
              </a:rPr>
              <a:t>#plt.locator_params(axis='x', nbins=20)</a:t>
            </a:r>
          </a:p>
          <a:p>
            <a:pPr>
              <a:lnSpc>
                <a:spcPts val="2940"/>
              </a:lnSpc>
            </a:pPr>
            <a:r>
              <a:rPr lang="en-US" sz="2100">
                <a:solidFill>
                  <a:srgbClr val="000000"/>
                </a:solidFill>
                <a:latin typeface="Canva Sans Bold"/>
              </a:rPr>
              <a:t>plt.locator_params(axis='y', nbins=20)</a:t>
            </a:r>
          </a:p>
          <a:p>
            <a:pPr>
              <a:lnSpc>
                <a:spcPts val="2940"/>
              </a:lnSpc>
            </a:pPr>
            <a:r>
              <a:rPr lang="en-US" sz="2100">
                <a:solidFill>
                  <a:srgbClr val="000000"/>
                </a:solidFill>
                <a:latin typeface="Canva Sans Bold"/>
              </a:rPr>
              <a:t>#plt.margins(x=0, y=0)</a:t>
            </a:r>
          </a:p>
          <a:p>
            <a:pPr>
              <a:lnSpc>
                <a:spcPts val="2940"/>
              </a:lnSpc>
            </a:pPr>
            <a:r>
              <a:rPr lang="en-US" sz="2100">
                <a:solidFill>
                  <a:srgbClr val="000000"/>
                </a:solidFill>
                <a:latin typeface="Canva Sans Bold"/>
              </a:rPr>
              <a:t>plt.yticks(ticks=plt.yticks()[0], labels=plt.yticks()[0])# Show real values,numbers big without it appear short</a:t>
            </a:r>
          </a:p>
          <a:p>
            <a:pPr>
              <a:lnSpc>
                <a:spcPts val="2940"/>
              </a:lnSpc>
            </a:pPr>
            <a:r>
              <a:rPr lang="en-US" sz="2100">
                <a:solidFill>
                  <a:srgbClr val="000000"/>
                </a:solidFill>
                <a:latin typeface="Canva Sans Bold"/>
              </a:rPr>
              <a:t>plt.subplots_adjust(left=0.1, bottom=0.1, right=0.9,top=0.9,wspace=0.5, hspace=0.6)# set the spacing between subplots</a:t>
            </a:r>
          </a:p>
          <a:p>
            <a:pPr>
              <a:lnSpc>
                <a:spcPts val="2940"/>
              </a:lnSpc>
            </a:pPr>
            <a:r>
              <a:rPr lang="en-US" sz="2100">
                <a:solidFill>
                  <a:srgbClr val="000000"/>
                </a:solidFill>
                <a:latin typeface="Canva Sans Bold"/>
              </a:rPr>
              <a:t>plt.suptitle("Sales")#Name for the whole graph</a:t>
            </a:r>
          </a:p>
          <a:p>
            <a:pPr>
              <a:lnSpc>
                <a:spcPts val="2940"/>
              </a:lnSpc>
            </a:pPr>
            <a:r>
              <a:rPr lang="en-US" sz="2100">
                <a:solidFill>
                  <a:srgbClr val="000000"/>
                </a:solidFill>
                <a:latin typeface="Canva Sans Bold"/>
              </a:rPr>
              <a:t>plt.show()#view</a:t>
            </a:r>
          </a:p>
          <a:p>
            <a:pPr>
              <a:lnSpc>
                <a:spcPts val="2940"/>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505138"/>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76184"/>
            <a:ext cx="16230600" cy="8334632"/>
          </a:xfrm>
          <a:custGeom>
            <a:avLst/>
            <a:gdLst/>
            <a:ahLst/>
            <a:cxnLst/>
            <a:rect r="r" b="b" t="t" l="l"/>
            <a:pathLst>
              <a:path h="8334632" w="16230600">
                <a:moveTo>
                  <a:pt x="0" y="0"/>
                </a:moveTo>
                <a:lnTo>
                  <a:pt x="16230600" y="0"/>
                </a:lnTo>
                <a:lnTo>
                  <a:pt x="16230600" y="8334632"/>
                </a:lnTo>
                <a:lnTo>
                  <a:pt x="0" y="8334632"/>
                </a:lnTo>
                <a:lnTo>
                  <a:pt x="0" y="0"/>
                </a:lnTo>
                <a:close/>
              </a:path>
            </a:pathLst>
          </a:custGeom>
          <a:blipFill>
            <a:blip r:embed="rId4"/>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361742"/>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34122" y="141605"/>
            <a:ext cx="11619756"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Display sales by count in pie graphs</a:t>
            </a:r>
          </a:p>
        </p:txBody>
      </p:sp>
      <p:sp>
        <p:nvSpPr>
          <p:cNvPr name="TextBox 4" id="4"/>
          <p:cNvSpPr txBox="true"/>
          <p:nvPr/>
        </p:nvSpPr>
        <p:spPr>
          <a:xfrm rot="0">
            <a:off x="558726" y="1544795"/>
            <a:ext cx="16230600" cy="8308975"/>
          </a:xfrm>
          <a:prstGeom prst="rect">
            <a:avLst/>
          </a:prstGeom>
        </p:spPr>
        <p:txBody>
          <a:bodyPr anchor="t" rtlCol="false" tIns="0" lIns="0" bIns="0" rIns="0">
            <a:spAutoFit/>
          </a:bodyPr>
          <a:lstStyle/>
          <a:p>
            <a:pPr>
              <a:lnSpc>
                <a:spcPts val="3499"/>
              </a:lnSpc>
            </a:pPr>
            <a:r>
              <a:rPr lang="en-US" sz="2499">
                <a:solidFill>
                  <a:srgbClr val="000000"/>
                </a:solidFill>
                <a:latin typeface="Canva Sans Bold"/>
              </a:rPr>
              <a:t>labels = df["brand"][:20].value_counts().index #We chose only twenty</a:t>
            </a:r>
          </a:p>
          <a:p>
            <a:pPr>
              <a:lnSpc>
                <a:spcPts val="3499"/>
              </a:lnSpc>
            </a:pPr>
            <a:r>
              <a:rPr lang="en-US" sz="2499">
                <a:solidFill>
                  <a:srgbClr val="000000"/>
                </a:solidFill>
                <a:latin typeface="Canva Sans Bold"/>
              </a:rPr>
              <a:t>sizes = df["brand"][:20].value_counts() # We chose only twenty</a:t>
            </a:r>
          </a:p>
          <a:p>
            <a:pPr>
              <a:lnSpc>
                <a:spcPts val="3499"/>
              </a:lnSpc>
            </a:pPr>
            <a:r>
              <a:rPr lang="en-US" sz="2499">
                <a:solidFill>
                  <a:srgbClr val="000000"/>
                </a:solidFill>
                <a:latin typeface="Canva Sans Bold"/>
              </a:rPr>
              <a:t>data = df.groupby(['brand'])['brand'].count().sort_values(ascending=False)#to extract the count</a:t>
            </a:r>
          </a:p>
          <a:p>
            <a:pPr>
              <a:lnSpc>
                <a:spcPts val="3499"/>
              </a:lnSpc>
            </a:pPr>
            <a:r>
              <a:rPr lang="en-US" sz="2499">
                <a:solidFill>
                  <a:srgbClr val="000000"/>
                </a:solidFill>
                <a:latin typeface="Canva Sans Bold"/>
              </a:rPr>
              <a:t>x = data.index #to extract the brand name</a:t>
            </a:r>
          </a:p>
          <a:p>
            <a:pPr>
              <a:lnSpc>
                <a:spcPts val="3499"/>
              </a:lnSpc>
            </a:pPr>
            <a:r>
              <a:rPr lang="en-US" sz="2499">
                <a:solidFill>
                  <a:srgbClr val="000000"/>
                </a:solidFill>
                <a:latin typeface="Canva Sans Bold"/>
              </a:rPr>
              <a:t>y = data.values#to extract the count to brand </a:t>
            </a:r>
          </a:p>
          <a:p>
            <a:pPr>
              <a:lnSpc>
                <a:spcPts val="3499"/>
              </a:lnSpc>
            </a:pPr>
            <a:r>
              <a:rPr lang="en-US" sz="2499">
                <a:solidFill>
                  <a:srgbClr val="000000"/>
                </a:solidFill>
                <a:latin typeface="Canva Sans Bold"/>
              </a:rPr>
              <a:t>colors = ['#F8EEFB','#66b3ff','#8000FF','#ffcc99',"#00FF1B","#FF8040","#F8AEF8"]#color choice</a:t>
            </a:r>
          </a:p>
          <a:p>
            <a:pPr>
              <a:lnSpc>
                <a:spcPts val="3499"/>
              </a:lnSpc>
            </a:pPr>
            <a:r>
              <a:rPr lang="en-US" sz="2499">
                <a:solidFill>
                  <a:srgbClr val="000000"/>
                </a:solidFill>
                <a:latin typeface="Canva Sans Bold"/>
              </a:rPr>
              <a:t>plt.figure(figsize = (8,8))#Determine the size of the graph</a:t>
            </a:r>
          </a:p>
          <a:p>
            <a:pPr>
              <a:lnSpc>
                <a:spcPts val="3499"/>
              </a:lnSpc>
            </a:pPr>
            <a:r>
              <a:rPr lang="en-US" sz="2499">
                <a:solidFill>
                  <a:srgbClr val="000000"/>
                </a:solidFill>
                <a:latin typeface="Canva Sans Bold"/>
              </a:rPr>
              <a:t># Creating explode data</a:t>
            </a:r>
          </a:p>
          <a:p>
            <a:pPr>
              <a:lnSpc>
                <a:spcPts val="3499"/>
              </a:lnSpc>
            </a:pPr>
            <a:r>
              <a:rPr lang="en-US" sz="2499">
                <a:solidFill>
                  <a:srgbClr val="000000"/>
                </a:solidFill>
                <a:latin typeface="Canva Sans Bold"/>
              </a:rPr>
              <a:t>#explode = (0.1, 0.0, 0.2, 0.3, 0.0, 0.0)</a:t>
            </a:r>
          </a:p>
          <a:p>
            <a:pPr>
              <a:lnSpc>
                <a:spcPts val="3499"/>
              </a:lnSpc>
            </a:pPr>
            <a:r>
              <a:rPr lang="en-US" sz="2499">
                <a:solidFill>
                  <a:srgbClr val="000000"/>
                </a:solidFill>
                <a:latin typeface="Canva Sans Bold"/>
              </a:rPr>
              <a:t>plt.pie(sizes, labels=labels, rotatelabels=False, autopct='%1.1f%%',colors=colors,shadow=True, startangle=45)#Fomat pie</a:t>
            </a:r>
          </a:p>
          <a:p>
            <a:pPr>
              <a:lnSpc>
                <a:spcPts val="3499"/>
              </a:lnSpc>
            </a:pPr>
            <a:r>
              <a:rPr lang="en-US" sz="2499">
                <a:solidFill>
                  <a:srgbClr val="000000"/>
                </a:solidFill>
                <a:latin typeface="Canva Sans Bold"/>
              </a:rPr>
              <a:t>plt.title('Name of brand',color = 'black',fontsize = 15)#Fomat title</a:t>
            </a:r>
          </a:p>
          <a:p>
            <a:pPr>
              <a:lnSpc>
                <a:spcPts val="3499"/>
              </a:lnSpc>
            </a:pPr>
            <a:r>
              <a:rPr lang="en-US" sz="2499">
                <a:solidFill>
                  <a:srgbClr val="000000"/>
                </a:solidFill>
                <a:latin typeface="Canva Sans Bold"/>
              </a:rPr>
              <a:t>#plt.legend()#</a:t>
            </a:r>
          </a:p>
          <a:p>
            <a:pPr>
              <a:lnSpc>
                <a:spcPts val="3499"/>
              </a:lnSpc>
            </a:pPr>
            <a:r>
              <a:rPr lang="en-US" sz="2499">
                <a:solidFill>
                  <a:srgbClr val="000000"/>
                </a:solidFill>
                <a:latin typeface="Canva Sans Bold"/>
              </a:rPr>
              <a:t>plt.legend(title = "Cars")#title legend</a:t>
            </a:r>
          </a:p>
          <a:p>
            <a:pPr>
              <a:lnSpc>
                <a:spcPts val="3499"/>
              </a:lnSpc>
            </a:pPr>
            <a:r>
              <a:rPr lang="en-US" sz="2499">
                <a:solidFill>
                  <a:srgbClr val="000000"/>
                </a:solidFill>
                <a:latin typeface="Canva Sans Bold"/>
              </a:rPr>
              <a:t>#plt.legend(wedges, cars, title ="Cars",loc ="center left",bbox_to_anchor =(1, 0, 0.5, 1))</a:t>
            </a:r>
          </a:p>
          <a:p>
            <a:pPr>
              <a:lnSpc>
                <a:spcPts val="3499"/>
              </a:lnSpc>
            </a:pPr>
            <a:r>
              <a:rPr lang="en-US" sz="2499">
                <a:solidFill>
                  <a:srgbClr val="000000"/>
                </a:solidFill>
                <a:latin typeface="Canva Sans Bold"/>
              </a:rPr>
              <a:t>#myexplode = [0.2, 0, 0, 0]</a:t>
            </a:r>
          </a:p>
          <a:p>
            <a:pPr>
              <a:lnSpc>
                <a:spcPts val="3499"/>
              </a:lnSpc>
            </a:pPr>
            <a:r>
              <a:rPr lang="en-US" sz="2499">
                <a:solidFill>
                  <a:srgbClr val="000000"/>
                </a:solidFill>
                <a:latin typeface="Canva Sans Bold"/>
              </a:rPr>
              <a:t>plt.show()#view</a:t>
            </a:r>
          </a:p>
          <a:p>
            <a:pPr>
              <a:lnSpc>
                <a:spcPts val="3499"/>
              </a:lnSpc>
            </a:pPr>
          </a:p>
          <a:p>
            <a:pPr>
              <a:lnSpc>
                <a:spcPts val="3499"/>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382677"/>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10677" y="380995"/>
            <a:ext cx="11399252" cy="9469027"/>
          </a:xfrm>
          <a:custGeom>
            <a:avLst/>
            <a:gdLst/>
            <a:ahLst/>
            <a:cxnLst/>
            <a:rect r="r" b="b" t="t" l="l"/>
            <a:pathLst>
              <a:path h="9469027" w="11399252">
                <a:moveTo>
                  <a:pt x="0" y="0"/>
                </a:moveTo>
                <a:lnTo>
                  <a:pt x="11399252" y="0"/>
                </a:lnTo>
                <a:lnTo>
                  <a:pt x="11399252" y="9469028"/>
                </a:lnTo>
                <a:lnTo>
                  <a:pt x="0" y="9469028"/>
                </a:lnTo>
                <a:lnTo>
                  <a:pt x="0" y="0"/>
                </a:lnTo>
                <a:close/>
              </a:path>
            </a:pathLst>
          </a:custGeom>
          <a:blipFill>
            <a:blip r:embed="rId4"/>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725043"/>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53259" y="1263758"/>
            <a:ext cx="5464065" cy="8697127"/>
          </a:xfrm>
          <a:custGeom>
            <a:avLst/>
            <a:gdLst/>
            <a:ahLst/>
            <a:cxnLst/>
            <a:rect r="r" b="b" t="t" l="l"/>
            <a:pathLst>
              <a:path h="8697127" w="5464065">
                <a:moveTo>
                  <a:pt x="0" y="0"/>
                </a:moveTo>
                <a:lnTo>
                  <a:pt x="5464065" y="0"/>
                </a:lnTo>
                <a:lnTo>
                  <a:pt x="5464065" y="8697127"/>
                </a:lnTo>
                <a:lnTo>
                  <a:pt x="0" y="8697127"/>
                </a:lnTo>
                <a:lnTo>
                  <a:pt x="0" y="0"/>
                </a:lnTo>
                <a:close/>
              </a:path>
            </a:pathLst>
          </a:custGeom>
          <a:blipFill>
            <a:blip r:embed="rId4"/>
            <a:stretch>
              <a:fillRect l="0" t="0" r="0" b="0"/>
            </a:stretch>
          </a:blipFill>
        </p:spPr>
      </p:sp>
      <p:sp>
        <p:nvSpPr>
          <p:cNvPr name="TextBox 4" id="4"/>
          <p:cNvSpPr txBox="true"/>
          <p:nvPr/>
        </p:nvSpPr>
        <p:spPr>
          <a:xfrm rot="0">
            <a:off x="6019477" y="141605"/>
            <a:ext cx="5328791"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Analysis by year</a:t>
            </a:r>
          </a:p>
        </p:txBody>
      </p:sp>
      <p:sp>
        <p:nvSpPr>
          <p:cNvPr name="TextBox 5" id="5"/>
          <p:cNvSpPr txBox="true"/>
          <p:nvPr/>
        </p:nvSpPr>
        <p:spPr>
          <a:xfrm rot="0">
            <a:off x="1028700" y="1206608"/>
            <a:ext cx="7066359" cy="104775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#To know countnvalue in year coulmn</a:t>
            </a:r>
          </a:p>
          <a:p>
            <a:pPr>
              <a:lnSpc>
                <a:spcPts val="4200"/>
              </a:lnSpc>
            </a:pPr>
            <a:r>
              <a:rPr lang="en-US" sz="3000">
                <a:solidFill>
                  <a:srgbClr val="000000"/>
                </a:solidFill>
                <a:latin typeface="Canva Sans Bold"/>
              </a:rPr>
              <a:t>df.year.value_counts()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450182"/>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81301" y="2100575"/>
            <a:ext cx="7677999" cy="7461012"/>
          </a:xfrm>
          <a:custGeom>
            <a:avLst/>
            <a:gdLst/>
            <a:ahLst/>
            <a:cxnLst/>
            <a:rect r="r" b="b" t="t" l="l"/>
            <a:pathLst>
              <a:path h="7461012" w="7677999">
                <a:moveTo>
                  <a:pt x="0" y="0"/>
                </a:moveTo>
                <a:lnTo>
                  <a:pt x="7677999" y="0"/>
                </a:lnTo>
                <a:lnTo>
                  <a:pt x="7677999" y="7461012"/>
                </a:lnTo>
                <a:lnTo>
                  <a:pt x="0" y="7461012"/>
                </a:lnTo>
                <a:lnTo>
                  <a:pt x="0" y="0"/>
                </a:lnTo>
                <a:close/>
              </a:path>
            </a:pathLst>
          </a:custGeom>
          <a:blipFill>
            <a:blip r:embed="rId4"/>
            <a:stretch>
              <a:fillRect l="0" t="0" r="0" b="0"/>
            </a:stretch>
          </a:blipFill>
        </p:spPr>
      </p:sp>
      <p:sp>
        <p:nvSpPr>
          <p:cNvPr name="TextBox 4" id="4"/>
          <p:cNvSpPr txBox="true"/>
          <p:nvPr/>
        </p:nvSpPr>
        <p:spPr>
          <a:xfrm rot="0">
            <a:off x="1618729" y="141605"/>
            <a:ext cx="15050542"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Analysis by year Display the graph by seaborn</a:t>
            </a:r>
          </a:p>
        </p:txBody>
      </p:sp>
      <p:sp>
        <p:nvSpPr>
          <p:cNvPr name="TextBox 5" id="5"/>
          <p:cNvSpPr txBox="true"/>
          <p:nvPr/>
        </p:nvSpPr>
        <p:spPr>
          <a:xfrm rot="0">
            <a:off x="670272" y="1428750"/>
            <a:ext cx="9171087" cy="371475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sns.countplot(data=df,x="year",palette="icefire")</a:t>
            </a:r>
          </a:p>
          <a:p>
            <a:pPr>
              <a:lnSpc>
                <a:spcPts val="4200"/>
              </a:lnSpc>
            </a:pPr>
            <a:r>
              <a:rPr lang="en-US" sz="3000">
                <a:solidFill>
                  <a:srgbClr val="000000"/>
                </a:solidFill>
                <a:latin typeface="Canva Sans Bold"/>
              </a:rPr>
              <a:t>plt.xticks(rotation=90)</a:t>
            </a:r>
          </a:p>
          <a:p>
            <a:pPr>
              <a:lnSpc>
                <a:spcPts val="4200"/>
              </a:lnSpc>
            </a:pPr>
            <a:r>
              <a:rPr lang="en-US" sz="3000">
                <a:solidFill>
                  <a:srgbClr val="000000"/>
                </a:solidFill>
                <a:latin typeface="Canva Sans Bold"/>
              </a:rPr>
              <a:t>plt.xlabel("YEAR",fontsize=10,color="RED")</a:t>
            </a:r>
          </a:p>
          <a:p>
            <a:pPr>
              <a:lnSpc>
                <a:spcPts val="4200"/>
              </a:lnSpc>
            </a:pPr>
            <a:r>
              <a:rPr lang="en-US" sz="3000">
                <a:solidFill>
                  <a:srgbClr val="000000"/>
                </a:solidFill>
                <a:latin typeface="Canva Sans Bold"/>
              </a:rPr>
              <a:t>plt.ylabel("COUNT",fontsize=10,color="RED")</a:t>
            </a:r>
          </a:p>
          <a:p>
            <a:pPr>
              <a:lnSpc>
                <a:spcPts val="4200"/>
              </a:lnSpc>
            </a:pPr>
            <a:r>
              <a:rPr lang="en-US" sz="3000">
                <a:solidFill>
                  <a:srgbClr val="000000"/>
                </a:solidFill>
                <a:latin typeface="Canva Sans Bold"/>
              </a:rPr>
              <a:t>plt.title("YEAR COUNT",color="RED")</a:t>
            </a:r>
          </a:p>
          <a:p>
            <a:pPr>
              <a:lnSpc>
                <a:spcPts val="4200"/>
              </a:lnSpc>
            </a:pPr>
            <a:r>
              <a:rPr lang="en-US" sz="3000">
                <a:solidFill>
                  <a:srgbClr val="000000"/>
                </a:solidFill>
                <a:latin typeface="Canva Sans Bold"/>
              </a:rPr>
              <a:t>plt.show()</a:t>
            </a:r>
          </a:p>
          <a:p>
            <a:pPr>
              <a:lnSpc>
                <a:spcPts val="4200"/>
              </a:lnSpc>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471117"/>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30391" y="3507692"/>
            <a:ext cx="7528909" cy="6710257"/>
          </a:xfrm>
          <a:custGeom>
            <a:avLst/>
            <a:gdLst/>
            <a:ahLst/>
            <a:cxnLst/>
            <a:rect r="r" b="b" t="t" l="l"/>
            <a:pathLst>
              <a:path h="6710257" w="7528909">
                <a:moveTo>
                  <a:pt x="0" y="0"/>
                </a:moveTo>
                <a:lnTo>
                  <a:pt x="7528909" y="0"/>
                </a:lnTo>
                <a:lnTo>
                  <a:pt x="7528909" y="6710258"/>
                </a:lnTo>
                <a:lnTo>
                  <a:pt x="0" y="6710258"/>
                </a:lnTo>
                <a:lnTo>
                  <a:pt x="0" y="0"/>
                </a:lnTo>
                <a:close/>
              </a:path>
            </a:pathLst>
          </a:custGeom>
          <a:blipFill>
            <a:blip r:embed="rId4"/>
            <a:stretch>
              <a:fillRect l="0" t="0" r="0" b="0"/>
            </a:stretch>
          </a:blipFill>
        </p:spPr>
      </p:sp>
      <p:sp>
        <p:nvSpPr>
          <p:cNvPr name="TextBox 4" id="4"/>
          <p:cNvSpPr txBox="true"/>
          <p:nvPr/>
        </p:nvSpPr>
        <p:spPr>
          <a:xfrm rot="0">
            <a:off x="778594" y="141605"/>
            <a:ext cx="16730811"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Variance between sales over the years by pie graph</a:t>
            </a:r>
          </a:p>
        </p:txBody>
      </p:sp>
      <p:sp>
        <p:nvSpPr>
          <p:cNvPr name="TextBox 5" id="5"/>
          <p:cNvSpPr txBox="true"/>
          <p:nvPr/>
        </p:nvSpPr>
        <p:spPr>
          <a:xfrm rot="0">
            <a:off x="295796" y="1248999"/>
            <a:ext cx="18288000" cy="4365625"/>
          </a:xfrm>
          <a:prstGeom prst="rect">
            <a:avLst/>
          </a:prstGeom>
        </p:spPr>
        <p:txBody>
          <a:bodyPr anchor="t" rtlCol="false" tIns="0" lIns="0" bIns="0" rIns="0">
            <a:spAutoFit/>
          </a:bodyPr>
          <a:lstStyle/>
          <a:p>
            <a:pPr>
              <a:lnSpc>
                <a:spcPts val="3499"/>
              </a:lnSpc>
            </a:pPr>
            <a:r>
              <a:rPr lang="en-US" sz="2499">
                <a:solidFill>
                  <a:srgbClr val="000000"/>
                </a:solidFill>
                <a:latin typeface="Canva Sans Bold"/>
              </a:rPr>
              <a:t>labels = df["year"].value_counts().index</a:t>
            </a:r>
          </a:p>
          <a:p>
            <a:pPr>
              <a:lnSpc>
                <a:spcPts val="3499"/>
              </a:lnSpc>
            </a:pPr>
            <a:r>
              <a:rPr lang="en-US" sz="2499">
                <a:solidFill>
                  <a:srgbClr val="000000"/>
                </a:solidFill>
                <a:latin typeface="Canva Sans Bold"/>
              </a:rPr>
              <a:t>sizes = df["year"].value_counts()</a:t>
            </a:r>
          </a:p>
          <a:p>
            <a:pPr>
              <a:lnSpc>
                <a:spcPts val="3499"/>
              </a:lnSpc>
            </a:pPr>
            <a:r>
              <a:rPr lang="en-US" sz="2499">
                <a:solidFill>
                  <a:srgbClr val="000000"/>
                </a:solidFill>
                <a:latin typeface="Canva Sans Bold"/>
              </a:rPr>
              <a:t>colors = ['#ff9999','#66b3ff','#99ff99','#ffcc99',"pink","yellow"]</a:t>
            </a:r>
          </a:p>
          <a:p>
            <a:pPr>
              <a:lnSpc>
                <a:spcPts val="3499"/>
              </a:lnSpc>
            </a:pPr>
            <a:r>
              <a:rPr lang="en-US" sz="2499">
                <a:solidFill>
                  <a:srgbClr val="000000"/>
                </a:solidFill>
                <a:latin typeface="Canva Sans Bold"/>
              </a:rPr>
              <a:t>plt.figure(figsize = (8,8))</a:t>
            </a:r>
          </a:p>
          <a:p>
            <a:pPr>
              <a:lnSpc>
                <a:spcPts val="3499"/>
              </a:lnSpc>
            </a:pPr>
            <a:r>
              <a:rPr lang="en-US" sz="2499">
                <a:solidFill>
                  <a:srgbClr val="000000"/>
                </a:solidFill>
                <a:latin typeface="Canva Sans Bold"/>
              </a:rPr>
              <a:t>plt.pie(sizes, labels=labels , rotatelabels=False, autopct=None,colors=colors,shadow=True, startangle=45, labeldistance=None)</a:t>
            </a:r>
          </a:p>
          <a:p>
            <a:pPr>
              <a:lnSpc>
                <a:spcPts val="3499"/>
              </a:lnSpc>
            </a:pPr>
            <a:r>
              <a:rPr lang="en-US" sz="2499">
                <a:solidFill>
                  <a:srgbClr val="000000"/>
                </a:solidFill>
                <a:latin typeface="Canva Sans Bold"/>
              </a:rPr>
              <a:t>plt.title('Year',color = 'red',fontsize = 15)</a:t>
            </a:r>
          </a:p>
          <a:p>
            <a:pPr>
              <a:lnSpc>
                <a:spcPts val="3499"/>
              </a:lnSpc>
            </a:pPr>
            <a:r>
              <a:rPr lang="en-US" sz="2499">
                <a:solidFill>
                  <a:srgbClr val="000000"/>
                </a:solidFill>
                <a:latin typeface="Canva Sans Bold"/>
              </a:rPr>
              <a:t>plt.legend(title = "Years", loc='upper right')#title legend</a:t>
            </a:r>
          </a:p>
          <a:p>
            <a:pPr>
              <a:lnSpc>
                <a:spcPts val="3499"/>
              </a:lnSpc>
            </a:pPr>
            <a:r>
              <a:rPr lang="en-US" sz="2499">
                <a:solidFill>
                  <a:srgbClr val="000000"/>
                </a:solidFill>
                <a:latin typeface="Canva Sans Bold"/>
              </a:rPr>
              <a:t>plt.show()</a:t>
            </a:r>
          </a:p>
          <a:p>
            <a:pPr>
              <a:lnSpc>
                <a:spcPts val="3499"/>
              </a:lnSpc>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459186"/>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18618" y="2646685"/>
            <a:ext cx="12266358" cy="7278938"/>
          </a:xfrm>
          <a:custGeom>
            <a:avLst/>
            <a:gdLst/>
            <a:ahLst/>
            <a:cxnLst/>
            <a:rect r="r" b="b" t="t" l="l"/>
            <a:pathLst>
              <a:path h="7278938" w="12266358">
                <a:moveTo>
                  <a:pt x="0" y="0"/>
                </a:moveTo>
                <a:lnTo>
                  <a:pt x="12266358" y="0"/>
                </a:lnTo>
                <a:lnTo>
                  <a:pt x="12266358" y="7278938"/>
                </a:lnTo>
                <a:lnTo>
                  <a:pt x="0" y="7278938"/>
                </a:lnTo>
                <a:lnTo>
                  <a:pt x="0" y="0"/>
                </a:lnTo>
                <a:close/>
              </a:path>
            </a:pathLst>
          </a:custGeom>
          <a:blipFill>
            <a:blip r:embed="rId4"/>
            <a:stretch>
              <a:fillRect l="0" t="0" r="0" b="0"/>
            </a:stretch>
          </a:blipFill>
        </p:spPr>
      </p:sp>
      <p:sp>
        <p:nvSpPr>
          <p:cNvPr name="TextBox 4" id="4"/>
          <p:cNvSpPr txBox="true"/>
          <p:nvPr/>
        </p:nvSpPr>
        <p:spPr>
          <a:xfrm rot="0">
            <a:off x="2318618" y="141605"/>
            <a:ext cx="13190637"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Bar graph to view sales classified by fuel</a:t>
            </a:r>
          </a:p>
        </p:txBody>
      </p:sp>
      <p:sp>
        <p:nvSpPr>
          <p:cNvPr name="TextBox 5" id="5"/>
          <p:cNvSpPr txBox="true"/>
          <p:nvPr/>
        </p:nvSpPr>
        <p:spPr>
          <a:xfrm rot="0">
            <a:off x="141783" y="1551943"/>
            <a:ext cx="17544306" cy="51435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df["fuel"].value_counts(sort =True).plot(kind="bar", color=["green"], figsize=(8, 4) , title='Fuel');</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381523"/>
            <a:ext cx="19789698" cy="7160273"/>
          </a:xfrm>
          <a:custGeom>
            <a:avLst/>
            <a:gdLst/>
            <a:ahLst/>
            <a:cxnLst/>
            <a:rect r="r" b="b" t="t" l="l"/>
            <a:pathLst>
              <a:path h="7160273" w="19789698">
                <a:moveTo>
                  <a:pt x="0" y="7160272"/>
                </a:moveTo>
                <a:lnTo>
                  <a:pt x="19789698" y="7160272"/>
                </a:lnTo>
                <a:lnTo>
                  <a:pt x="19789698"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37030" y="2243927"/>
            <a:ext cx="12658311" cy="7479911"/>
          </a:xfrm>
          <a:custGeom>
            <a:avLst/>
            <a:gdLst/>
            <a:ahLst/>
            <a:cxnLst/>
            <a:rect r="r" b="b" t="t" l="l"/>
            <a:pathLst>
              <a:path h="7479911" w="12658311">
                <a:moveTo>
                  <a:pt x="0" y="0"/>
                </a:moveTo>
                <a:lnTo>
                  <a:pt x="12658311" y="0"/>
                </a:lnTo>
                <a:lnTo>
                  <a:pt x="12658311" y="7479911"/>
                </a:lnTo>
                <a:lnTo>
                  <a:pt x="0" y="7479911"/>
                </a:lnTo>
                <a:lnTo>
                  <a:pt x="0" y="0"/>
                </a:lnTo>
                <a:close/>
              </a:path>
            </a:pathLst>
          </a:custGeom>
          <a:blipFill>
            <a:blip r:embed="rId4"/>
            <a:stretch>
              <a:fillRect l="0" t="0" r="0" b="0"/>
            </a:stretch>
          </a:blipFill>
        </p:spPr>
      </p:sp>
      <p:sp>
        <p:nvSpPr>
          <p:cNvPr name="TextBox 4" id="4"/>
          <p:cNvSpPr txBox="true"/>
          <p:nvPr/>
        </p:nvSpPr>
        <p:spPr>
          <a:xfrm rot="0">
            <a:off x="1392659" y="141605"/>
            <a:ext cx="15502682"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Bar  graph to view sales classified by seller type</a:t>
            </a:r>
          </a:p>
        </p:txBody>
      </p:sp>
      <p:sp>
        <p:nvSpPr>
          <p:cNvPr name="TextBox 5" id="5"/>
          <p:cNvSpPr txBox="true"/>
          <p:nvPr/>
        </p:nvSpPr>
        <p:spPr>
          <a:xfrm rot="0">
            <a:off x="460127" y="1272340"/>
            <a:ext cx="18288000" cy="158115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df["seller_type"].value_counts(sort = True).plot(kind="bar", color=["green"], figsize=(8, 4) , title='Seller type');</a:t>
            </a:r>
          </a:p>
          <a:p>
            <a:pPr>
              <a:lnSpc>
                <a:spcPts val="4200"/>
              </a:lnSpc>
            </a:pP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20026" y="4061864"/>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25228" y="2553924"/>
            <a:ext cx="13626334" cy="7282089"/>
          </a:xfrm>
          <a:custGeom>
            <a:avLst/>
            <a:gdLst/>
            <a:ahLst/>
            <a:cxnLst/>
            <a:rect r="r" b="b" t="t" l="l"/>
            <a:pathLst>
              <a:path h="7282089" w="13626334">
                <a:moveTo>
                  <a:pt x="0" y="0"/>
                </a:moveTo>
                <a:lnTo>
                  <a:pt x="13626334" y="0"/>
                </a:lnTo>
                <a:lnTo>
                  <a:pt x="13626334" y="7282089"/>
                </a:lnTo>
                <a:lnTo>
                  <a:pt x="0" y="7282089"/>
                </a:lnTo>
                <a:lnTo>
                  <a:pt x="0" y="0"/>
                </a:lnTo>
                <a:close/>
              </a:path>
            </a:pathLst>
          </a:custGeom>
          <a:blipFill>
            <a:blip r:embed="rId4"/>
            <a:stretch>
              <a:fillRect l="0" t="0" r="0" b="0"/>
            </a:stretch>
          </a:blipFill>
        </p:spPr>
      </p:sp>
      <p:sp>
        <p:nvSpPr>
          <p:cNvPr name="TextBox 4" id="4"/>
          <p:cNvSpPr txBox="true"/>
          <p:nvPr/>
        </p:nvSpPr>
        <p:spPr>
          <a:xfrm rot="0">
            <a:off x="1073125" y="141605"/>
            <a:ext cx="16141750"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Bar graph to view sales classified by transmission</a:t>
            </a:r>
          </a:p>
        </p:txBody>
      </p:sp>
      <p:sp>
        <p:nvSpPr>
          <p:cNvPr name="TextBox 5" id="5"/>
          <p:cNvSpPr txBox="true"/>
          <p:nvPr/>
        </p:nvSpPr>
        <p:spPr>
          <a:xfrm rot="0">
            <a:off x="394395" y="1239474"/>
            <a:ext cx="18288000" cy="104775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df["transmission"].value_counts(sort = True).plot(kind="bar", color=["green"], figsize=(8, 4) , title='Transmission');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579071" y="4564349"/>
            <a:ext cx="19789698" cy="7160273"/>
          </a:xfrm>
          <a:custGeom>
            <a:avLst/>
            <a:gdLst/>
            <a:ahLst/>
            <a:cxnLst/>
            <a:rect r="r" b="b" t="t" l="l"/>
            <a:pathLst>
              <a:path h="7160273" w="19789698">
                <a:moveTo>
                  <a:pt x="0" y="7160273"/>
                </a:moveTo>
                <a:lnTo>
                  <a:pt x="19789699" y="7160273"/>
                </a:lnTo>
                <a:lnTo>
                  <a:pt x="19789699"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0035" y="4045228"/>
            <a:ext cx="17003949" cy="4775492"/>
          </a:xfrm>
          <a:custGeom>
            <a:avLst/>
            <a:gdLst/>
            <a:ahLst/>
            <a:cxnLst/>
            <a:rect r="r" b="b" t="t" l="l"/>
            <a:pathLst>
              <a:path h="4775492" w="17003949">
                <a:moveTo>
                  <a:pt x="0" y="0"/>
                </a:moveTo>
                <a:lnTo>
                  <a:pt x="17003949" y="0"/>
                </a:lnTo>
                <a:lnTo>
                  <a:pt x="17003949" y="4775492"/>
                </a:lnTo>
                <a:lnTo>
                  <a:pt x="0" y="4775492"/>
                </a:lnTo>
                <a:lnTo>
                  <a:pt x="0" y="0"/>
                </a:lnTo>
                <a:close/>
              </a:path>
            </a:pathLst>
          </a:custGeom>
          <a:blipFill>
            <a:blip r:embed="rId4"/>
            <a:stretch>
              <a:fillRect l="0" t="0" r="0" b="0"/>
            </a:stretch>
          </a:blipFill>
        </p:spPr>
      </p:sp>
      <p:sp>
        <p:nvSpPr>
          <p:cNvPr name="TextBox 4" id="4"/>
          <p:cNvSpPr txBox="true"/>
          <p:nvPr/>
        </p:nvSpPr>
        <p:spPr>
          <a:xfrm rot="0">
            <a:off x="5716191" y="544513"/>
            <a:ext cx="6461224" cy="863600"/>
          </a:xfrm>
          <a:prstGeom prst="rect">
            <a:avLst/>
          </a:prstGeom>
        </p:spPr>
        <p:txBody>
          <a:bodyPr anchor="t" rtlCol="false" tIns="0" lIns="0" bIns="0" rIns="0">
            <a:spAutoFit/>
          </a:bodyPr>
          <a:lstStyle/>
          <a:p>
            <a:pPr algn="ctr">
              <a:lnSpc>
                <a:spcPts val="7000"/>
              </a:lnSpc>
              <a:spcBef>
                <a:spcPct val="0"/>
              </a:spcBef>
            </a:pPr>
            <a:r>
              <a:rPr lang="en-US" sz="5000" spc="180" u="sng">
                <a:solidFill>
                  <a:srgbClr val="96693C"/>
                </a:solidFill>
                <a:latin typeface="TT Commons Pro Bold Italics"/>
              </a:rPr>
              <a:t>DATASET CONTAINS</a:t>
            </a:r>
          </a:p>
        </p:txBody>
      </p:sp>
      <p:sp>
        <p:nvSpPr>
          <p:cNvPr name="TextBox 5" id="5"/>
          <p:cNvSpPr txBox="true"/>
          <p:nvPr/>
        </p:nvSpPr>
        <p:spPr>
          <a:xfrm rot="0">
            <a:off x="1028700" y="2154619"/>
            <a:ext cx="10372336" cy="1677298"/>
          </a:xfrm>
          <a:prstGeom prst="rect">
            <a:avLst/>
          </a:prstGeom>
        </p:spPr>
        <p:txBody>
          <a:bodyPr anchor="t" rtlCol="false" tIns="0" lIns="0" bIns="0" rIns="0">
            <a:spAutoFit/>
          </a:bodyPr>
          <a:lstStyle/>
          <a:p>
            <a:pPr>
              <a:lnSpc>
                <a:spcPts val="4430"/>
              </a:lnSpc>
            </a:pPr>
            <a:r>
              <a:rPr lang="en-US" sz="3573">
                <a:solidFill>
                  <a:srgbClr val="000000"/>
                </a:solidFill>
                <a:latin typeface="Canva Sans Bold"/>
              </a:rPr>
              <a:t>df = pd.read_csv("CAR DETAILS.csv")</a:t>
            </a:r>
          </a:p>
          <a:p>
            <a:pPr>
              <a:lnSpc>
                <a:spcPts val="4430"/>
              </a:lnSpc>
            </a:pPr>
            <a:r>
              <a:rPr lang="en-US" sz="3573">
                <a:solidFill>
                  <a:srgbClr val="000000"/>
                </a:solidFill>
                <a:latin typeface="Canva Sans Bold"/>
              </a:rPr>
              <a:t>df.head(3)</a:t>
            </a:r>
          </a:p>
          <a:p>
            <a:pPr>
              <a:lnSpc>
                <a:spcPts val="4430"/>
              </a:lnSpc>
            </a:pP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468190"/>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996092" y="2008404"/>
            <a:ext cx="11144722" cy="7896260"/>
          </a:xfrm>
          <a:custGeom>
            <a:avLst/>
            <a:gdLst/>
            <a:ahLst/>
            <a:cxnLst/>
            <a:rect r="r" b="b" t="t" l="l"/>
            <a:pathLst>
              <a:path h="7896260" w="11144722">
                <a:moveTo>
                  <a:pt x="0" y="0"/>
                </a:moveTo>
                <a:lnTo>
                  <a:pt x="11144722" y="0"/>
                </a:lnTo>
                <a:lnTo>
                  <a:pt x="11144722" y="7896260"/>
                </a:lnTo>
                <a:lnTo>
                  <a:pt x="0" y="7896260"/>
                </a:lnTo>
                <a:lnTo>
                  <a:pt x="0" y="0"/>
                </a:lnTo>
                <a:close/>
              </a:path>
            </a:pathLst>
          </a:custGeom>
          <a:blipFill>
            <a:blip r:embed="rId4"/>
            <a:stretch>
              <a:fillRect l="0" t="0" r="0" b="0"/>
            </a:stretch>
          </a:blipFill>
        </p:spPr>
      </p:sp>
      <p:sp>
        <p:nvSpPr>
          <p:cNvPr name="TextBox 4" id="4"/>
          <p:cNvSpPr txBox="true"/>
          <p:nvPr/>
        </p:nvSpPr>
        <p:spPr>
          <a:xfrm rot="0">
            <a:off x="2170435" y="141605"/>
            <a:ext cx="13947130"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Bar graph to view sales classified by owner</a:t>
            </a:r>
          </a:p>
        </p:txBody>
      </p:sp>
      <p:sp>
        <p:nvSpPr>
          <p:cNvPr name="TextBox 5" id="5"/>
          <p:cNvSpPr txBox="true"/>
          <p:nvPr/>
        </p:nvSpPr>
        <p:spPr>
          <a:xfrm rot="0">
            <a:off x="657324" y="1239474"/>
            <a:ext cx="18288000" cy="104775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df["owner"].value_counts(sort = True).plot(kind="bar", color=["green"], figsize=(8, 4) , title='Owner');</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423393"/>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55292" y="4984012"/>
            <a:ext cx="9992798" cy="5068347"/>
          </a:xfrm>
          <a:custGeom>
            <a:avLst/>
            <a:gdLst/>
            <a:ahLst/>
            <a:cxnLst/>
            <a:rect r="r" b="b" t="t" l="l"/>
            <a:pathLst>
              <a:path h="5068347" w="9992798">
                <a:moveTo>
                  <a:pt x="0" y="0"/>
                </a:moveTo>
                <a:lnTo>
                  <a:pt x="9992797" y="0"/>
                </a:lnTo>
                <a:lnTo>
                  <a:pt x="9992797" y="5068347"/>
                </a:lnTo>
                <a:lnTo>
                  <a:pt x="0" y="5068347"/>
                </a:lnTo>
                <a:lnTo>
                  <a:pt x="0" y="0"/>
                </a:lnTo>
                <a:close/>
              </a:path>
            </a:pathLst>
          </a:custGeom>
          <a:blipFill>
            <a:blip r:embed="rId4"/>
            <a:stretch>
              <a:fillRect l="0" t="0" r="0" b="0"/>
            </a:stretch>
          </a:blipFill>
        </p:spPr>
      </p:sp>
      <p:sp>
        <p:nvSpPr>
          <p:cNvPr name="TextBox 4" id="4"/>
          <p:cNvSpPr txBox="true"/>
          <p:nvPr/>
        </p:nvSpPr>
        <p:spPr>
          <a:xfrm rot="0">
            <a:off x="2468240" y="141605"/>
            <a:ext cx="13351520"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Graph linking the year to the selling price</a:t>
            </a:r>
          </a:p>
        </p:txBody>
      </p:sp>
      <p:sp>
        <p:nvSpPr>
          <p:cNvPr name="TextBox 5" id="5"/>
          <p:cNvSpPr txBox="true"/>
          <p:nvPr/>
        </p:nvSpPr>
        <p:spPr>
          <a:xfrm rot="0">
            <a:off x="361528" y="1206608"/>
            <a:ext cx="10473333" cy="4443730"/>
          </a:xfrm>
          <a:prstGeom prst="rect">
            <a:avLst/>
          </a:prstGeom>
        </p:spPr>
        <p:txBody>
          <a:bodyPr anchor="t" rtlCol="false" tIns="0" lIns="0" bIns="0" rIns="0">
            <a:spAutoFit/>
          </a:bodyPr>
          <a:lstStyle/>
          <a:p>
            <a:pPr>
              <a:lnSpc>
                <a:spcPts val="3919"/>
              </a:lnSpc>
            </a:pPr>
            <a:r>
              <a:rPr lang="en-US" sz="2799">
                <a:solidFill>
                  <a:srgbClr val="000000"/>
                </a:solidFill>
                <a:latin typeface="Canva Sans Bold"/>
              </a:rPr>
              <a:t>def line_plot(data, title ,xlabel, ylabel):</a:t>
            </a:r>
          </a:p>
          <a:p>
            <a:pPr>
              <a:lnSpc>
                <a:spcPts val="3919"/>
              </a:lnSpc>
            </a:pPr>
            <a:r>
              <a:rPr lang="en-US" sz="2799">
                <a:solidFill>
                  <a:srgbClr val="000000"/>
                </a:solidFill>
                <a:latin typeface="Canva Sans Bold"/>
              </a:rPr>
              <a:t>  plt.figure(figsize=(8, 4))</a:t>
            </a:r>
          </a:p>
          <a:p>
            <a:pPr>
              <a:lnSpc>
                <a:spcPts val="3919"/>
              </a:lnSpc>
            </a:pPr>
            <a:r>
              <a:rPr lang="en-US" sz="2799">
                <a:solidFill>
                  <a:srgbClr val="000000"/>
                </a:solidFill>
                <a:latin typeface="Canva Sans Bold"/>
              </a:rPr>
              <a:t>  sns.lineplot(data=data , palette="tab10", linewidth=3.0)</a:t>
            </a:r>
          </a:p>
          <a:p>
            <a:pPr>
              <a:lnSpc>
                <a:spcPts val="3919"/>
              </a:lnSpc>
            </a:pPr>
            <a:r>
              <a:rPr lang="en-US" sz="2799">
                <a:solidFill>
                  <a:srgbClr val="000000"/>
                </a:solidFill>
                <a:latin typeface="Canva Sans Bold"/>
              </a:rPr>
              <a:t>  plt.title(title, fontsize=12)</a:t>
            </a:r>
          </a:p>
          <a:p>
            <a:pPr>
              <a:lnSpc>
                <a:spcPts val="3919"/>
              </a:lnSpc>
            </a:pPr>
            <a:r>
              <a:rPr lang="en-US" sz="2799">
                <a:solidFill>
                  <a:srgbClr val="000000"/>
                </a:solidFill>
                <a:latin typeface="Canva Sans Bold"/>
              </a:rPr>
              <a:t>  plt.ylabel(ylabel, size=14)</a:t>
            </a:r>
          </a:p>
          <a:p>
            <a:pPr>
              <a:lnSpc>
                <a:spcPts val="3919"/>
              </a:lnSpc>
            </a:pPr>
            <a:r>
              <a:rPr lang="en-US" sz="2799">
                <a:solidFill>
                  <a:srgbClr val="000000"/>
                </a:solidFill>
                <a:latin typeface="Canva Sans Bold"/>
              </a:rPr>
              <a:t>  plt.xlabel(xlabel, size=16)</a:t>
            </a:r>
          </a:p>
          <a:p>
            <a:pPr>
              <a:lnSpc>
                <a:spcPts val="3919"/>
              </a:lnSpc>
            </a:pPr>
            <a:r>
              <a:rPr lang="en-US" sz="2799">
                <a:solidFill>
                  <a:srgbClr val="000000"/>
                </a:solidFill>
                <a:latin typeface="Canva Sans Bold"/>
              </a:rPr>
              <a:t>df_price_move = df.groupby(['year'])[['selling_price']].mean()</a:t>
            </a:r>
          </a:p>
          <a:p>
            <a:pPr>
              <a:lnSpc>
                <a:spcPts val="3919"/>
              </a:lnSpc>
            </a:pPr>
            <a:r>
              <a:rPr lang="en-US" sz="2799">
                <a:solidFill>
                  <a:srgbClr val="000000"/>
                </a:solidFill>
                <a:latin typeface="Canva Sans Bold"/>
              </a:rPr>
              <a:t>line_plot(df_price_move,'Price Move', 'Year', "Price")</a:t>
            </a:r>
          </a:p>
          <a:p>
            <a:pPr>
              <a:lnSpc>
                <a:spcPts val="3919"/>
              </a:lnSpc>
            </a:pP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279997"/>
            <a:ext cx="19789698" cy="7160273"/>
          </a:xfrm>
          <a:custGeom>
            <a:avLst/>
            <a:gdLst/>
            <a:ahLst/>
            <a:cxnLst/>
            <a:rect r="r" b="b" t="t" l="l"/>
            <a:pathLst>
              <a:path h="7160273" w="19789698">
                <a:moveTo>
                  <a:pt x="0" y="7160272"/>
                </a:moveTo>
                <a:lnTo>
                  <a:pt x="19789698" y="7160272"/>
                </a:lnTo>
                <a:lnTo>
                  <a:pt x="19789698"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30109" y="2804338"/>
            <a:ext cx="13622195" cy="6687948"/>
          </a:xfrm>
          <a:custGeom>
            <a:avLst/>
            <a:gdLst/>
            <a:ahLst/>
            <a:cxnLst/>
            <a:rect r="r" b="b" t="t" l="l"/>
            <a:pathLst>
              <a:path h="6687948" w="13622195">
                <a:moveTo>
                  <a:pt x="0" y="0"/>
                </a:moveTo>
                <a:lnTo>
                  <a:pt x="13622195" y="0"/>
                </a:lnTo>
                <a:lnTo>
                  <a:pt x="13622195" y="6687948"/>
                </a:lnTo>
                <a:lnTo>
                  <a:pt x="0" y="6687948"/>
                </a:lnTo>
                <a:lnTo>
                  <a:pt x="0" y="0"/>
                </a:lnTo>
                <a:close/>
              </a:path>
            </a:pathLst>
          </a:custGeom>
          <a:blipFill>
            <a:blip r:embed="rId4"/>
            <a:stretch>
              <a:fillRect l="0" t="0" r="0" b="0"/>
            </a:stretch>
          </a:blipFill>
        </p:spPr>
      </p:sp>
      <p:sp>
        <p:nvSpPr>
          <p:cNvPr name="TextBox 4" id="4"/>
          <p:cNvSpPr txBox="true"/>
          <p:nvPr/>
        </p:nvSpPr>
        <p:spPr>
          <a:xfrm rot="0">
            <a:off x="2348880" y="141605"/>
            <a:ext cx="13590240"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Scatter plot between km_driven and price</a:t>
            </a:r>
          </a:p>
        </p:txBody>
      </p:sp>
      <p:sp>
        <p:nvSpPr>
          <p:cNvPr name="TextBox 5" id="5"/>
          <p:cNvSpPr txBox="true"/>
          <p:nvPr/>
        </p:nvSpPr>
        <p:spPr>
          <a:xfrm rot="0">
            <a:off x="361528" y="1366063"/>
            <a:ext cx="18288000" cy="104775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df.plot(x="km_driven", y="selling_price", kind="scatter", figsize=(8, 4), title="Price &amp; km_driven", color="green");</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333798"/>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50301" y="2747613"/>
            <a:ext cx="13463465" cy="6941164"/>
          </a:xfrm>
          <a:custGeom>
            <a:avLst/>
            <a:gdLst/>
            <a:ahLst/>
            <a:cxnLst/>
            <a:rect r="r" b="b" t="t" l="l"/>
            <a:pathLst>
              <a:path h="6941164" w="13463465">
                <a:moveTo>
                  <a:pt x="0" y="0"/>
                </a:moveTo>
                <a:lnTo>
                  <a:pt x="13463464" y="0"/>
                </a:lnTo>
                <a:lnTo>
                  <a:pt x="13463464" y="6941164"/>
                </a:lnTo>
                <a:lnTo>
                  <a:pt x="0" y="6941164"/>
                </a:lnTo>
                <a:lnTo>
                  <a:pt x="0" y="0"/>
                </a:lnTo>
                <a:close/>
              </a:path>
            </a:pathLst>
          </a:custGeom>
          <a:blipFill>
            <a:blip r:embed="rId4"/>
            <a:stretch>
              <a:fillRect l="0" t="0" r="0" b="0"/>
            </a:stretch>
          </a:blipFill>
        </p:spPr>
      </p:sp>
      <p:sp>
        <p:nvSpPr>
          <p:cNvPr name="TextBox 4" id="4"/>
          <p:cNvSpPr txBox="true"/>
          <p:nvPr/>
        </p:nvSpPr>
        <p:spPr>
          <a:xfrm rot="0">
            <a:off x="2436912" y="340330"/>
            <a:ext cx="13414177"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Scatter plot between km_driven and year</a:t>
            </a:r>
          </a:p>
        </p:txBody>
      </p:sp>
      <p:sp>
        <p:nvSpPr>
          <p:cNvPr name="TextBox 5" id="5"/>
          <p:cNvSpPr txBox="true"/>
          <p:nvPr/>
        </p:nvSpPr>
        <p:spPr>
          <a:xfrm rot="0">
            <a:off x="657324" y="1502404"/>
            <a:ext cx="18288000" cy="158115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df.plot(x="year", y="selling_price", kind="scatter", figsize=(8, 4), title="Price &amp; Year", color="green");</a:t>
            </a:r>
          </a:p>
          <a:p>
            <a:pPr>
              <a:lnSpc>
                <a:spcPts val="4200"/>
              </a:lnSpc>
            </a:pP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321867"/>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726139" y="141605"/>
            <a:ext cx="2375595"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Results</a:t>
            </a:r>
          </a:p>
        </p:txBody>
      </p:sp>
      <p:sp>
        <p:nvSpPr>
          <p:cNvPr name="TextBox 4" id="4"/>
          <p:cNvSpPr txBox="true"/>
          <p:nvPr/>
        </p:nvSpPr>
        <p:spPr>
          <a:xfrm rot="0">
            <a:off x="1028700" y="1148800"/>
            <a:ext cx="14432012" cy="1384300"/>
          </a:xfrm>
          <a:prstGeom prst="rect">
            <a:avLst/>
          </a:prstGeom>
        </p:spPr>
        <p:txBody>
          <a:bodyPr anchor="t" rtlCol="false" tIns="0" lIns="0" bIns="0" rIns="0">
            <a:spAutoFit/>
          </a:bodyPr>
          <a:lstStyle/>
          <a:p>
            <a:pPr>
              <a:lnSpc>
                <a:spcPts val="5599"/>
              </a:lnSpc>
            </a:pPr>
            <a:r>
              <a:rPr lang="en-US" sz="3999">
                <a:solidFill>
                  <a:srgbClr val="000000"/>
                </a:solidFill>
                <a:latin typeface="Canva Sans Bold"/>
              </a:rPr>
              <a:t>During our data analysis journey, we discovered that I can </a:t>
            </a:r>
          </a:p>
          <a:p>
            <a:pPr>
              <a:lnSpc>
                <a:spcPts val="5599"/>
              </a:lnSpc>
            </a:pPr>
            <a:r>
              <a:rPr lang="en-US" sz="3999">
                <a:solidFill>
                  <a:srgbClr val="000000"/>
                </a:solidFill>
                <a:latin typeface="Canva Sans Bold"/>
              </a:rPr>
              <a:t>make things concise.</a:t>
            </a:r>
          </a:p>
        </p:txBody>
      </p:sp>
      <p:sp>
        <p:nvSpPr>
          <p:cNvPr name="TextBox 5" id="5"/>
          <p:cNvSpPr txBox="true"/>
          <p:nvPr/>
        </p:nvSpPr>
        <p:spPr>
          <a:xfrm rot="0">
            <a:off x="1519932" y="2675975"/>
            <a:ext cx="10622310" cy="371475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1.Maruti suzuki is best selling brand than Hyundai</a:t>
            </a:r>
          </a:p>
          <a:p>
            <a:pPr>
              <a:lnSpc>
                <a:spcPts val="4200"/>
              </a:lnSpc>
            </a:pPr>
            <a:r>
              <a:rPr lang="en-US" sz="3000">
                <a:solidFill>
                  <a:srgbClr val="000000"/>
                </a:solidFill>
                <a:latin typeface="Canva Sans Bold"/>
              </a:rPr>
              <a:t>2.Manual cars have higher sales compared to automatics.</a:t>
            </a:r>
          </a:p>
          <a:p>
            <a:pPr>
              <a:lnSpc>
                <a:spcPts val="4200"/>
              </a:lnSpc>
            </a:pPr>
            <a:r>
              <a:rPr lang="en-US" sz="3000">
                <a:solidFill>
                  <a:srgbClr val="000000"/>
                </a:solidFill>
                <a:latin typeface="Canva Sans Bold"/>
              </a:rPr>
              <a:t>3.The newer the car, the higher its sales performance.</a:t>
            </a:r>
          </a:p>
          <a:p>
            <a:pPr>
              <a:lnSpc>
                <a:spcPts val="4200"/>
              </a:lnSpc>
            </a:pPr>
            <a:r>
              <a:rPr lang="en-US" sz="3000">
                <a:solidFill>
                  <a:srgbClr val="000000"/>
                </a:solidFill>
                <a:latin typeface="Canva Sans Bold"/>
              </a:rPr>
              <a:t>4.Individual sellers have higher sales numbers.</a:t>
            </a:r>
          </a:p>
          <a:p>
            <a:pPr>
              <a:lnSpc>
                <a:spcPts val="4200"/>
              </a:lnSpc>
            </a:pPr>
            <a:r>
              <a:rPr lang="en-US" sz="3000">
                <a:solidFill>
                  <a:srgbClr val="000000"/>
                </a:solidFill>
                <a:latin typeface="Canva Sans Bold"/>
              </a:rPr>
              <a:t>5.Petrol and diesel cars are the top-selling fuel types.</a:t>
            </a:r>
          </a:p>
          <a:p>
            <a:pPr>
              <a:lnSpc>
                <a:spcPts val="4200"/>
              </a:lnSpc>
            </a:pPr>
            <a:r>
              <a:rPr lang="en-US" sz="3000">
                <a:solidFill>
                  <a:srgbClr val="000000"/>
                </a:solidFill>
                <a:latin typeface="Canva Sans Bold"/>
              </a:rPr>
              <a:t>6.The majority of sales occurred in the year 2017.</a:t>
            </a:r>
          </a:p>
          <a:p>
            <a:pPr>
              <a:lnSpc>
                <a:spcPts val="4200"/>
              </a:lnSpc>
            </a:pPr>
          </a:p>
        </p:txBody>
      </p:sp>
      <p:sp>
        <p:nvSpPr>
          <p:cNvPr name="TextBox 6" id="6"/>
          <p:cNvSpPr txBox="true"/>
          <p:nvPr/>
        </p:nvSpPr>
        <p:spPr>
          <a:xfrm rot="0">
            <a:off x="958602" y="6412675"/>
            <a:ext cx="10176570"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rPr>
              <a:t>There are factors that affect on car price.</a:t>
            </a:r>
          </a:p>
        </p:txBody>
      </p:sp>
      <p:sp>
        <p:nvSpPr>
          <p:cNvPr name="TextBox 7" id="7"/>
          <p:cNvSpPr txBox="true"/>
          <p:nvPr/>
        </p:nvSpPr>
        <p:spPr>
          <a:xfrm rot="0">
            <a:off x="1519932" y="7571011"/>
            <a:ext cx="14788009" cy="2114550"/>
          </a:xfrm>
          <a:prstGeom prst="rect">
            <a:avLst/>
          </a:prstGeom>
        </p:spPr>
        <p:txBody>
          <a:bodyPr anchor="t" rtlCol="false" tIns="0" lIns="0" bIns="0" rIns="0">
            <a:spAutoFit/>
          </a:bodyPr>
          <a:lstStyle/>
          <a:p>
            <a:pPr>
              <a:lnSpc>
                <a:spcPts val="4200"/>
              </a:lnSpc>
            </a:pPr>
            <a:r>
              <a:rPr lang="en-US" sz="3000">
                <a:solidFill>
                  <a:srgbClr val="000000"/>
                </a:solidFill>
                <a:latin typeface="Canva Sans Bold"/>
              </a:rPr>
              <a:t>1.The newer the year of the car, the higher its price tends to be.</a:t>
            </a:r>
          </a:p>
          <a:p>
            <a:pPr>
              <a:lnSpc>
                <a:spcPts val="4200"/>
              </a:lnSpc>
            </a:pPr>
            <a:r>
              <a:rPr lang="en-US" sz="3000">
                <a:solidFill>
                  <a:srgbClr val="000000"/>
                </a:solidFill>
                <a:latin typeface="Canva Sans Bold"/>
              </a:rPr>
              <a:t>2.As the KM driving increases, the price of the car decreases.</a:t>
            </a:r>
          </a:p>
          <a:p>
            <a:pPr>
              <a:lnSpc>
                <a:spcPts val="4200"/>
              </a:lnSpc>
            </a:pPr>
            <a:r>
              <a:rPr lang="en-US" sz="3000">
                <a:solidFill>
                  <a:srgbClr val="000000"/>
                </a:solidFill>
                <a:latin typeface="Canva Sans Bold"/>
              </a:rPr>
              <a:t>3.The brand and model of the car play a significant role in determining its value.</a:t>
            </a:r>
          </a:p>
          <a:p>
            <a:pPr>
              <a:lnSpc>
                <a:spcPts val="4200"/>
              </a:lnSpc>
            </a:pP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718521"/>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03401" y="2121628"/>
            <a:ext cx="14048257" cy="5283201"/>
          </a:xfrm>
          <a:prstGeom prst="rect">
            <a:avLst/>
          </a:prstGeom>
        </p:spPr>
        <p:txBody>
          <a:bodyPr anchor="t" rtlCol="false" tIns="0" lIns="0" bIns="0" rIns="0">
            <a:spAutoFit/>
          </a:bodyPr>
          <a:lstStyle/>
          <a:p>
            <a:pPr>
              <a:lnSpc>
                <a:spcPts val="6999"/>
              </a:lnSpc>
            </a:pPr>
            <a:r>
              <a:rPr lang="en-US" sz="4999">
                <a:solidFill>
                  <a:srgbClr val="000000"/>
                </a:solidFill>
                <a:latin typeface="Canva Sans Bold"/>
              </a:rPr>
              <a:t>While all the models showed promising performance, the Random Forest Regressor stood out with the highest score. By utilizing the Random Forest Regressor, we can significantly enhance the accuracy of Selling_Price prediction.</a:t>
            </a:r>
          </a:p>
        </p:txBody>
      </p:sp>
      <p:sp>
        <p:nvSpPr>
          <p:cNvPr name="TextBox 4" id="4"/>
          <p:cNvSpPr txBox="true"/>
          <p:nvPr/>
        </p:nvSpPr>
        <p:spPr>
          <a:xfrm rot="0">
            <a:off x="7035998" y="537527"/>
            <a:ext cx="3624411"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Conclusion</a:t>
            </a:r>
          </a:p>
        </p:txBody>
      </p:sp>
      <p:sp>
        <p:nvSpPr>
          <p:cNvPr name="TextBox 5" id="5"/>
          <p:cNvSpPr txBox="true"/>
          <p:nvPr/>
        </p:nvSpPr>
        <p:spPr>
          <a:xfrm rot="-1216472">
            <a:off x="11958770" y="7810357"/>
            <a:ext cx="5746403" cy="887095"/>
          </a:xfrm>
          <a:prstGeom prst="rect">
            <a:avLst/>
          </a:prstGeom>
        </p:spPr>
        <p:txBody>
          <a:bodyPr anchor="t" rtlCol="false" tIns="0" lIns="0" bIns="0" rIns="0">
            <a:spAutoFit/>
          </a:bodyPr>
          <a:lstStyle/>
          <a:p>
            <a:pPr algn="ctr">
              <a:lnSpc>
                <a:spcPts val="7279"/>
              </a:lnSpc>
            </a:pPr>
            <a:r>
              <a:rPr lang="en-US" sz="5199" u="sng">
                <a:solidFill>
                  <a:srgbClr val="501EDD"/>
                </a:solidFill>
                <a:latin typeface="Canva Sans Bold Italics"/>
              </a:rPr>
              <a:t>Rajesh Kumar</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false" rot="-839356">
            <a:off x="4165429" y="2182615"/>
            <a:ext cx="10509345" cy="5921770"/>
          </a:xfrm>
          <a:custGeom>
            <a:avLst/>
            <a:gdLst/>
            <a:ahLst/>
            <a:cxnLst/>
            <a:rect r="r" b="b" t="t" l="l"/>
            <a:pathLst>
              <a:path h="5921770" w="10509345">
                <a:moveTo>
                  <a:pt x="0" y="0"/>
                </a:moveTo>
                <a:lnTo>
                  <a:pt x="10509346" y="0"/>
                </a:lnTo>
                <a:lnTo>
                  <a:pt x="10509346" y="5921770"/>
                </a:lnTo>
                <a:lnTo>
                  <a:pt x="0" y="5921770"/>
                </a:lnTo>
                <a:lnTo>
                  <a:pt x="0" y="0"/>
                </a:lnTo>
                <a:close/>
              </a:path>
            </a:pathLst>
          </a:custGeom>
          <a:blipFill>
            <a:blip r:embed="rId2"/>
            <a:stretch>
              <a:fillRect l="0" t="0" r="0" b="0"/>
            </a:stretch>
          </a:blipFill>
        </p:spPr>
      </p:sp>
      <p:sp>
        <p:nvSpPr>
          <p:cNvPr name="Freeform 3" id="3"/>
          <p:cNvSpPr/>
          <p:nvPr/>
        </p:nvSpPr>
        <p:spPr>
          <a:xfrm flipH="false" flipV="false" rot="-816206">
            <a:off x="4502781" y="4938292"/>
            <a:ext cx="7315200" cy="3537897"/>
          </a:xfrm>
          <a:custGeom>
            <a:avLst/>
            <a:gdLst/>
            <a:ahLst/>
            <a:cxnLst/>
            <a:rect r="r" b="b" t="t" l="l"/>
            <a:pathLst>
              <a:path h="3537897" w="7315200">
                <a:moveTo>
                  <a:pt x="0" y="0"/>
                </a:moveTo>
                <a:lnTo>
                  <a:pt x="7315200" y="0"/>
                </a:lnTo>
                <a:lnTo>
                  <a:pt x="7315200" y="3537897"/>
                </a:lnTo>
                <a:lnTo>
                  <a:pt x="0" y="35378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0492807" y="2057400"/>
            <a:ext cx="7795193" cy="8229600"/>
          </a:xfrm>
          <a:custGeom>
            <a:avLst/>
            <a:gdLst/>
            <a:ahLst/>
            <a:cxnLst/>
            <a:rect r="r" b="b" t="t" l="l"/>
            <a:pathLst>
              <a:path h="8229600" w="7795193">
                <a:moveTo>
                  <a:pt x="7795193" y="0"/>
                </a:moveTo>
                <a:lnTo>
                  <a:pt x="0" y="0"/>
                </a:lnTo>
                <a:lnTo>
                  <a:pt x="0" y="8229600"/>
                </a:lnTo>
                <a:lnTo>
                  <a:pt x="7795193" y="8229600"/>
                </a:lnTo>
                <a:lnTo>
                  <a:pt x="7795193" y="0"/>
                </a:lnTo>
                <a:close/>
              </a:path>
            </a:pathLst>
          </a:custGeom>
          <a:blipFill>
            <a:blip r:embed="rId5"/>
            <a:stretch>
              <a:fillRect l="0" t="0" r="0" b="0"/>
            </a:stretch>
          </a:blipFill>
        </p:spPr>
      </p:sp>
      <p:sp>
        <p:nvSpPr>
          <p:cNvPr name="Freeform 5" id="5"/>
          <p:cNvSpPr/>
          <p:nvPr/>
        </p:nvSpPr>
        <p:spPr>
          <a:xfrm flipH="false" flipV="false" rot="-746140">
            <a:off x="11374952" y="996476"/>
            <a:ext cx="3207718" cy="3207718"/>
          </a:xfrm>
          <a:custGeom>
            <a:avLst/>
            <a:gdLst/>
            <a:ahLst/>
            <a:cxnLst/>
            <a:rect r="r" b="b" t="t" l="l"/>
            <a:pathLst>
              <a:path h="3207718" w="3207718">
                <a:moveTo>
                  <a:pt x="0" y="0"/>
                </a:moveTo>
                <a:lnTo>
                  <a:pt x="3207718" y="0"/>
                </a:lnTo>
                <a:lnTo>
                  <a:pt x="3207718" y="3207717"/>
                </a:lnTo>
                <a:lnTo>
                  <a:pt x="0" y="32077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693485" y="4815348"/>
            <a:ext cx="19789698" cy="7160273"/>
          </a:xfrm>
          <a:custGeom>
            <a:avLst/>
            <a:gdLst/>
            <a:ahLst/>
            <a:cxnLst/>
            <a:rect r="r" b="b" t="t" l="l"/>
            <a:pathLst>
              <a:path h="7160273" w="19789698">
                <a:moveTo>
                  <a:pt x="0" y="7160272"/>
                </a:moveTo>
                <a:lnTo>
                  <a:pt x="19789699" y="7160272"/>
                </a:lnTo>
                <a:lnTo>
                  <a:pt x="19789699"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04044" y="1846652"/>
            <a:ext cx="9255256" cy="7948380"/>
          </a:xfrm>
          <a:custGeom>
            <a:avLst/>
            <a:gdLst/>
            <a:ahLst/>
            <a:cxnLst/>
            <a:rect r="r" b="b" t="t" l="l"/>
            <a:pathLst>
              <a:path h="7948380" w="9255256">
                <a:moveTo>
                  <a:pt x="0" y="0"/>
                </a:moveTo>
                <a:lnTo>
                  <a:pt x="9255256" y="0"/>
                </a:lnTo>
                <a:lnTo>
                  <a:pt x="9255256" y="7948380"/>
                </a:lnTo>
                <a:lnTo>
                  <a:pt x="0" y="7948380"/>
                </a:lnTo>
                <a:lnTo>
                  <a:pt x="0" y="0"/>
                </a:lnTo>
                <a:close/>
              </a:path>
            </a:pathLst>
          </a:custGeom>
          <a:blipFill>
            <a:blip r:embed="rId4"/>
            <a:stretch>
              <a:fillRect l="0" t="0" r="0" b="0"/>
            </a:stretch>
          </a:blipFill>
        </p:spPr>
      </p:sp>
      <p:sp>
        <p:nvSpPr>
          <p:cNvPr name="TextBox 4" id="4"/>
          <p:cNvSpPr txBox="true"/>
          <p:nvPr/>
        </p:nvSpPr>
        <p:spPr>
          <a:xfrm rot="0">
            <a:off x="2794620" y="537527"/>
            <a:ext cx="12698760"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 View the shape and info of the dataset</a:t>
            </a:r>
          </a:p>
        </p:txBody>
      </p:sp>
      <p:sp>
        <p:nvSpPr>
          <p:cNvPr name="TextBox 5" id="5"/>
          <p:cNvSpPr txBox="true"/>
          <p:nvPr/>
        </p:nvSpPr>
        <p:spPr>
          <a:xfrm rot="0">
            <a:off x="1559246" y="1799027"/>
            <a:ext cx="13005396" cy="2372360"/>
          </a:xfrm>
          <a:prstGeom prst="rect">
            <a:avLst/>
          </a:prstGeom>
        </p:spPr>
        <p:txBody>
          <a:bodyPr anchor="t" rtlCol="false" tIns="0" lIns="0" bIns="0" rIns="0">
            <a:spAutoFit/>
          </a:bodyPr>
          <a:lstStyle/>
          <a:p>
            <a:pPr>
              <a:lnSpc>
                <a:spcPts val="4795"/>
              </a:lnSpc>
            </a:pPr>
            <a:r>
              <a:rPr lang="en-US" sz="3500">
                <a:solidFill>
                  <a:srgbClr val="000000"/>
                </a:solidFill>
                <a:latin typeface="Canva Sans Bold"/>
              </a:rPr>
              <a:t>row, col = df.shape</a:t>
            </a:r>
          </a:p>
          <a:p>
            <a:pPr>
              <a:lnSpc>
                <a:spcPts val="4795"/>
              </a:lnSpc>
            </a:pPr>
            <a:r>
              <a:rPr lang="en-US" sz="3500">
                <a:solidFill>
                  <a:srgbClr val="000000"/>
                </a:solidFill>
                <a:latin typeface="Canva Sans Bold"/>
              </a:rPr>
              <a:t>print('Row=', row, 'Col=', col)</a:t>
            </a:r>
          </a:p>
          <a:p>
            <a:pPr>
              <a:lnSpc>
                <a:spcPts val="4795"/>
              </a:lnSpc>
            </a:pPr>
            <a:r>
              <a:rPr lang="en-US" sz="3500">
                <a:solidFill>
                  <a:srgbClr val="000000"/>
                </a:solidFill>
                <a:latin typeface="Canva Sans Bold"/>
              </a:rPr>
              <a:t>df.info()</a:t>
            </a:r>
          </a:p>
          <a:p>
            <a:pPr>
              <a:lnSpc>
                <a:spcPts val="479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3916028"/>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24495" y="1881878"/>
            <a:ext cx="7680697" cy="8004063"/>
          </a:xfrm>
          <a:custGeom>
            <a:avLst/>
            <a:gdLst/>
            <a:ahLst/>
            <a:cxnLst/>
            <a:rect r="r" b="b" t="t" l="l"/>
            <a:pathLst>
              <a:path h="8004063" w="7680697">
                <a:moveTo>
                  <a:pt x="0" y="0"/>
                </a:moveTo>
                <a:lnTo>
                  <a:pt x="7680697" y="0"/>
                </a:lnTo>
                <a:lnTo>
                  <a:pt x="7680697" y="8004062"/>
                </a:lnTo>
                <a:lnTo>
                  <a:pt x="0" y="8004062"/>
                </a:lnTo>
                <a:lnTo>
                  <a:pt x="0" y="0"/>
                </a:lnTo>
                <a:close/>
              </a:path>
            </a:pathLst>
          </a:custGeom>
          <a:blipFill>
            <a:blip r:embed="rId4"/>
            <a:stretch>
              <a:fillRect l="-414" t="0" r="-414" b="0"/>
            </a:stretch>
          </a:blipFill>
        </p:spPr>
      </p:sp>
      <p:sp>
        <p:nvSpPr>
          <p:cNvPr name="TextBox 4" id="4"/>
          <p:cNvSpPr txBox="true"/>
          <p:nvPr/>
        </p:nvSpPr>
        <p:spPr>
          <a:xfrm rot="0">
            <a:off x="1228055" y="537527"/>
            <a:ext cx="16082962"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Split the column name to get the model of the car</a:t>
            </a:r>
          </a:p>
        </p:txBody>
      </p:sp>
      <p:sp>
        <p:nvSpPr>
          <p:cNvPr name="TextBox 5" id="5"/>
          <p:cNvSpPr txBox="true"/>
          <p:nvPr/>
        </p:nvSpPr>
        <p:spPr>
          <a:xfrm rot="0">
            <a:off x="1228055" y="2100054"/>
            <a:ext cx="7880358" cy="1957280"/>
          </a:xfrm>
          <a:prstGeom prst="rect">
            <a:avLst/>
          </a:prstGeom>
        </p:spPr>
        <p:txBody>
          <a:bodyPr anchor="t" rtlCol="false" tIns="0" lIns="0" bIns="0" rIns="0">
            <a:spAutoFit/>
          </a:bodyPr>
          <a:lstStyle/>
          <a:p>
            <a:pPr>
              <a:lnSpc>
                <a:spcPts val="3943"/>
              </a:lnSpc>
            </a:pPr>
            <a:r>
              <a:rPr lang="en-US" sz="2816">
                <a:solidFill>
                  <a:srgbClr val="000000"/>
                </a:solidFill>
                <a:latin typeface="Canva Sans Bold"/>
              </a:rPr>
              <a:t>df["model"] = df.name.apply(lambda x : ' '.join(x.split(' ')[:1]))</a:t>
            </a:r>
          </a:p>
          <a:p>
            <a:pPr>
              <a:lnSpc>
                <a:spcPts val="3943"/>
              </a:lnSpc>
            </a:pPr>
            <a:r>
              <a:rPr lang="en-US" sz="2816">
                <a:solidFill>
                  <a:srgbClr val="000000"/>
                </a:solidFill>
                <a:latin typeface="Canva Sans Bold"/>
              </a:rPr>
              <a:t>df['model'].value_counts()</a:t>
            </a:r>
          </a:p>
          <a:p>
            <a:pPr>
              <a:lnSpc>
                <a:spcPts val="3943"/>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false" rot="0">
            <a:off x="3203183" y="2544645"/>
            <a:ext cx="10615477" cy="7157177"/>
          </a:xfrm>
          <a:custGeom>
            <a:avLst/>
            <a:gdLst/>
            <a:ahLst/>
            <a:cxnLst/>
            <a:rect r="r" b="b" t="t" l="l"/>
            <a:pathLst>
              <a:path h="7157177" w="10615477">
                <a:moveTo>
                  <a:pt x="0" y="0"/>
                </a:moveTo>
                <a:lnTo>
                  <a:pt x="10615477" y="0"/>
                </a:lnTo>
                <a:lnTo>
                  <a:pt x="10615477" y="7157177"/>
                </a:lnTo>
                <a:lnTo>
                  <a:pt x="0" y="7157177"/>
                </a:lnTo>
                <a:lnTo>
                  <a:pt x="0" y="0"/>
                </a:lnTo>
                <a:close/>
              </a:path>
            </a:pathLst>
          </a:custGeom>
          <a:blipFill>
            <a:blip r:embed="rId2"/>
            <a:stretch>
              <a:fillRect l="0" t="0" r="0" b="0"/>
            </a:stretch>
          </a:blipFill>
        </p:spPr>
      </p:sp>
      <p:sp>
        <p:nvSpPr>
          <p:cNvPr name="TextBox 3" id="3"/>
          <p:cNvSpPr txBox="true"/>
          <p:nvPr/>
        </p:nvSpPr>
        <p:spPr>
          <a:xfrm rot="0">
            <a:off x="4001765" y="537527"/>
            <a:ext cx="9298484"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 Check null values in dataset</a:t>
            </a:r>
          </a:p>
        </p:txBody>
      </p:sp>
      <p:sp>
        <p:nvSpPr>
          <p:cNvPr name="TextBox 4" id="4"/>
          <p:cNvSpPr txBox="true"/>
          <p:nvPr/>
        </p:nvSpPr>
        <p:spPr>
          <a:xfrm rot="0">
            <a:off x="2286893" y="1722942"/>
            <a:ext cx="3429744" cy="596900"/>
          </a:xfrm>
          <a:prstGeom prst="rect">
            <a:avLst/>
          </a:prstGeom>
        </p:spPr>
        <p:txBody>
          <a:bodyPr anchor="t" rtlCol="false" tIns="0" lIns="0" bIns="0" rIns="0">
            <a:spAutoFit/>
          </a:bodyPr>
          <a:lstStyle/>
          <a:p>
            <a:pPr algn="ctr">
              <a:lnSpc>
                <a:spcPts val="4900"/>
              </a:lnSpc>
            </a:pPr>
            <a:r>
              <a:rPr lang="en-US" sz="3500">
                <a:solidFill>
                  <a:srgbClr val="2B1511"/>
                </a:solidFill>
                <a:latin typeface="Canva Sans Bold"/>
              </a:rPr>
              <a:t>df.isnull().sum()</a:t>
            </a:r>
          </a:p>
        </p:txBody>
      </p:sp>
      <p:sp>
        <p:nvSpPr>
          <p:cNvPr name="Freeform 5" id="5"/>
          <p:cNvSpPr/>
          <p:nvPr/>
        </p:nvSpPr>
        <p:spPr>
          <a:xfrm flipH="false" flipV="true" rot="-5400000">
            <a:off x="7516851" y="4068428"/>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669251" y="4220828"/>
            <a:ext cx="19789698" cy="7160273"/>
          </a:xfrm>
          <a:custGeom>
            <a:avLst/>
            <a:gdLst/>
            <a:ahLst/>
            <a:cxnLst/>
            <a:rect r="r" b="b" t="t" l="l"/>
            <a:pathLst>
              <a:path h="7160273" w="19789698">
                <a:moveTo>
                  <a:pt x="0" y="7160273"/>
                </a:moveTo>
                <a:lnTo>
                  <a:pt x="19789698" y="7160273"/>
                </a:lnTo>
                <a:lnTo>
                  <a:pt x="19789698" y="0"/>
                </a:lnTo>
                <a:lnTo>
                  <a:pt x="0" y="0"/>
                </a:lnTo>
                <a:lnTo>
                  <a:pt x="0" y="716027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5592" y="2549385"/>
            <a:ext cx="15736817" cy="7271714"/>
          </a:xfrm>
          <a:custGeom>
            <a:avLst/>
            <a:gdLst/>
            <a:ahLst/>
            <a:cxnLst/>
            <a:rect r="r" b="b" t="t" l="l"/>
            <a:pathLst>
              <a:path h="7271714" w="15736817">
                <a:moveTo>
                  <a:pt x="0" y="0"/>
                </a:moveTo>
                <a:lnTo>
                  <a:pt x="15736816" y="0"/>
                </a:lnTo>
                <a:lnTo>
                  <a:pt x="15736816" y="7271714"/>
                </a:lnTo>
                <a:lnTo>
                  <a:pt x="0" y="7271714"/>
                </a:lnTo>
                <a:lnTo>
                  <a:pt x="0" y="0"/>
                </a:lnTo>
                <a:close/>
              </a:path>
            </a:pathLst>
          </a:custGeom>
          <a:blipFill>
            <a:blip r:embed="rId4"/>
            <a:stretch>
              <a:fillRect l="0" t="0" r="0" b="0"/>
            </a:stretch>
          </a:blipFill>
        </p:spPr>
      </p:sp>
      <p:sp>
        <p:nvSpPr>
          <p:cNvPr name="TextBox 4" id="4"/>
          <p:cNvSpPr txBox="true"/>
          <p:nvPr/>
        </p:nvSpPr>
        <p:spPr>
          <a:xfrm rot="0">
            <a:off x="3324870" y="537527"/>
            <a:ext cx="10520809"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Check duplicated row in dataset</a:t>
            </a:r>
          </a:p>
        </p:txBody>
      </p:sp>
      <p:sp>
        <p:nvSpPr>
          <p:cNvPr name="TextBox 5" id="5"/>
          <p:cNvSpPr txBox="true"/>
          <p:nvPr/>
        </p:nvSpPr>
        <p:spPr>
          <a:xfrm rot="0">
            <a:off x="2005980" y="1657210"/>
            <a:ext cx="4022973" cy="596900"/>
          </a:xfrm>
          <a:prstGeom prst="rect">
            <a:avLst/>
          </a:prstGeom>
        </p:spPr>
        <p:txBody>
          <a:bodyPr anchor="t" rtlCol="false" tIns="0" lIns="0" bIns="0" rIns="0">
            <a:spAutoFit/>
          </a:bodyPr>
          <a:lstStyle/>
          <a:p>
            <a:pPr algn="ctr">
              <a:lnSpc>
                <a:spcPts val="4900"/>
              </a:lnSpc>
            </a:pPr>
            <a:r>
              <a:rPr lang="en-US" sz="3500">
                <a:solidFill>
                  <a:srgbClr val="2B1511"/>
                </a:solidFill>
                <a:latin typeface="Canva Sans Bold"/>
              </a:rPr>
              <a:t>df[df.duplicated()]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7364451" y="4110299"/>
            <a:ext cx="19789698" cy="7160273"/>
          </a:xfrm>
          <a:custGeom>
            <a:avLst/>
            <a:gdLst/>
            <a:ahLst/>
            <a:cxnLst/>
            <a:rect r="r" b="b" t="t" l="l"/>
            <a:pathLst>
              <a:path h="7160273" w="19789698">
                <a:moveTo>
                  <a:pt x="0" y="7160272"/>
                </a:moveTo>
                <a:lnTo>
                  <a:pt x="19789698" y="7160272"/>
                </a:lnTo>
                <a:lnTo>
                  <a:pt x="19789698" y="0"/>
                </a:lnTo>
                <a:lnTo>
                  <a:pt x="0" y="0"/>
                </a:lnTo>
                <a:lnTo>
                  <a:pt x="0" y="71602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46516" y="1693779"/>
            <a:ext cx="7612784" cy="8041003"/>
          </a:xfrm>
          <a:custGeom>
            <a:avLst/>
            <a:gdLst/>
            <a:ahLst/>
            <a:cxnLst/>
            <a:rect r="r" b="b" t="t" l="l"/>
            <a:pathLst>
              <a:path h="8041003" w="7612784">
                <a:moveTo>
                  <a:pt x="0" y="0"/>
                </a:moveTo>
                <a:lnTo>
                  <a:pt x="7612784" y="0"/>
                </a:lnTo>
                <a:lnTo>
                  <a:pt x="7612784" y="8041003"/>
                </a:lnTo>
                <a:lnTo>
                  <a:pt x="0" y="8041003"/>
                </a:lnTo>
                <a:lnTo>
                  <a:pt x="0" y="0"/>
                </a:lnTo>
                <a:close/>
              </a:path>
            </a:pathLst>
          </a:custGeom>
          <a:blipFill>
            <a:blip r:embed="rId4"/>
            <a:stretch>
              <a:fillRect l="0" t="0" r="0" b="0"/>
            </a:stretch>
          </a:blipFill>
        </p:spPr>
      </p:sp>
      <p:sp>
        <p:nvSpPr>
          <p:cNvPr name="TextBox 4" id="4"/>
          <p:cNvSpPr txBox="true"/>
          <p:nvPr/>
        </p:nvSpPr>
        <p:spPr>
          <a:xfrm rot="0">
            <a:off x="1525563" y="537527"/>
            <a:ext cx="15236875" cy="887095"/>
          </a:xfrm>
          <a:prstGeom prst="rect">
            <a:avLst/>
          </a:prstGeom>
        </p:spPr>
        <p:txBody>
          <a:bodyPr anchor="t" rtlCol="false" tIns="0" lIns="0" bIns="0" rIns="0">
            <a:spAutoFit/>
          </a:bodyPr>
          <a:lstStyle/>
          <a:p>
            <a:pPr algn="ctr">
              <a:lnSpc>
                <a:spcPts val="7279"/>
              </a:lnSpc>
            </a:pPr>
            <a:r>
              <a:rPr lang="en-US" sz="5199" u="sng">
                <a:solidFill>
                  <a:srgbClr val="96693C"/>
                </a:solidFill>
                <a:latin typeface="Canva Sans Bold Italics"/>
              </a:rPr>
              <a:t>Drop all duplicated row &amp; get the column types</a:t>
            </a:r>
          </a:p>
        </p:txBody>
      </p:sp>
      <p:sp>
        <p:nvSpPr>
          <p:cNvPr name="TextBox 5" id="5"/>
          <p:cNvSpPr txBox="true"/>
          <p:nvPr/>
        </p:nvSpPr>
        <p:spPr>
          <a:xfrm rot="0">
            <a:off x="1525563" y="2070100"/>
            <a:ext cx="7618437" cy="3073400"/>
          </a:xfrm>
          <a:prstGeom prst="rect">
            <a:avLst/>
          </a:prstGeom>
        </p:spPr>
        <p:txBody>
          <a:bodyPr anchor="t" rtlCol="false" tIns="0" lIns="0" bIns="0" rIns="0">
            <a:spAutoFit/>
          </a:bodyPr>
          <a:lstStyle/>
          <a:p>
            <a:pPr>
              <a:lnSpc>
                <a:spcPts val="4900"/>
              </a:lnSpc>
            </a:pPr>
            <a:r>
              <a:rPr lang="en-US" sz="3500">
                <a:solidFill>
                  <a:srgbClr val="2B1511"/>
                </a:solidFill>
                <a:latin typeface="Canva Sans Bold"/>
              </a:rPr>
              <a:t>df = df.drop_duplicates()</a:t>
            </a:r>
          </a:p>
          <a:p>
            <a:pPr>
              <a:lnSpc>
                <a:spcPts val="4900"/>
              </a:lnSpc>
            </a:pPr>
            <a:r>
              <a:rPr lang="en-US" sz="3500">
                <a:solidFill>
                  <a:srgbClr val="2B1511"/>
                </a:solidFill>
                <a:latin typeface="Canva Sans Bold"/>
              </a:rPr>
              <a:t>df.shape</a:t>
            </a:r>
          </a:p>
          <a:p>
            <a:pPr>
              <a:lnSpc>
                <a:spcPts val="4900"/>
              </a:lnSpc>
            </a:pPr>
          </a:p>
          <a:p>
            <a:pPr>
              <a:lnSpc>
                <a:spcPts val="4900"/>
              </a:lnSpc>
            </a:pPr>
            <a:r>
              <a:rPr lang="en-US" sz="3500">
                <a:solidFill>
                  <a:srgbClr val="2B1511"/>
                </a:solidFill>
                <a:latin typeface="Canva Sans Bold"/>
              </a:rPr>
              <a:t>df.dtypes</a:t>
            </a:r>
          </a:p>
          <a:p>
            <a:pPr>
              <a:lnSpc>
                <a:spcPts val="49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DAFqvmL3PkU</dc:identifier>
  <dcterms:modified xsi:type="dcterms:W3CDTF">2011-08-01T06:04:30Z</dcterms:modified>
  <cp:revision>1</cp:revision>
  <dc:title>4</dc:title>
</cp:coreProperties>
</file>