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Lst>
  <p:sldSz cx="7772400" cy="10058400"/>
  <p:notesSz cx="10058400" cy="7772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30" y="1608"/>
      </p:cViewPr>
      <p:guideLst>
        <p:guide orient="horz" pos="2881"/>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59462" cy="38886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6885" y="0"/>
            <a:ext cx="4359462" cy="388866"/>
          </a:xfrm>
          <a:prstGeom prst="rect">
            <a:avLst/>
          </a:prstGeom>
        </p:spPr>
        <p:txBody>
          <a:bodyPr vert="horz" lIns="91440" tIns="45720" rIns="91440" bIns="45720" rtlCol="0"/>
          <a:lstStyle>
            <a:lvl1pPr algn="r">
              <a:defRPr sz="1200"/>
            </a:lvl1pPr>
          </a:lstStyle>
          <a:p>
            <a:fld id="{F90304F6-D5B4-4231-9A48-3070C4A02E47}" type="datetimeFigureOut">
              <a:rPr lang="en-US" smtClean="0"/>
              <a:pPr/>
              <a:t>12/5/2022</a:t>
            </a:fld>
            <a:endParaRPr lang="en-US"/>
          </a:p>
        </p:txBody>
      </p:sp>
      <p:sp>
        <p:nvSpPr>
          <p:cNvPr id="4" name="Slide Image Placeholder 3"/>
          <p:cNvSpPr>
            <a:spLocks noGrp="1" noRot="1" noChangeAspect="1"/>
          </p:cNvSpPr>
          <p:nvPr>
            <p:ph type="sldImg" idx="2"/>
          </p:nvPr>
        </p:nvSpPr>
        <p:spPr>
          <a:xfrm>
            <a:off x="3903663" y="582613"/>
            <a:ext cx="2251075"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662" y="3692381"/>
            <a:ext cx="8045076" cy="34973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7382308"/>
            <a:ext cx="4359462" cy="3888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6885" y="7382308"/>
            <a:ext cx="4359462" cy="388866"/>
          </a:xfrm>
          <a:prstGeom prst="rect">
            <a:avLst/>
          </a:prstGeom>
        </p:spPr>
        <p:txBody>
          <a:bodyPr vert="horz" lIns="91440" tIns="45720" rIns="91440" bIns="45720" rtlCol="0" anchor="b"/>
          <a:lstStyle>
            <a:lvl1pPr algn="r">
              <a:defRPr sz="1200"/>
            </a:lvl1pPr>
          </a:lstStyle>
          <a:p>
            <a:fld id="{08436BBB-43C1-4811-AC96-F75BF7E664B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436BBB-43C1-4811-AC96-F75BF7E664BF}"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436BBB-43C1-4811-AC96-F75BF7E664BF}"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453390" y="2011680"/>
            <a:ext cx="6673901" cy="268224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53390" y="4735186"/>
            <a:ext cx="6676492" cy="257048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1341122"/>
            <a:ext cx="1748790" cy="764391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88620" y="1341122"/>
            <a:ext cx="5116830" cy="7643919"/>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0799" y="1931213"/>
            <a:ext cx="6606540" cy="1998269"/>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0799" y="3966841"/>
            <a:ext cx="6606540" cy="221424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620" y="1032662"/>
            <a:ext cx="6995160" cy="1676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388620" y="2816125"/>
            <a:ext cx="3432810" cy="650443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950970" y="2816125"/>
            <a:ext cx="3432810" cy="650443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1032662"/>
            <a:ext cx="6995160" cy="16764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8620" y="2721030"/>
            <a:ext cx="3434160" cy="967050"/>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948272" y="2727645"/>
            <a:ext cx="3435509" cy="960436"/>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8620" y="3688080"/>
            <a:ext cx="3434160" cy="5640389"/>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948272" y="3688080"/>
            <a:ext cx="3435509" cy="5640389"/>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8620" y="1032662"/>
            <a:ext cx="7059930" cy="16764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2930" y="754383"/>
            <a:ext cx="2331720" cy="170434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82930" y="2458720"/>
            <a:ext cx="2331720" cy="67056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38792" y="2458720"/>
            <a:ext cx="4344988" cy="67056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2690890" y="1625180"/>
            <a:ext cx="4469130" cy="6035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6803514" y="7860995"/>
            <a:ext cx="132131" cy="22799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18160" y="1726262"/>
            <a:ext cx="1880921" cy="2321177"/>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518160" y="4148885"/>
            <a:ext cx="1878330" cy="3196336"/>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865620" y="9322647"/>
            <a:ext cx="518160" cy="535517"/>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2962924" y="1759292"/>
            <a:ext cx="3925062" cy="5766816"/>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8097" y="8531013"/>
            <a:ext cx="7788593" cy="152738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3724275" y="9122411"/>
            <a:ext cx="4048125" cy="93599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7000" r="-57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8097" y="-10478"/>
            <a:ext cx="7788593" cy="152738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3724275" y="-10477"/>
            <a:ext cx="4048125" cy="93599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388620" y="1032662"/>
            <a:ext cx="6995160" cy="16764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388620" y="2838704"/>
            <a:ext cx="6995160" cy="643737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388620" y="9322647"/>
            <a:ext cx="1813560" cy="535517"/>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12/5/2022</a:t>
            </a:fld>
            <a:endParaRPr lang="en-US"/>
          </a:p>
        </p:txBody>
      </p:sp>
      <p:sp>
        <p:nvSpPr>
          <p:cNvPr id="22" name="Footer Placeholder 21"/>
          <p:cNvSpPr>
            <a:spLocks noGrp="1"/>
          </p:cNvSpPr>
          <p:nvPr>
            <p:ph type="ftr" sz="quarter" idx="3"/>
          </p:nvPr>
        </p:nvSpPr>
        <p:spPr>
          <a:xfrm>
            <a:off x="2266950" y="9322647"/>
            <a:ext cx="2849880" cy="535517"/>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6736080" y="9322647"/>
            <a:ext cx="647700" cy="535517"/>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6165" y="296865"/>
            <a:ext cx="7803466" cy="95219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1066800"/>
            <a:ext cx="6477000" cy="2233304"/>
          </a:xfrm>
          <a:prstGeom prst="rect">
            <a:avLst/>
          </a:prstGeom>
        </p:spPr>
        <p:txBody>
          <a:bodyPr vert="horz" wrap="square" lIns="0" tIns="17145" rIns="0" bIns="0" rtlCol="0">
            <a:spAutoFit/>
          </a:bodyPr>
          <a:lstStyle/>
          <a:p>
            <a:pPr algn="ctr"/>
            <a:r>
              <a:rPr lang="en-US" sz="3600" b="1" i="1" dirty="0" smtClean="0"/>
              <a:t>Text</a:t>
            </a:r>
            <a:r>
              <a:rPr lang="en-US" sz="3600" dirty="0" smtClean="0"/>
              <a:t/>
            </a:r>
            <a:br>
              <a:rPr lang="en-US" sz="3600" dirty="0" smtClean="0"/>
            </a:br>
            <a:r>
              <a:rPr lang="en-US" sz="3600" b="1" i="1" dirty="0" smtClean="0"/>
              <a:t>Encryption and Decryption</a:t>
            </a:r>
            <a:r>
              <a:rPr lang="en-US" sz="3600" dirty="0" smtClean="0"/>
              <a:t/>
            </a:r>
            <a:br>
              <a:rPr lang="en-US" sz="3600" dirty="0" smtClean="0"/>
            </a:br>
            <a:r>
              <a:rPr lang="en-US" sz="3600" dirty="0" smtClean="0">
                <a:solidFill>
                  <a:schemeClr val="bg1"/>
                </a:solidFill>
                <a:latin typeface="Goudy Old Style" pitchFamily="18" charset="0"/>
              </a:rPr>
              <a:t/>
            </a:r>
            <a:br>
              <a:rPr lang="en-US" sz="3600" dirty="0" smtClean="0">
                <a:solidFill>
                  <a:schemeClr val="bg1"/>
                </a:solidFill>
                <a:latin typeface="Goudy Old Style" pitchFamily="18" charset="0"/>
              </a:rPr>
            </a:br>
            <a:endParaRPr sz="3600" b="1">
              <a:solidFill>
                <a:schemeClr val="accent6">
                  <a:lumMod val="50000"/>
                </a:schemeClr>
              </a:solidFill>
              <a:latin typeface="Informal Roman" pitchFamily="66" charset="0"/>
              <a:cs typeface="Arial Narrow"/>
            </a:endParaRPr>
          </a:p>
        </p:txBody>
      </p:sp>
      <p:sp>
        <p:nvSpPr>
          <p:cNvPr id="12" name="TextBox 11"/>
          <p:cNvSpPr txBox="1"/>
          <p:nvPr/>
        </p:nvSpPr>
        <p:spPr>
          <a:xfrm>
            <a:off x="1752600" y="2895600"/>
            <a:ext cx="4038600" cy="800219"/>
          </a:xfrm>
          <a:prstGeom prst="rect">
            <a:avLst/>
          </a:prstGeom>
          <a:noFill/>
        </p:spPr>
        <p:txBody>
          <a:bodyPr wrap="square" rtlCol="0">
            <a:spAutoFit/>
          </a:bodyPr>
          <a:lstStyle/>
          <a:p>
            <a:pPr algn="ctr"/>
            <a:endParaRPr lang="en-US" sz="2800" b="1" dirty="0" smtClean="0">
              <a:solidFill>
                <a:schemeClr val="accent5">
                  <a:lumMod val="50000"/>
                </a:schemeClr>
              </a:solidFill>
              <a:latin typeface="Informal Roman" pitchFamily="66" charset="0"/>
            </a:endParaRPr>
          </a:p>
          <a:p>
            <a:endParaRPr lang="en-US" dirty="0"/>
          </a:p>
        </p:txBody>
      </p:sp>
      <p:sp>
        <p:nvSpPr>
          <p:cNvPr id="8" name="TextBox 7"/>
          <p:cNvSpPr txBox="1"/>
          <p:nvPr/>
        </p:nvSpPr>
        <p:spPr>
          <a:xfrm>
            <a:off x="304800" y="5257800"/>
            <a:ext cx="3352799" cy="1785104"/>
          </a:xfrm>
          <a:prstGeom prst="rect">
            <a:avLst/>
          </a:prstGeom>
          <a:noFill/>
        </p:spPr>
        <p:txBody>
          <a:bodyPr wrap="square" rtlCol="0">
            <a:spAutoFit/>
          </a:bodyPr>
          <a:lstStyle/>
          <a:p>
            <a:pPr algn="l"/>
            <a:r>
              <a:rPr lang="en-US" b="1" dirty="0" smtClean="0"/>
              <a:t>Submitted  To:</a:t>
            </a:r>
          </a:p>
          <a:p>
            <a:pPr algn="l"/>
            <a:r>
              <a:rPr lang="en-US" sz="1400" dirty="0" smtClean="0">
                <a:solidFill>
                  <a:schemeClr val="accent4">
                    <a:lumMod val="75000"/>
                  </a:schemeClr>
                </a:solidFill>
              </a:rPr>
              <a:t>Mr. Ravi  </a:t>
            </a:r>
            <a:r>
              <a:rPr lang="en-US" sz="1400" dirty="0" err="1" smtClean="0">
                <a:solidFill>
                  <a:schemeClr val="accent4">
                    <a:lumMod val="75000"/>
                  </a:schemeClr>
                </a:solidFill>
              </a:rPr>
              <a:t>kumar</a:t>
            </a:r>
            <a:endParaRPr lang="en-US" sz="1400" dirty="0" smtClean="0">
              <a:solidFill>
                <a:schemeClr val="accent4">
                  <a:lumMod val="75000"/>
                </a:schemeClr>
              </a:solidFill>
            </a:endParaRPr>
          </a:p>
          <a:p>
            <a:pPr algn="l"/>
            <a:r>
              <a:rPr lang="en-US" sz="1400" dirty="0" smtClean="0">
                <a:solidFill>
                  <a:schemeClr val="accent4">
                    <a:lumMod val="75000"/>
                  </a:schemeClr>
                </a:solidFill>
              </a:rPr>
              <a:t>Assistant Professor</a:t>
            </a:r>
          </a:p>
          <a:p>
            <a:pPr algn="l"/>
            <a:r>
              <a:rPr lang="en-US" sz="1400" dirty="0" smtClean="0">
                <a:solidFill>
                  <a:schemeClr val="accent4">
                    <a:lumMod val="75000"/>
                  </a:schemeClr>
                </a:solidFill>
              </a:rPr>
              <a:t>Computer science and Engineering</a:t>
            </a:r>
          </a:p>
          <a:p>
            <a:pPr algn="l"/>
            <a:r>
              <a:rPr lang="en-US" sz="1400" dirty="0" smtClean="0">
                <a:solidFill>
                  <a:schemeClr val="accent4">
                    <a:lumMod val="75000"/>
                  </a:schemeClr>
                </a:solidFill>
              </a:rPr>
              <a:t>R.V Institute of Technology </a:t>
            </a:r>
            <a:r>
              <a:rPr lang="en-US" sz="1400" dirty="0" err="1" smtClean="0">
                <a:solidFill>
                  <a:schemeClr val="accent4">
                    <a:lumMod val="75000"/>
                  </a:schemeClr>
                </a:solidFill>
              </a:rPr>
              <a:t>Bijnor</a:t>
            </a:r>
            <a:endParaRPr lang="en-US" sz="1400" dirty="0" smtClean="0">
              <a:solidFill>
                <a:schemeClr val="accent4">
                  <a:lumMod val="75000"/>
                </a:schemeClr>
              </a:solidFill>
            </a:endParaRPr>
          </a:p>
          <a:p>
            <a:endParaRPr lang="en-US" dirty="0" smtClean="0"/>
          </a:p>
          <a:p>
            <a:endParaRPr lang="en-US" dirty="0"/>
          </a:p>
        </p:txBody>
      </p:sp>
      <p:sp>
        <p:nvSpPr>
          <p:cNvPr id="16" name="TextBox 15"/>
          <p:cNvSpPr txBox="1"/>
          <p:nvPr/>
        </p:nvSpPr>
        <p:spPr>
          <a:xfrm>
            <a:off x="4572000" y="5181600"/>
            <a:ext cx="2439257" cy="1354217"/>
          </a:xfrm>
          <a:prstGeom prst="rect">
            <a:avLst/>
          </a:prstGeom>
          <a:noFill/>
        </p:spPr>
        <p:txBody>
          <a:bodyPr wrap="none" rtlCol="0">
            <a:spAutoFit/>
          </a:bodyPr>
          <a:lstStyle/>
          <a:p>
            <a:pPr algn="ctr"/>
            <a:r>
              <a:rPr lang="en-US" b="1" dirty="0" smtClean="0"/>
              <a:t>Developed By:</a:t>
            </a:r>
          </a:p>
          <a:p>
            <a:pPr algn="ctr"/>
            <a:r>
              <a:rPr lang="en-US" sz="1400" dirty="0" smtClean="0">
                <a:solidFill>
                  <a:schemeClr val="accent4">
                    <a:lumMod val="75000"/>
                  </a:schemeClr>
                </a:solidFill>
              </a:rPr>
              <a:t>Ravi </a:t>
            </a:r>
            <a:r>
              <a:rPr lang="en-US" sz="1400" dirty="0" err="1" smtClean="0">
                <a:solidFill>
                  <a:schemeClr val="accent4">
                    <a:lumMod val="75000"/>
                  </a:schemeClr>
                </a:solidFill>
              </a:rPr>
              <a:t>kumar</a:t>
            </a:r>
            <a:r>
              <a:rPr lang="en-US" sz="1400" dirty="0" smtClean="0">
                <a:solidFill>
                  <a:schemeClr val="accent4">
                    <a:lumMod val="75000"/>
                  </a:schemeClr>
                </a:solidFill>
              </a:rPr>
              <a:t>(Lateral  Entry)</a:t>
            </a:r>
          </a:p>
          <a:p>
            <a:pPr algn="ctr"/>
            <a:r>
              <a:rPr lang="en-US" sz="1400" dirty="0" err="1" smtClean="0">
                <a:solidFill>
                  <a:schemeClr val="accent4">
                    <a:lumMod val="75000"/>
                  </a:schemeClr>
                </a:solidFill>
              </a:rPr>
              <a:t>Dipanshu</a:t>
            </a:r>
            <a:r>
              <a:rPr lang="en-US" sz="1400" dirty="0" smtClean="0">
                <a:solidFill>
                  <a:schemeClr val="accent4">
                    <a:lumMod val="75000"/>
                  </a:schemeClr>
                </a:solidFill>
              </a:rPr>
              <a:t> (Lateral Entry)</a:t>
            </a:r>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381000"/>
            <a:ext cx="7772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0000"/>
                </a:solidFill>
                <a:effectLst/>
                <a:latin typeface="ff3"/>
                <a:ea typeface="Calibri" pitchFamily="34" charset="0"/>
                <a:cs typeface="Times New Roman" pitchFamily="18" charset="0"/>
              </a:rPr>
              <a:t>System Requirements</a:t>
            </a:r>
            <a:endParaRPr kumimoji="0" lang="en-US" sz="2800" b="0" i="1"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990600" y="1524000"/>
            <a:ext cx="4666377" cy="1785104"/>
          </a:xfrm>
          <a:prstGeom prst="rect">
            <a:avLst/>
          </a:prstGeom>
          <a:noFill/>
        </p:spPr>
        <p:txBody>
          <a:bodyPr wrap="square" rtlCol="0">
            <a:spAutoFit/>
          </a:bodyPr>
          <a:lstStyle/>
          <a:p>
            <a:r>
              <a:rPr lang="en-US" sz="2000" b="1" dirty="0" smtClean="0"/>
              <a:t>Software </a:t>
            </a:r>
            <a:r>
              <a:rPr lang="en-US" sz="2000" b="1" dirty="0"/>
              <a:t>requirement:-</a:t>
            </a:r>
            <a:endParaRPr lang="en-US" sz="2000" dirty="0"/>
          </a:p>
          <a:p>
            <a:r>
              <a:rPr lang="en-US" i="1" dirty="0"/>
              <a:t>The software configurations used are</a:t>
            </a:r>
          </a:p>
          <a:p>
            <a:r>
              <a:rPr lang="en-US" i="1" dirty="0"/>
              <a:t>Operating System: Windows 10</a:t>
            </a:r>
          </a:p>
          <a:p>
            <a:r>
              <a:rPr lang="en-US" i="1" dirty="0"/>
              <a:t>Programming Language : Python</a:t>
            </a:r>
          </a:p>
          <a:p>
            <a:r>
              <a:rPr lang="en-US" i="1" dirty="0"/>
              <a:t>Code Editor:- visual studio code</a:t>
            </a:r>
          </a:p>
          <a:p>
            <a:endParaRPr lang="en-US" dirty="0"/>
          </a:p>
        </p:txBody>
      </p:sp>
      <p:sp>
        <p:nvSpPr>
          <p:cNvPr id="5" name="TextBox 4"/>
          <p:cNvSpPr txBox="1"/>
          <p:nvPr/>
        </p:nvSpPr>
        <p:spPr>
          <a:xfrm>
            <a:off x="990600" y="3352800"/>
            <a:ext cx="4237057" cy="1815882"/>
          </a:xfrm>
          <a:prstGeom prst="rect">
            <a:avLst/>
          </a:prstGeom>
          <a:noFill/>
        </p:spPr>
        <p:txBody>
          <a:bodyPr wrap="none" rtlCol="0">
            <a:spAutoFit/>
          </a:bodyPr>
          <a:lstStyle/>
          <a:p>
            <a:endParaRPr lang="en-US" sz="2000" b="1" dirty="0" smtClean="0"/>
          </a:p>
          <a:p>
            <a:r>
              <a:rPr lang="en-US" sz="2000" b="1" dirty="0" smtClean="0"/>
              <a:t>Hardware </a:t>
            </a:r>
            <a:r>
              <a:rPr lang="en-US" sz="2000" b="1" dirty="0"/>
              <a:t>Requirements:-</a:t>
            </a:r>
            <a:endParaRPr lang="en-US" sz="2000" dirty="0"/>
          </a:p>
          <a:p>
            <a:r>
              <a:rPr lang="en-US" i="1" dirty="0"/>
              <a:t>Processor: INTEL i5  4</a:t>
            </a:r>
            <a:r>
              <a:rPr lang="en-US" i="1" baseline="30000" dirty="0"/>
              <a:t>th</a:t>
            </a:r>
            <a:r>
              <a:rPr lang="en-US" i="1" dirty="0"/>
              <a:t> Gen.</a:t>
            </a:r>
          </a:p>
          <a:p>
            <a:r>
              <a:rPr lang="en-US" i="1" dirty="0"/>
              <a:t>RAM: Minimum of 4 GB or higher</a:t>
            </a:r>
          </a:p>
          <a:p>
            <a:r>
              <a:rPr lang="en-US" i="1" dirty="0"/>
              <a:t>HDD: 240GB or higher</a:t>
            </a:r>
          </a:p>
          <a:p>
            <a:r>
              <a:rPr lang="en-US" i="1" dirty="0"/>
              <a:t>Keyboard: Standard 110 keys keyboard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219200" y="685800"/>
            <a:ext cx="5486400" cy="830997"/>
          </a:xfrm>
          <a:prstGeom prst="rect">
            <a:avLst/>
          </a:prstGeom>
        </p:spPr>
        <p:txBody>
          <a:bodyPr wrap="square">
            <a:spAutoFit/>
          </a:bodyPr>
          <a:lstStyle/>
          <a:p>
            <a:pPr algn="ctr"/>
            <a:r>
              <a:rPr lang="en-US" sz="2400" b="1" dirty="0"/>
              <a:t>SOFTWARE REQUIREMENT ANALYSIS</a:t>
            </a:r>
            <a:endParaRPr lang="en-US" sz="2400" dirty="0"/>
          </a:p>
        </p:txBody>
      </p:sp>
      <p:sp>
        <p:nvSpPr>
          <p:cNvPr id="3" name="TextBox 2"/>
          <p:cNvSpPr txBox="1"/>
          <p:nvPr/>
        </p:nvSpPr>
        <p:spPr>
          <a:xfrm>
            <a:off x="838200" y="2209800"/>
            <a:ext cx="6477000" cy="1477328"/>
          </a:xfrm>
          <a:prstGeom prst="rect">
            <a:avLst/>
          </a:prstGeom>
          <a:noFill/>
        </p:spPr>
        <p:txBody>
          <a:bodyPr wrap="square" rtlCol="0">
            <a:spAutoFit/>
          </a:bodyPr>
          <a:lstStyle/>
          <a:p>
            <a:r>
              <a:rPr lang="en-US" b="1" dirty="0"/>
              <a:t>ASCII </a:t>
            </a:r>
            <a:r>
              <a:rPr lang="en-US" b="1" dirty="0" smtClean="0"/>
              <a:t>:-</a:t>
            </a:r>
          </a:p>
          <a:p>
            <a:pPr>
              <a:buFont typeface="Wingdings" pitchFamily="2" charset="2"/>
              <a:buChar char="Ø"/>
            </a:pPr>
            <a:r>
              <a:rPr lang="en-US" dirty="0"/>
              <a:t>The </a:t>
            </a:r>
            <a:r>
              <a:rPr lang="en-US" dirty="0" err="1" smtClean="0"/>
              <a:t>ascii</a:t>
            </a:r>
            <a:r>
              <a:rPr lang="en-US" dirty="0" smtClean="0"/>
              <a:t>()</a:t>
            </a:r>
            <a:r>
              <a:rPr lang="en-US" dirty="0"/>
              <a:t> function returns a readable version of any object (Strings, </a:t>
            </a:r>
            <a:r>
              <a:rPr lang="en-US" dirty="0" err="1"/>
              <a:t>Tuples</a:t>
            </a:r>
            <a:r>
              <a:rPr lang="en-US" dirty="0"/>
              <a:t>, Lists, etc</a:t>
            </a:r>
            <a:r>
              <a:rPr lang="en-US" dirty="0" smtClean="0"/>
              <a:t>)</a:t>
            </a:r>
          </a:p>
          <a:p>
            <a:pPr>
              <a:buFont typeface="Wingdings" pitchFamily="2" charset="2"/>
              <a:buChar char="Ø"/>
            </a:pPr>
            <a:r>
              <a:rPr lang="en-US" dirty="0"/>
              <a:t>The </a:t>
            </a:r>
            <a:r>
              <a:rPr lang="en-US" dirty="0" err="1" smtClean="0"/>
              <a:t>ascii</a:t>
            </a:r>
            <a:r>
              <a:rPr lang="en-US" dirty="0" smtClean="0"/>
              <a:t>()</a:t>
            </a:r>
            <a:r>
              <a:rPr lang="en-US" dirty="0"/>
              <a:t> function will replace any non-</a:t>
            </a:r>
            <a:r>
              <a:rPr lang="en-US" dirty="0" err="1"/>
              <a:t>ascii</a:t>
            </a:r>
            <a:r>
              <a:rPr lang="en-US" dirty="0"/>
              <a:t> characters</a:t>
            </a:r>
            <a:endParaRPr lang="en-US" b="1" dirty="0" smtClean="0"/>
          </a:p>
          <a:p>
            <a:pPr>
              <a:buFont typeface="Wingdings" pitchFamily="2" charset="2"/>
              <a:buChar char="Ø"/>
            </a:pPr>
            <a:endParaRPr lang="en-US" dirty="0"/>
          </a:p>
        </p:txBody>
      </p:sp>
      <p:pic>
        <p:nvPicPr>
          <p:cNvPr id="4" name="Picture 3" descr="python-basic-image-exercise-86.jpg"/>
          <p:cNvPicPr/>
          <p:nvPr/>
        </p:nvPicPr>
        <p:blipFill>
          <a:blip r:embed="rId2"/>
          <a:stretch>
            <a:fillRect/>
          </a:stretch>
        </p:blipFill>
        <p:spPr>
          <a:xfrm>
            <a:off x="457200" y="3581400"/>
            <a:ext cx="6019800" cy="342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971800" y="762000"/>
            <a:ext cx="2861681" cy="523220"/>
          </a:xfrm>
          <a:prstGeom prst="rect">
            <a:avLst/>
          </a:prstGeom>
        </p:spPr>
        <p:txBody>
          <a:bodyPr wrap="none">
            <a:spAutoFit/>
          </a:bodyPr>
          <a:lstStyle/>
          <a:p>
            <a:pPr algn="ctr"/>
            <a:r>
              <a:rPr lang="en-US" sz="2800" b="1" dirty="0"/>
              <a:t>Output Screens</a:t>
            </a:r>
            <a:endParaRPr lang="en-US" sz="2800" dirty="0"/>
          </a:p>
        </p:txBody>
      </p:sp>
      <p:pic>
        <p:nvPicPr>
          <p:cNvPr id="3" name="Picture 2" descr="Screenshot (103).png"/>
          <p:cNvPicPr/>
          <p:nvPr/>
        </p:nvPicPr>
        <p:blipFill>
          <a:blip r:embed="rId2"/>
          <a:stretch>
            <a:fillRect/>
          </a:stretch>
        </p:blipFill>
        <p:spPr>
          <a:xfrm>
            <a:off x="838200" y="1752600"/>
            <a:ext cx="5410200" cy="2819400"/>
          </a:xfrm>
          <a:prstGeom prst="rect">
            <a:avLst/>
          </a:prstGeom>
        </p:spPr>
      </p:pic>
      <p:pic>
        <p:nvPicPr>
          <p:cNvPr id="4" name="Picture 3" descr="Screenshot (104).png"/>
          <p:cNvPicPr/>
          <p:nvPr/>
        </p:nvPicPr>
        <p:blipFill>
          <a:blip r:embed="rId3"/>
          <a:stretch>
            <a:fillRect/>
          </a:stretch>
        </p:blipFill>
        <p:spPr>
          <a:xfrm>
            <a:off x="762000" y="4724400"/>
            <a:ext cx="5562600" cy="2743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Screenshot (105).png"/>
          <p:cNvPicPr/>
          <p:nvPr/>
        </p:nvPicPr>
        <p:blipFill>
          <a:blip r:embed="rId2"/>
          <a:stretch>
            <a:fillRect/>
          </a:stretch>
        </p:blipFill>
        <p:spPr>
          <a:xfrm>
            <a:off x="1371600" y="1066800"/>
            <a:ext cx="5181600" cy="2884170"/>
          </a:xfrm>
          <a:prstGeom prst="rect">
            <a:avLst/>
          </a:prstGeom>
        </p:spPr>
      </p:pic>
      <p:pic>
        <p:nvPicPr>
          <p:cNvPr id="3" name="Picture 2" descr="Screenshot (106).png"/>
          <p:cNvPicPr/>
          <p:nvPr/>
        </p:nvPicPr>
        <p:blipFill>
          <a:blip r:embed="rId3"/>
          <a:stretch>
            <a:fillRect/>
          </a:stretch>
        </p:blipFill>
        <p:spPr>
          <a:xfrm>
            <a:off x="1371600" y="4267200"/>
            <a:ext cx="5181600" cy="2971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743200" y="533400"/>
            <a:ext cx="1463862" cy="523220"/>
          </a:xfrm>
          <a:prstGeom prst="rect">
            <a:avLst/>
          </a:prstGeom>
        </p:spPr>
        <p:txBody>
          <a:bodyPr wrap="none">
            <a:spAutoFit/>
          </a:bodyPr>
          <a:lstStyle/>
          <a:p>
            <a:pPr algn="ctr"/>
            <a:r>
              <a:rPr lang="en-US" sz="2800" b="1" dirty="0"/>
              <a:t>Testing</a:t>
            </a:r>
            <a:endParaRPr lang="en-US" sz="2800" dirty="0"/>
          </a:p>
        </p:txBody>
      </p:sp>
      <p:sp>
        <p:nvSpPr>
          <p:cNvPr id="4" name="TextBox 3"/>
          <p:cNvSpPr txBox="1"/>
          <p:nvPr/>
        </p:nvSpPr>
        <p:spPr>
          <a:xfrm>
            <a:off x="609600" y="1219201"/>
            <a:ext cx="5867400" cy="4801314"/>
          </a:xfrm>
          <a:prstGeom prst="rect">
            <a:avLst/>
          </a:prstGeom>
          <a:noFill/>
        </p:spPr>
        <p:txBody>
          <a:bodyPr wrap="square" rtlCol="0">
            <a:spAutoFit/>
          </a:bodyPr>
          <a:lstStyle/>
          <a:p>
            <a:pPr algn="just"/>
            <a:endParaRPr lang="en-US" dirty="0" smtClean="0"/>
          </a:p>
          <a:p>
            <a:pPr algn="just"/>
            <a:endParaRPr lang="en-US" dirty="0"/>
          </a:p>
          <a:p>
            <a:pPr algn="just"/>
            <a:r>
              <a:rPr lang="en-US" dirty="0" smtClean="0"/>
              <a:t>Software </a:t>
            </a:r>
            <a:r>
              <a:rPr lang="en-US" dirty="0"/>
              <a:t>testing is a process of identifying the correctness of software by considering its all attributes (Reliability, Scalability, Portability, Re-usability, Usability) and evaluating the execution of software components to find the software bugs or errors or defects</a:t>
            </a:r>
            <a:r>
              <a:rPr lang="en-US" dirty="0" smtClean="0"/>
              <a:t>.</a:t>
            </a:r>
          </a:p>
          <a:p>
            <a:pPr algn="just"/>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endParaRPr lang="en-US" dirty="0"/>
          </a:p>
        </p:txBody>
      </p:sp>
      <p:sp>
        <p:nvSpPr>
          <p:cNvPr id="7" name="TextBox 6"/>
          <p:cNvSpPr txBox="1"/>
          <p:nvPr/>
        </p:nvSpPr>
        <p:spPr>
          <a:xfrm>
            <a:off x="685800" y="3200400"/>
            <a:ext cx="6096000" cy="3416320"/>
          </a:xfrm>
          <a:prstGeom prst="rect">
            <a:avLst/>
          </a:prstGeom>
          <a:noFill/>
        </p:spPr>
        <p:txBody>
          <a:bodyPr wrap="square" rtlCol="0">
            <a:spAutoFit/>
          </a:bodyPr>
          <a:lstStyle/>
          <a:p>
            <a:pPr algn="just"/>
            <a:endParaRPr lang="en-US" b="1" dirty="0" smtClean="0"/>
          </a:p>
          <a:p>
            <a:pPr algn="just"/>
            <a:endParaRPr lang="en-US" b="1" dirty="0"/>
          </a:p>
          <a:p>
            <a:pPr algn="just"/>
            <a:r>
              <a:rPr lang="en-US" b="1" dirty="0" smtClean="0"/>
              <a:t>White </a:t>
            </a:r>
            <a:r>
              <a:rPr lang="en-US" b="1" dirty="0"/>
              <a:t>box testing:-</a:t>
            </a:r>
            <a:endParaRPr lang="en-US" dirty="0"/>
          </a:p>
          <a:p>
            <a:pPr algn="just"/>
            <a:r>
              <a:rPr lang="en-US" dirty="0"/>
              <a:t>White box testing is a testing technique, that examines the program structure and derives test data from the program logic/code</a:t>
            </a:r>
            <a:r>
              <a:rPr lang="en-US" dirty="0" smtClean="0"/>
              <a:t>.</a:t>
            </a:r>
          </a:p>
          <a:p>
            <a:pPr algn="just"/>
            <a:endParaRPr lang="en-US" dirty="0"/>
          </a:p>
          <a:p>
            <a:pPr algn="just"/>
            <a:r>
              <a:rPr lang="en-US" b="1" dirty="0"/>
              <a:t>Black box testing:-</a:t>
            </a:r>
          </a:p>
          <a:p>
            <a:pPr algn="just"/>
            <a:r>
              <a:rPr lang="en-US" dirty="0"/>
              <a:t> </a:t>
            </a:r>
          </a:p>
          <a:p>
            <a:pPr algn="just"/>
            <a:r>
              <a:rPr lang="en-US" dirty="0"/>
              <a:t>Black box testing is a technique of software testing which examines the functionality of software without peering into its internal structure or </a:t>
            </a:r>
            <a:r>
              <a:rPr lang="en-US" dirty="0" smtClean="0"/>
              <a:t>coding.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4435" y="914145"/>
            <a:ext cx="1377566" cy="873957"/>
          </a:xfrm>
          <a:prstGeom prst="rect">
            <a:avLst/>
          </a:prstGeom>
        </p:spPr>
        <p:txBody>
          <a:bodyPr vert="horz" wrap="square" lIns="0" tIns="12065" rIns="0" bIns="0" rtlCol="0">
            <a:spAutoFit/>
          </a:bodyPr>
          <a:lstStyle/>
          <a:p>
            <a:pPr marL="12700">
              <a:spcBef>
                <a:spcPts val="95"/>
              </a:spcBef>
            </a:pPr>
            <a:r>
              <a:rPr lang="en-US" sz="2800" b="1" dirty="0" smtClean="0"/>
              <a:t>Contents</a:t>
            </a:r>
            <a:r>
              <a:rPr lang="en-US" sz="2800" dirty="0" smtClean="0"/>
              <a:t/>
            </a:r>
            <a:br>
              <a:rPr lang="en-US" sz="2800" dirty="0" smtClean="0"/>
            </a:br>
            <a:endParaRPr sz="2800">
              <a:latin typeface="Showcard Gothic"/>
              <a:cs typeface="Showcard Gothic"/>
            </a:endParaRPr>
          </a:p>
        </p:txBody>
      </p:sp>
      <p:sp>
        <p:nvSpPr>
          <p:cNvPr id="5" name="TextBox 4"/>
          <p:cNvSpPr txBox="1"/>
          <p:nvPr/>
        </p:nvSpPr>
        <p:spPr>
          <a:xfrm>
            <a:off x="609600" y="1905000"/>
            <a:ext cx="6447599" cy="3693319"/>
          </a:xfrm>
          <a:prstGeom prst="rect">
            <a:avLst/>
          </a:prstGeom>
          <a:noFill/>
        </p:spPr>
        <p:txBody>
          <a:bodyPr wrap="none" rtlCol="0">
            <a:spAutoFit/>
          </a:bodyPr>
          <a:lstStyle/>
          <a:p>
            <a:r>
              <a:rPr lang="en-US" b="1" dirty="0"/>
              <a:t>1-Introduction</a:t>
            </a:r>
            <a:endParaRPr lang="en-US" sz="1050" b="1" dirty="0"/>
          </a:p>
          <a:p>
            <a:pPr lvl="1"/>
            <a:r>
              <a:rPr lang="en-US" sz="1600" dirty="0" smtClean="0"/>
              <a:t>    Cryptography-</a:t>
            </a:r>
            <a:r>
              <a:rPr lang="en-US" sz="1600" dirty="0"/>
              <a:t>-------------------------------------------------------------------1</a:t>
            </a:r>
          </a:p>
          <a:p>
            <a:pPr lvl="1"/>
            <a:r>
              <a:rPr lang="en-US" sz="1600" dirty="0" smtClean="0"/>
              <a:t>    </a:t>
            </a:r>
            <a:r>
              <a:rPr lang="en-US" sz="1600" dirty="0" err="1" smtClean="0"/>
              <a:t>Encrpytion</a:t>
            </a:r>
            <a:r>
              <a:rPr lang="en-US" sz="1600" dirty="0" smtClean="0"/>
              <a:t>  </a:t>
            </a:r>
            <a:r>
              <a:rPr lang="en-US" sz="1600" dirty="0"/>
              <a:t>&amp; Decryption---------------------------------------------2</a:t>
            </a:r>
          </a:p>
          <a:p>
            <a:r>
              <a:rPr lang="en-US" b="1" dirty="0"/>
              <a:t>2-Technologic</a:t>
            </a:r>
            <a:endParaRPr lang="en-US" sz="1000" b="1" dirty="0"/>
          </a:p>
          <a:p>
            <a:r>
              <a:rPr lang="en-US" sz="1600" dirty="0" smtClean="0"/>
              <a:t>    </a:t>
            </a:r>
            <a:r>
              <a:rPr lang="en-US" sz="1600" i="1" dirty="0" smtClean="0"/>
              <a:t>Python Language-------------------------------------------------------2-3</a:t>
            </a:r>
          </a:p>
          <a:p>
            <a:r>
              <a:rPr lang="en-US" sz="1600" i="1" dirty="0" smtClean="0"/>
              <a:t>    Python module</a:t>
            </a:r>
            <a:r>
              <a:rPr lang="en-US" sz="1600" b="1" i="1" dirty="0" smtClean="0"/>
              <a:t>s</a:t>
            </a:r>
            <a:r>
              <a:rPr lang="en-US" sz="1600" i="1" dirty="0" smtClean="0"/>
              <a:t>--------------------------------------------------------3-6</a:t>
            </a:r>
          </a:p>
          <a:p>
            <a:r>
              <a:rPr lang="en-US" b="1" dirty="0" smtClean="0"/>
              <a:t>3-System Requirements</a:t>
            </a:r>
            <a:endParaRPr lang="en-US" sz="1050" b="1" dirty="0" smtClean="0"/>
          </a:p>
          <a:p>
            <a:r>
              <a:rPr lang="en-US" sz="1600" i="1" dirty="0"/>
              <a:t> </a:t>
            </a:r>
            <a:r>
              <a:rPr lang="en-US" sz="1600" i="1" dirty="0" smtClean="0"/>
              <a:t> Software </a:t>
            </a:r>
            <a:r>
              <a:rPr lang="en-US" sz="1600" i="1" dirty="0"/>
              <a:t>requirement------------------------------------------------6-7</a:t>
            </a:r>
          </a:p>
          <a:p>
            <a:r>
              <a:rPr lang="en-US" sz="1600" i="1" dirty="0"/>
              <a:t> </a:t>
            </a:r>
            <a:r>
              <a:rPr lang="en-US" sz="1600" i="1" dirty="0" smtClean="0"/>
              <a:t> Hardware </a:t>
            </a:r>
            <a:r>
              <a:rPr lang="en-US" sz="1600" i="1" dirty="0"/>
              <a:t>requirement-------------------------------------------------7-8</a:t>
            </a:r>
          </a:p>
          <a:p>
            <a:r>
              <a:rPr lang="en-US" b="1" dirty="0"/>
              <a:t>4-SOFTWARE REQUIREMENT ANALYSIS</a:t>
            </a:r>
            <a:endParaRPr lang="en-US" sz="1050" b="1" dirty="0"/>
          </a:p>
          <a:p>
            <a:r>
              <a:rPr lang="en-US" sz="1600" dirty="0"/>
              <a:t> </a:t>
            </a:r>
            <a:r>
              <a:rPr lang="en-US" sz="1600" dirty="0" smtClean="0"/>
              <a:t>ASCII </a:t>
            </a:r>
            <a:r>
              <a:rPr lang="en-US" sz="1600" dirty="0"/>
              <a:t>Table-----------------------------------------------------------</a:t>
            </a:r>
            <a:r>
              <a:rPr lang="en-US" sz="1600" dirty="0" smtClean="0"/>
              <a:t>9-10</a:t>
            </a:r>
            <a:endParaRPr lang="en-US" sz="1600" dirty="0"/>
          </a:p>
          <a:p>
            <a:r>
              <a:rPr lang="en-US" sz="1600" i="1" dirty="0" smtClean="0"/>
              <a:t>Output </a:t>
            </a:r>
            <a:r>
              <a:rPr lang="en-US" sz="1600" i="1" dirty="0"/>
              <a:t>Screens-----------------------------------------------------15-16</a:t>
            </a:r>
          </a:p>
          <a:p>
            <a:r>
              <a:rPr lang="en-US" sz="1600" i="1" dirty="0" smtClean="0"/>
              <a:t>Testing-</a:t>
            </a:r>
            <a:r>
              <a:rPr lang="en-US" sz="1600" i="1" dirty="0"/>
              <a:t>--------------------------------------------------------------------16-17</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1" y="609601"/>
            <a:ext cx="3225550" cy="505267"/>
          </a:xfrm>
          <a:prstGeom prst="rect">
            <a:avLst/>
          </a:prstGeom>
        </p:spPr>
        <p:txBody>
          <a:bodyPr vert="horz" wrap="square" lIns="0" tIns="12700" rIns="0" bIns="0" rtlCol="0">
            <a:spAutoFit/>
          </a:bodyPr>
          <a:lstStyle/>
          <a:p>
            <a:pPr marL="38100" algn="ctr">
              <a:lnSpc>
                <a:spcPct val="100000"/>
              </a:lnSpc>
              <a:spcBef>
                <a:spcPts val="100"/>
              </a:spcBef>
            </a:pPr>
            <a:r>
              <a:rPr lang="en-US" sz="3200" b="1" dirty="0" smtClean="0"/>
              <a:t>INTRODUCTION</a:t>
            </a:r>
            <a:endParaRPr sz="3200" baseline="28368"/>
          </a:p>
        </p:txBody>
      </p:sp>
      <p:sp>
        <p:nvSpPr>
          <p:cNvPr id="6" name="Rectangle 5"/>
          <p:cNvSpPr/>
          <p:nvPr/>
        </p:nvSpPr>
        <p:spPr>
          <a:xfrm>
            <a:off x="914400" y="1447800"/>
            <a:ext cx="6019800" cy="1354217"/>
          </a:xfrm>
          <a:prstGeom prst="rect">
            <a:avLst/>
          </a:prstGeom>
        </p:spPr>
        <p:txBody>
          <a:bodyPr wrap="square">
            <a:spAutoFit/>
          </a:bodyPr>
          <a:lstStyle/>
          <a:p>
            <a:r>
              <a:rPr lang="en-US" sz="1600" i="1" dirty="0" smtClean="0"/>
              <a:t>Plain </a:t>
            </a:r>
            <a:r>
              <a:rPr lang="en-US" sz="1600" i="1" dirty="0"/>
              <a:t>text is the term used to refer to the information in plain language that the sender desires to send to one or more receiving computers or individuals. Also referred to as   clear  text, plain  text is commonly  referred to as the input to a cipher or encryption algorithm</a:t>
            </a:r>
            <a:r>
              <a:rPr lang="en-US" i="1" dirty="0"/>
              <a:t>. </a:t>
            </a:r>
          </a:p>
        </p:txBody>
      </p:sp>
      <p:sp>
        <p:nvSpPr>
          <p:cNvPr id="7" name="Rounded Rectangle 6"/>
          <p:cNvSpPr/>
          <p:nvPr/>
        </p:nvSpPr>
        <p:spPr>
          <a:xfrm>
            <a:off x="1219200" y="3886200"/>
            <a:ext cx="10668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Plain</a:t>
            </a:r>
          </a:p>
          <a:p>
            <a:pPr algn="ctr"/>
            <a:r>
              <a:rPr lang="en-US" dirty="0" smtClean="0"/>
              <a:t>Text</a:t>
            </a:r>
            <a:endParaRPr lang="en-US" dirty="0"/>
          </a:p>
        </p:txBody>
      </p:sp>
      <p:sp>
        <p:nvSpPr>
          <p:cNvPr id="8" name="Right Arrow 7"/>
          <p:cNvSpPr/>
          <p:nvPr/>
        </p:nvSpPr>
        <p:spPr>
          <a:xfrm>
            <a:off x="2286000" y="4114800"/>
            <a:ext cx="990600" cy="19811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 name="Rounded Rectangle 8"/>
          <p:cNvSpPr/>
          <p:nvPr/>
        </p:nvSpPr>
        <p:spPr>
          <a:xfrm>
            <a:off x="3352800" y="3886200"/>
            <a:ext cx="1524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Cipher Text</a:t>
            </a:r>
            <a:endParaRPr lang="en-US" dirty="0"/>
          </a:p>
        </p:txBody>
      </p:sp>
      <p:sp>
        <p:nvSpPr>
          <p:cNvPr id="10" name="Down Arrow 9"/>
          <p:cNvSpPr/>
          <p:nvPr/>
        </p:nvSpPr>
        <p:spPr>
          <a:xfrm>
            <a:off x="4191000" y="4724400"/>
            <a:ext cx="152400" cy="11430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ounded Rectangle 10"/>
          <p:cNvSpPr/>
          <p:nvPr/>
        </p:nvSpPr>
        <p:spPr>
          <a:xfrm>
            <a:off x="3657600" y="5867400"/>
            <a:ext cx="1219200" cy="9144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Plain Text</a:t>
            </a:r>
            <a:endParaRPr lang="en-US" dirty="0"/>
          </a:p>
        </p:txBody>
      </p:sp>
      <p:sp>
        <p:nvSpPr>
          <p:cNvPr id="12" name="TextBox 11"/>
          <p:cNvSpPr txBox="1"/>
          <p:nvPr/>
        </p:nvSpPr>
        <p:spPr>
          <a:xfrm>
            <a:off x="2133600" y="3505200"/>
            <a:ext cx="2313454" cy="369332"/>
          </a:xfrm>
          <a:prstGeom prst="rect">
            <a:avLst/>
          </a:prstGeom>
          <a:noFill/>
        </p:spPr>
        <p:txBody>
          <a:bodyPr wrap="none" rtlCol="0">
            <a:spAutoFit/>
          </a:bodyPr>
          <a:lstStyle/>
          <a:p>
            <a:r>
              <a:rPr lang="en-US" dirty="0" smtClean="0"/>
              <a:t>Encryption Algorithm</a:t>
            </a:r>
            <a:endParaRPr lang="en-US" dirty="0"/>
          </a:p>
        </p:txBody>
      </p:sp>
      <p:sp>
        <p:nvSpPr>
          <p:cNvPr id="13" name="TextBox 12"/>
          <p:cNvSpPr txBox="1"/>
          <p:nvPr/>
        </p:nvSpPr>
        <p:spPr>
          <a:xfrm>
            <a:off x="4419600" y="5105400"/>
            <a:ext cx="2390398" cy="369332"/>
          </a:xfrm>
          <a:prstGeom prst="rect">
            <a:avLst/>
          </a:prstGeom>
          <a:noFill/>
        </p:spPr>
        <p:txBody>
          <a:bodyPr wrap="none" rtlCol="0">
            <a:spAutoFit/>
          </a:bodyPr>
          <a:lstStyle/>
          <a:p>
            <a:r>
              <a:rPr lang="en-US" dirty="0" smtClean="0"/>
              <a:t>Decryption Algorithm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743200" y="609600"/>
            <a:ext cx="2819400" cy="800219"/>
          </a:xfrm>
          <a:prstGeom prst="rect">
            <a:avLst/>
          </a:prstGeom>
          <a:noFill/>
        </p:spPr>
        <p:txBody>
          <a:bodyPr wrap="square" rtlCol="0">
            <a:spAutoFit/>
          </a:bodyPr>
          <a:lstStyle/>
          <a:p>
            <a:pPr algn="ctr"/>
            <a:r>
              <a:rPr lang="en-US" sz="2800" b="1" dirty="0"/>
              <a:t>Cryptography</a:t>
            </a:r>
          </a:p>
          <a:p>
            <a:endParaRPr lang="en-US" dirty="0"/>
          </a:p>
        </p:txBody>
      </p:sp>
      <p:pic>
        <p:nvPicPr>
          <p:cNvPr id="7" name="Picture 6" descr="download.jpg"/>
          <p:cNvPicPr/>
          <p:nvPr/>
        </p:nvPicPr>
        <p:blipFill>
          <a:blip r:embed="rId3"/>
          <a:stretch>
            <a:fillRect/>
          </a:stretch>
        </p:blipFill>
        <p:spPr>
          <a:xfrm>
            <a:off x="1066800" y="4495800"/>
            <a:ext cx="1185806" cy="884793"/>
          </a:xfrm>
          <a:prstGeom prst="rect">
            <a:avLst/>
          </a:prstGeom>
        </p:spPr>
      </p:pic>
      <p:sp>
        <p:nvSpPr>
          <p:cNvPr id="14" name="TextBox 13"/>
          <p:cNvSpPr txBox="1"/>
          <p:nvPr/>
        </p:nvSpPr>
        <p:spPr>
          <a:xfrm>
            <a:off x="228601" y="2133600"/>
            <a:ext cx="7391399" cy="923330"/>
          </a:xfrm>
          <a:prstGeom prst="rect">
            <a:avLst/>
          </a:prstGeom>
          <a:noFill/>
        </p:spPr>
        <p:txBody>
          <a:bodyPr wrap="square" rtlCol="0">
            <a:spAutoFit/>
          </a:bodyPr>
          <a:lstStyle/>
          <a:p>
            <a:pPr algn="ctr"/>
            <a:r>
              <a:rPr lang="en-US" i="1" dirty="0" smtClean="0">
                <a:latin typeface="Arial" pitchFamily="34" charset="0"/>
                <a:cs typeface="Arial" pitchFamily="34" charset="0"/>
              </a:rPr>
              <a:t>The cryptography is  the Science of  encryption and decryption Information  to  Prevent  unauthorized access. The decryption process Should  be known to both the sender and the receiver.</a:t>
            </a:r>
            <a:endParaRPr lang="en-US" i="1" dirty="0">
              <a:latin typeface="Arial" pitchFamily="34" charset="0"/>
              <a:cs typeface="Arial" pitchFamily="34" charset="0"/>
            </a:endParaRPr>
          </a:p>
        </p:txBody>
      </p:sp>
      <p:pic>
        <p:nvPicPr>
          <p:cNvPr id="15" name="Picture 14" descr="download.jpg"/>
          <p:cNvPicPr/>
          <p:nvPr/>
        </p:nvPicPr>
        <p:blipFill>
          <a:blip r:embed="rId3"/>
          <a:stretch>
            <a:fillRect/>
          </a:stretch>
        </p:blipFill>
        <p:spPr>
          <a:xfrm>
            <a:off x="5181600" y="4495800"/>
            <a:ext cx="1185806" cy="884793"/>
          </a:xfrm>
          <a:prstGeom prst="rect">
            <a:avLst/>
          </a:prstGeom>
        </p:spPr>
      </p:pic>
      <p:pic>
        <p:nvPicPr>
          <p:cNvPr id="16" name="Picture 15" descr="download.jpg"/>
          <p:cNvPicPr/>
          <p:nvPr/>
        </p:nvPicPr>
        <p:blipFill>
          <a:blip r:embed="rId3"/>
          <a:stretch>
            <a:fillRect/>
          </a:stretch>
        </p:blipFill>
        <p:spPr>
          <a:xfrm>
            <a:off x="2895600" y="6019800"/>
            <a:ext cx="1185806" cy="884793"/>
          </a:xfrm>
          <a:prstGeom prst="rect">
            <a:avLst/>
          </a:prstGeom>
        </p:spPr>
      </p:pic>
      <p:sp>
        <p:nvSpPr>
          <p:cNvPr id="17" name="Oval 16"/>
          <p:cNvSpPr/>
          <p:nvPr/>
        </p:nvSpPr>
        <p:spPr>
          <a:xfrm>
            <a:off x="3352800" y="4648200"/>
            <a:ext cx="457200" cy="6858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Rectangle 18"/>
          <p:cNvSpPr/>
          <p:nvPr/>
        </p:nvSpPr>
        <p:spPr>
          <a:xfrm>
            <a:off x="2362200" y="4953000"/>
            <a:ext cx="1143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26" name="Elbow Connector 25"/>
          <p:cNvCxnSpPr>
            <a:stCxn id="17" idx="5"/>
            <a:endCxn id="16" idx="0"/>
          </p:cNvCxnSpPr>
          <p:nvPr/>
        </p:nvCxnSpPr>
        <p:spPr>
          <a:xfrm rot="5400000">
            <a:off x="3222658" y="5499412"/>
            <a:ext cx="786233" cy="254542"/>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sp>
        <p:nvSpPr>
          <p:cNvPr id="25601" name="Rectangle 1"/>
          <p:cNvSpPr>
            <a:spLocks noChangeArrowheads="1"/>
          </p:cNvSpPr>
          <p:nvPr/>
        </p:nvSpPr>
        <p:spPr bwMode="auto">
          <a:xfrm>
            <a:off x="0" y="0"/>
            <a:ext cx="227948"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ff3"/>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TextBox 29"/>
          <p:cNvSpPr txBox="1"/>
          <p:nvPr/>
        </p:nvSpPr>
        <p:spPr>
          <a:xfrm>
            <a:off x="762000" y="3886200"/>
            <a:ext cx="1925527" cy="523220"/>
          </a:xfrm>
          <a:prstGeom prst="rect">
            <a:avLst/>
          </a:prstGeom>
          <a:noFill/>
        </p:spPr>
        <p:txBody>
          <a:bodyPr wrap="none" rtlCol="0">
            <a:spAutoFit/>
          </a:bodyPr>
          <a:lstStyle/>
          <a:p>
            <a:r>
              <a:rPr lang="en-US" sz="1400" dirty="0" err="1" smtClean="0"/>
              <a:t>Sonu</a:t>
            </a:r>
            <a:r>
              <a:rPr lang="en-US" sz="1400" dirty="0" smtClean="0"/>
              <a:t>  send </a:t>
            </a:r>
            <a:r>
              <a:rPr lang="en-US" sz="1400" i="1" dirty="0" smtClean="0"/>
              <a:t>encrypted</a:t>
            </a:r>
          </a:p>
          <a:p>
            <a:r>
              <a:rPr lang="en-US" sz="1400" dirty="0" smtClean="0"/>
              <a:t> Message</a:t>
            </a:r>
            <a:endParaRPr lang="en-US" sz="1400" dirty="0"/>
          </a:p>
        </p:txBody>
      </p:sp>
      <p:sp>
        <p:nvSpPr>
          <p:cNvPr id="32" name="TextBox 31"/>
          <p:cNvSpPr txBox="1"/>
          <p:nvPr/>
        </p:nvSpPr>
        <p:spPr>
          <a:xfrm>
            <a:off x="2362200" y="4114800"/>
            <a:ext cx="2895600" cy="307777"/>
          </a:xfrm>
          <a:prstGeom prst="rect">
            <a:avLst/>
          </a:prstGeom>
          <a:noFill/>
        </p:spPr>
        <p:txBody>
          <a:bodyPr wrap="square" rtlCol="0">
            <a:spAutoFit/>
          </a:bodyPr>
          <a:lstStyle/>
          <a:p>
            <a:r>
              <a:rPr lang="en-US" sz="1400" i="1" dirty="0" smtClean="0"/>
              <a:t>  Message  is captured by  Ram</a:t>
            </a:r>
            <a:endParaRPr lang="en-US" sz="1400" i="1" dirty="0"/>
          </a:p>
        </p:txBody>
      </p:sp>
      <p:sp>
        <p:nvSpPr>
          <p:cNvPr id="33" name="TextBox 32"/>
          <p:cNvSpPr txBox="1"/>
          <p:nvPr/>
        </p:nvSpPr>
        <p:spPr>
          <a:xfrm>
            <a:off x="5029199" y="5486400"/>
            <a:ext cx="2743201" cy="307777"/>
          </a:xfrm>
          <a:prstGeom prst="rect">
            <a:avLst/>
          </a:prstGeom>
          <a:noFill/>
        </p:spPr>
        <p:txBody>
          <a:bodyPr wrap="square" rtlCol="0">
            <a:spAutoFit/>
          </a:bodyPr>
          <a:lstStyle/>
          <a:p>
            <a:r>
              <a:rPr lang="en-US" sz="1400" i="1" dirty="0" err="1"/>
              <a:t>Himanshu</a:t>
            </a:r>
            <a:r>
              <a:rPr lang="en-US" sz="1400" i="1" dirty="0"/>
              <a:t>  reads message</a:t>
            </a:r>
          </a:p>
        </p:txBody>
      </p:sp>
      <p:sp>
        <p:nvSpPr>
          <p:cNvPr id="34" name="TextBox 33"/>
          <p:cNvSpPr txBox="1"/>
          <p:nvPr/>
        </p:nvSpPr>
        <p:spPr>
          <a:xfrm>
            <a:off x="2514600" y="7010400"/>
            <a:ext cx="2545890" cy="646331"/>
          </a:xfrm>
          <a:prstGeom prst="rect">
            <a:avLst/>
          </a:prstGeom>
          <a:noFill/>
        </p:spPr>
        <p:txBody>
          <a:bodyPr wrap="none" rtlCol="0">
            <a:spAutoFit/>
          </a:bodyPr>
          <a:lstStyle/>
          <a:p>
            <a:r>
              <a:rPr lang="en-US" b="1" dirty="0" smtClean="0"/>
              <a:t>             Ram       </a:t>
            </a:r>
            <a:endParaRPr lang="en-US" dirty="0"/>
          </a:p>
          <a:p>
            <a:r>
              <a:rPr lang="en-US" b="1" dirty="0"/>
              <a:t> </a:t>
            </a:r>
            <a:r>
              <a:rPr lang="en-US" sz="1400" i="1" dirty="0" smtClean="0"/>
              <a:t>Ram  </a:t>
            </a:r>
            <a:r>
              <a:rPr lang="en-US" sz="1400" i="1" dirty="0"/>
              <a:t>cannot  read  message</a:t>
            </a:r>
          </a:p>
        </p:txBody>
      </p:sp>
      <p:sp>
        <p:nvSpPr>
          <p:cNvPr id="35" name="TextBox 34"/>
          <p:cNvSpPr txBox="1"/>
          <p:nvPr/>
        </p:nvSpPr>
        <p:spPr>
          <a:xfrm>
            <a:off x="1676400" y="8001000"/>
            <a:ext cx="4495800" cy="646331"/>
          </a:xfrm>
          <a:prstGeom prst="rect">
            <a:avLst/>
          </a:prstGeom>
          <a:noFill/>
        </p:spPr>
        <p:txBody>
          <a:bodyPr wrap="square" rtlCol="0">
            <a:spAutoFit/>
          </a:bodyPr>
          <a:lstStyle/>
          <a:p>
            <a:pPr algn="ctr"/>
            <a:r>
              <a:rPr lang="en-US" b="1" dirty="0"/>
              <a:t>Cryptography as a flow model</a:t>
            </a:r>
          </a:p>
          <a:p>
            <a:endParaRPr lang="en-US" dirty="0"/>
          </a:p>
        </p:txBody>
      </p:sp>
      <p:sp>
        <p:nvSpPr>
          <p:cNvPr id="36" name="Right Arrow 35"/>
          <p:cNvSpPr/>
          <p:nvPr/>
        </p:nvSpPr>
        <p:spPr>
          <a:xfrm>
            <a:off x="3810000" y="4953000"/>
            <a:ext cx="1447800" cy="45719"/>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7" name="TextBox 36"/>
          <p:cNvSpPr txBox="1"/>
          <p:nvPr/>
        </p:nvSpPr>
        <p:spPr>
          <a:xfrm>
            <a:off x="1219200" y="5486400"/>
            <a:ext cx="723275" cy="369332"/>
          </a:xfrm>
          <a:prstGeom prst="rect">
            <a:avLst/>
          </a:prstGeom>
          <a:noFill/>
        </p:spPr>
        <p:txBody>
          <a:bodyPr wrap="none" rtlCol="0">
            <a:spAutoFit/>
          </a:bodyPr>
          <a:lstStyle/>
          <a:p>
            <a:r>
              <a:rPr lang="en-US" dirty="0" err="1"/>
              <a:t>S</a:t>
            </a:r>
            <a:r>
              <a:rPr lang="en-US" dirty="0" err="1" smtClean="0"/>
              <a:t>onu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143000" y="838200"/>
            <a:ext cx="5548314" cy="3785652"/>
          </a:xfrm>
          <a:prstGeom prst="rect">
            <a:avLst/>
          </a:prstGeom>
          <a:noFill/>
        </p:spPr>
        <p:txBody>
          <a:bodyPr wrap="none" rtlCol="0">
            <a:spAutoFit/>
          </a:bodyPr>
          <a:lstStyle/>
          <a:p>
            <a:r>
              <a:rPr lang="en-US" sz="2400" b="1" dirty="0" smtClean="0"/>
              <a:t>    Type</a:t>
            </a:r>
            <a:r>
              <a:rPr lang="en-US" b="1" dirty="0" smtClean="0"/>
              <a:t> of Cryptography:-</a:t>
            </a:r>
          </a:p>
          <a:p>
            <a:endParaRPr lang="en-US" b="1" dirty="0" smtClean="0"/>
          </a:p>
          <a:p>
            <a:endParaRPr lang="en-US" b="1" dirty="0"/>
          </a:p>
          <a:p>
            <a:endParaRPr lang="en-US" b="1" dirty="0" smtClean="0"/>
          </a:p>
          <a:p>
            <a:r>
              <a:rPr lang="en-US" dirty="0" smtClean="0"/>
              <a:t> </a:t>
            </a:r>
            <a:r>
              <a:rPr lang="en-US" b="1" dirty="0" smtClean="0"/>
              <a:t>1.Symmetric:-</a:t>
            </a:r>
          </a:p>
          <a:p>
            <a:endParaRPr lang="en-US" dirty="0" smtClean="0"/>
          </a:p>
          <a:p>
            <a:pPr>
              <a:buFont typeface="Wingdings" pitchFamily="2" charset="2"/>
              <a:buChar char="Ø"/>
            </a:pPr>
            <a:r>
              <a:rPr lang="en-US" dirty="0" smtClean="0"/>
              <a:t>Single key both encryption and decryption  of data.</a:t>
            </a:r>
          </a:p>
          <a:p>
            <a:pPr>
              <a:buFont typeface="Wingdings" pitchFamily="2" charset="2"/>
              <a:buChar char="Ø"/>
            </a:pPr>
            <a:r>
              <a:rPr lang="en-US" dirty="0" smtClean="0"/>
              <a:t>Less secure than asymmetric but relatively faster.</a:t>
            </a:r>
          </a:p>
          <a:p>
            <a:r>
              <a:rPr lang="en-US" dirty="0" smtClean="0"/>
              <a:t>                </a:t>
            </a:r>
          </a:p>
          <a:p>
            <a:r>
              <a:rPr lang="en-US" b="1" dirty="0"/>
              <a:t> </a:t>
            </a:r>
            <a:r>
              <a:rPr lang="en-US" b="1" dirty="0" smtClean="0"/>
              <a:t>2.Asymmetric</a:t>
            </a:r>
          </a:p>
          <a:p>
            <a:endParaRPr lang="en-US" b="1" dirty="0" smtClean="0"/>
          </a:p>
          <a:p>
            <a:pPr>
              <a:buFont typeface="Wingdings" pitchFamily="2" charset="2"/>
              <a:buChar char="Ø"/>
            </a:pPr>
            <a:r>
              <a:rPr lang="en-US" dirty="0"/>
              <a:t> </a:t>
            </a:r>
            <a:r>
              <a:rPr lang="en-US" dirty="0" smtClean="0"/>
              <a:t>A server user a private key to encrypt data.</a:t>
            </a:r>
          </a:p>
          <a:p>
            <a:pPr>
              <a:buFont typeface="Wingdings" pitchFamily="2" charset="2"/>
              <a:buChar char="Ø"/>
            </a:pPr>
            <a:r>
              <a:rPr lang="en-US" dirty="0" smtClean="0"/>
              <a:t>Web Browser use to server public key to decrypt.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1828800" y="381000"/>
            <a:ext cx="436209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Encryption  &amp; Decryption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1066800" y="1981200"/>
            <a:ext cx="5894562" cy="3139321"/>
          </a:xfrm>
          <a:prstGeom prst="rect">
            <a:avLst/>
          </a:prstGeom>
          <a:noFill/>
        </p:spPr>
        <p:txBody>
          <a:bodyPr wrap="none" rtlCol="0">
            <a:spAutoFit/>
          </a:bodyPr>
          <a:lstStyle/>
          <a:p>
            <a:r>
              <a:rPr lang="en-US" b="1" dirty="0" smtClean="0"/>
              <a:t>Encryption:-</a:t>
            </a:r>
          </a:p>
          <a:p>
            <a:endParaRPr lang="en-US" b="1" dirty="0" smtClean="0"/>
          </a:p>
          <a:p>
            <a:pPr>
              <a:buFont typeface="Wingdings" pitchFamily="2" charset="2"/>
              <a:buChar char="Ø"/>
            </a:pPr>
            <a:r>
              <a:rPr lang="en-US" b="1" dirty="0"/>
              <a:t> </a:t>
            </a:r>
            <a:r>
              <a:rPr lang="en-US" dirty="0"/>
              <a:t>The  process of  converting  plaintext  into  </a:t>
            </a:r>
            <a:r>
              <a:rPr lang="en-US" dirty="0" smtClean="0"/>
              <a:t>cipher text</a:t>
            </a:r>
          </a:p>
          <a:p>
            <a:endParaRPr lang="en-US" dirty="0"/>
          </a:p>
          <a:p>
            <a:r>
              <a:rPr lang="en-US" dirty="0" smtClean="0"/>
              <a:t>.</a:t>
            </a:r>
            <a:r>
              <a:rPr lang="en-US" b="1" dirty="0"/>
              <a:t> Decryption</a:t>
            </a:r>
            <a:r>
              <a:rPr lang="en-US" b="1" dirty="0" smtClean="0"/>
              <a:t>:-</a:t>
            </a:r>
          </a:p>
          <a:p>
            <a:endParaRPr lang="en-US" b="1" dirty="0" smtClean="0"/>
          </a:p>
          <a:p>
            <a:pPr>
              <a:buFont typeface="Wingdings" pitchFamily="2" charset="2"/>
              <a:buChar char="Ø"/>
            </a:pPr>
            <a:r>
              <a:rPr lang="en-US" dirty="0"/>
              <a:t>The  process of  converting  </a:t>
            </a:r>
            <a:r>
              <a:rPr lang="en-US" dirty="0" smtClean="0"/>
              <a:t>cipher text </a:t>
            </a:r>
            <a:r>
              <a:rPr lang="en-US" dirty="0"/>
              <a:t>into plaintext.</a:t>
            </a:r>
          </a:p>
          <a:p>
            <a:endParaRPr lang="en-US" dirty="0"/>
          </a:p>
          <a:p>
            <a:endParaRPr lang="en-US" dirty="0"/>
          </a:p>
          <a:p>
            <a:r>
              <a:rPr lang="en-US" b="1" dirty="0" smtClean="0"/>
              <a:t>           </a:t>
            </a:r>
            <a:endParaRPr lang="en-US" dirty="0"/>
          </a:p>
          <a:p>
            <a:endParaRPr lang="en-US" dirty="0"/>
          </a:p>
        </p:txBody>
      </p:sp>
      <p:sp>
        <p:nvSpPr>
          <p:cNvPr id="5" name="Rounded Rectangle 4"/>
          <p:cNvSpPr/>
          <p:nvPr/>
        </p:nvSpPr>
        <p:spPr>
          <a:xfrm>
            <a:off x="762000" y="5334000"/>
            <a:ext cx="1752600" cy="1143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bg1"/>
                </a:solidFill>
              </a:rPr>
              <a:t>Plain Text</a:t>
            </a:r>
          </a:p>
          <a:p>
            <a:pPr algn="ctr"/>
            <a:r>
              <a:rPr lang="en-US" dirty="0" smtClean="0">
                <a:solidFill>
                  <a:schemeClr val="bg1"/>
                </a:solidFill>
              </a:rPr>
              <a:t>message</a:t>
            </a:r>
            <a:endParaRPr lang="en-US" dirty="0">
              <a:solidFill>
                <a:schemeClr val="bg1"/>
              </a:solidFill>
            </a:endParaRPr>
          </a:p>
        </p:txBody>
      </p:sp>
      <p:sp>
        <p:nvSpPr>
          <p:cNvPr id="6" name="Right Arrow 5"/>
          <p:cNvSpPr/>
          <p:nvPr/>
        </p:nvSpPr>
        <p:spPr>
          <a:xfrm>
            <a:off x="2819400" y="5257800"/>
            <a:ext cx="1524000" cy="5334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Encryption</a:t>
            </a:r>
            <a:endParaRPr lang="en-US" sz="1200" dirty="0"/>
          </a:p>
        </p:txBody>
      </p:sp>
      <p:sp>
        <p:nvSpPr>
          <p:cNvPr id="7" name="Rounded Rectangle 6"/>
          <p:cNvSpPr/>
          <p:nvPr/>
        </p:nvSpPr>
        <p:spPr>
          <a:xfrm>
            <a:off x="4648200" y="5257800"/>
            <a:ext cx="1752600" cy="1143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Cipher Text</a:t>
            </a:r>
          </a:p>
          <a:p>
            <a:pPr algn="ctr"/>
            <a:r>
              <a:rPr lang="en-US" dirty="0" smtClean="0"/>
              <a:t>message</a:t>
            </a:r>
            <a:endParaRPr lang="en-US" dirty="0"/>
          </a:p>
        </p:txBody>
      </p:sp>
      <p:sp>
        <p:nvSpPr>
          <p:cNvPr id="8" name="Left Arrow 7"/>
          <p:cNvSpPr/>
          <p:nvPr/>
        </p:nvSpPr>
        <p:spPr>
          <a:xfrm>
            <a:off x="2743200" y="5867400"/>
            <a:ext cx="1447800" cy="533400"/>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Decryption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33400" y="381000"/>
            <a:ext cx="7010400" cy="1200329"/>
          </a:xfrm>
          <a:prstGeom prst="rect">
            <a:avLst/>
          </a:prstGeom>
        </p:spPr>
        <p:txBody>
          <a:bodyPr wrap="square">
            <a:spAutoFit/>
          </a:bodyPr>
          <a:lstStyle/>
          <a:p>
            <a:r>
              <a:rPr lang="en-US" b="1" dirty="0"/>
              <a:t> </a:t>
            </a:r>
            <a:r>
              <a:rPr lang="en-US" b="1" dirty="0" smtClean="0"/>
              <a:t>Text  </a:t>
            </a:r>
            <a:r>
              <a:rPr lang="en-US" b="1" dirty="0"/>
              <a:t>Encryption</a:t>
            </a:r>
            <a:r>
              <a:rPr lang="en-US" b="1" dirty="0" smtClean="0"/>
              <a:t>:-</a:t>
            </a:r>
          </a:p>
          <a:p>
            <a:pPr>
              <a:buFont typeface="Wingdings" pitchFamily="2" charset="2"/>
              <a:buChar char="Ø"/>
            </a:pPr>
            <a:r>
              <a:rPr lang="en-US" b="1" dirty="0"/>
              <a:t> </a:t>
            </a:r>
            <a:r>
              <a:rPr lang="en-US" dirty="0"/>
              <a:t>Is  a process where by  plaintext   is converted  into  or  </a:t>
            </a:r>
            <a:r>
              <a:rPr lang="en-US" dirty="0" smtClean="0"/>
              <a:t>Cipher text </a:t>
            </a:r>
            <a:r>
              <a:rPr lang="en-US" b="1" dirty="0"/>
              <a:t>.      </a:t>
            </a:r>
            <a:endParaRPr lang="en-US" dirty="0"/>
          </a:p>
          <a:p>
            <a:pPr>
              <a:buFont typeface="Wingdings" pitchFamily="2" charset="2"/>
              <a:buChar char="Ø"/>
            </a:pPr>
            <a:endParaRPr lang="en-US" dirty="0"/>
          </a:p>
        </p:txBody>
      </p:sp>
      <p:sp>
        <p:nvSpPr>
          <p:cNvPr id="45068" name="Rectangle 12"/>
          <p:cNvSpPr>
            <a:spLocks noChangeArrowheads="1"/>
          </p:cNvSpPr>
          <p:nvPr/>
        </p:nvSpPr>
        <p:spPr bwMode="auto">
          <a:xfrm>
            <a:off x="2438400" y="2438400"/>
            <a:ext cx="1076325" cy="46196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Encryption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69" name="AutoShape 13"/>
          <p:cNvSpPr>
            <a:spLocks noChangeArrowheads="1"/>
          </p:cNvSpPr>
          <p:nvPr/>
        </p:nvSpPr>
        <p:spPr bwMode="auto">
          <a:xfrm>
            <a:off x="2895600" y="1828800"/>
            <a:ext cx="130175" cy="558800"/>
          </a:xfrm>
          <a:prstGeom prst="downArrow">
            <a:avLst>
              <a:gd name="adj1" fmla="val 50000"/>
              <a:gd name="adj2" fmla="val 107317"/>
            </a:avLst>
          </a:prstGeom>
          <a:ln>
            <a:headEnd/>
            <a:tailEnd/>
          </a:ln>
        </p:spPr>
        <p:style>
          <a:lnRef idx="1">
            <a:schemeClr val="accent5"/>
          </a:lnRef>
          <a:fillRef idx="3">
            <a:schemeClr val="accent5"/>
          </a:fillRef>
          <a:effectRef idx="2">
            <a:schemeClr val="accent5"/>
          </a:effectRef>
          <a:fontRef idx="minor">
            <a:schemeClr val="lt1"/>
          </a:fontRef>
        </p:style>
        <p:txBody>
          <a:bodyPr vert="eaVert" wrap="square" lIns="91440" tIns="45720" rIns="91440" bIns="45720" numCol="1" anchor="t" anchorCtr="0" compatLnSpc="1">
            <a:prstTxWarp prst="textNoShape">
              <a:avLst/>
            </a:prstTxWarp>
          </a:bodyPr>
          <a:lstStyle/>
          <a:p>
            <a:endParaRPr lang="en-US"/>
          </a:p>
        </p:txBody>
      </p:sp>
      <p:sp>
        <p:nvSpPr>
          <p:cNvPr id="45066" name="AutoShape 10"/>
          <p:cNvSpPr>
            <a:spLocks noChangeArrowheads="1"/>
          </p:cNvSpPr>
          <p:nvPr/>
        </p:nvSpPr>
        <p:spPr bwMode="auto">
          <a:xfrm>
            <a:off x="1752600" y="2590800"/>
            <a:ext cx="603250" cy="96837"/>
          </a:xfrm>
          <a:prstGeom prst="rightArrow">
            <a:avLst>
              <a:gd name="adj1" fmla="val 50000"/>
              <a:gd name="adj2" fmla="val 155739"/>
            </a:avLst>
          </a:prstGeom>
          <a:ln>
            <a:headEnd/>
            <a:tailEn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5067" name="AutoShape 11"/>
          <p:cNvSpPr>
            <a:spLocks noChangeArrowheads="1"/>
          </p:cNvSpPr>
          <p:nvPr/>
        </p:nvSpPr>
        <p:spPr bwMode="auto">
          <a:xfrm>
            <a:off x="3657600" y="2590800"/>
            <a:ext cx="666750" cy="90487"/>
          </a:xfrm>
          <a:prstGeom prst="rightArrow">
            <a:avLst>
              <a:gd name="adj1" fmla="val 50000"/>
              <a:gd name="adj2" fmla="val 184212"/>
            </a:avLst>
          </a:prstGeom>
          <a:ln>
            <a:headEnd/>
            <a:tailEn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45070" name="Rectangle 14"/>
          <p:cNvSpPr>
            <a:spLocks noChangeArrowheads="1"/>
          </p:cNvSpPr>
          <p:nvPr/>
        </p:nvSpPr>
        <p:spPr bwMode="auto">
          <a:xfrm>
            <a:off x="0" y="0"/>
            <a:ext cx="77724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71" name="Rectangle 15"/>
          <p:cNvSpPr>
            <a:spLocks noChangeArrowheads="1"/>
          </p:cNvSpPr>
          <p:nvPr/>
        </p:nvSpPr>
        <p:spPr bwMode="auto">
          <a:xfrm>
            <a:off x="2514600" y="1295400"/>
            <a:ext cx="838200"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ff3" charset="0"/>
                <a:ea typeface="Times New Roman" pitchFamily="18" charset="0"/>
                <a:cs typeface="Times New Roman" pitchFamily="18" charset="0"/>
              </a:rPr>
              <a:t>                                             Key K</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73" name="Rectangle 17"/>
          <p:cNvSpPr>
            <a:spLocks noChangeArrowheads="1"/>
          </p:cNvSpPr>
          <p:nvPr/>
        </p:nvSpPr>
        <p:spPr bwMode="auto">
          <a:xfrm>
            <a:off x="0" y="914400"/>
            <a:ext cx="7772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ff3"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ff3" charset="0"/>
                <a:ea typeface="Times New Roman" pitchFamily="18" charset="0"/>
                <a:cs typeface="Times New Roman" pitchFamily="18" charset="0"/>
              </a:rPr>
              <a:t>                                      </a:t>
            </a:r>
            <a:endParaRPr kumimoji="0" lang="en-US" sz="7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074" name="Rectangle 18"/>
          <p:cNvSpPr>
            <a:spLocks noChangeArrowheads="1"/>
          </p:cNvSpPr>
          <p:nvPr/>
        </p:nvSpPr>
        <p:spPr bwMode="auto">
          <a:xfrm>
            <a:off x="304800" y="2438400"/>
            <a:ext cx="6172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668713" algn="l"/>
              </a:tabLst>
            </a:pPr>
            <a:r>
              <a:rPr kumimoji="0" lang="en-US" sz="1600" b="1" i="0" u="none" strike="noStrike" cap="none" normalizeH="0" baseline="0" dirty="0" smtClean="0">
                <a:ln>
                  <a:noFill/>
                </a:ln>
                <a:solidFill>
                  <a:schemeClr val="tx1"/>
                </a:solidFill>
                <a:effectLst/>
                <a:latin typeface="ff3" charset="0"/>
                <a:ea typeface="Times New Roman" pitchFamily="18" charset="0"/>
                <a:cs typeface="Times New Roman" pitchFamily="18" charset="0"/>
              </a:rPr>
              <a:t>  Plaintext X                                              </a:t>
            </a:r>
            <a:r>
              <a:rPr lang="en-US" sz="1600" b="1" dirty="0">
                <a:solidFill>
                  <a:schemeClr val="tx1"/>
                </a:solidFill>
                <a:latin typeface="ff3" charset="0"/>
                <a:ea typeface="Times New Roman" pitchFamily="18" charset="0"/>
                <a:cs typeface="Times New Roman" pitchFamily="18" charset="0"/>
              </a:rPr>
              <a:t> </a:t>
            </a:r>
            <a:r>
              <a:rPr lang="en-US" sz="1600" b="1" dirty="0" smtClean="0">
                <a:solidFill>
                  <a:schemeClr val="tx1"/>
                </a:solidFill>
                <a:latin typeface="ff3"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ff3" charset="0"/>
                <a:ea typeface="Times New Roman" pitchFamily="18" charset="0"/>
                <a:cs typeface="Times New Roman" pitchFamily="18" charset="0"/>
              </a:rPr>
              <a:t>Cipher Text 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TextBox 19"/>
          <p:cNvSpPr txBox="1"/>
          <p:nvPr/>
        </p:nvSpPr>
        <p:spPr>
          <a:xfrm>
            <a:off x="685800" y="3581400"/>
            <a:ext cx="6324600" cy="1477328"/>
          </a:xfrm>
          <a:prstGeom prst="rect">
            <a:avLst/>
          </a:prstGeom>
          <a:noFill/>
        </p:spPr>
        <p:txBody>
          <a:bodyPr wrap="square" rtlCol="0">
            <a:spAutoFit/>
          </a:bodyPr>
          <a:lstStyle/>
          <a:p>
            <a:r>
              <a:rPr lang="en-US" dirty="0"/>
              <a:t> </a:t>
            </a:r>
            <a:endParaRPr lang="en-US" dirty="0" smtClean="0"/>
          </a:p>
          <a:p>
            <a:r>
              <a:rPr lang="en-US" b="1" dirty="0" smtClean="0"/>
              <a:t>Text  </a:t>
            </a:r>
            <a:r>
              <a:rPr lang="en-US" b="1" dirty="0"/>
              <a:t>Decryption</a:t>
            </a:r>
            <a:r>
              <a:rPr lang="en-US" b="1" dirty="0" smtClean="0"/>
              <a:t>:-</a:t>
            </a:r>
          </a:p>
          <a:p>
            <a:pPr>
              <a:buFont typeface="Wingdings" pitchFamily="2" charset="2"/>
              <a:buChar char="Ø"/>
            </a:pPr>
            <a:r>
              <a:rPr lang="en-US" dirty="0"/>
              <a:t>Is  the  reverse  process of  encryption or </a:t>
            </a:r>
            <a:r>
              <a:rPr lang="en-US" dirty="0" err="1"/>
              <a:t>encipherment</a:t>
            </a:r>
            <a:endParaRPr lang="en-US" dirty="0"/>
          </a:p>
          <a:p>
            <a:pPr>
              <a:buFont typeface="Wingdings" pitchFamily="2" charset="2"/>
              <a:buChar char="Ø"/>
            </a:pPr>
            <a:r>
              <a:rPr lang="en-US" dirty="0" smtClean="0"/>
              <a:t>  </a:t>
            </a:r>
            <a:r>
              <a:rPr lang="en-US" dirty="0"/>
              <a:t>, which  is  to Convert </a:t>
            </a:r>
            <a:r>
              <a:rPr lang="en-US" dirty="0" smtClean="0"/>
              <a:t>cipher text </a:t>
            </a:r>
            <a:r>
              <a:rPr lang="en-US" dirty="0"/>
              <a:t>back to its original form of  plaintext</a:t>
            </a:r>
          </a:p>
        </p:txBody>
      </p:sp>
      <p:sp>
        <p:nvSpPr>
          <p:cNvPr id="21" name="Rounded Rectangle 20"/>
          <p:cNvSpPr/>
          <p:nvPr/>
        </p:nvSpPr>
        <p:spPr>
          <a:xfrm>
            <a:off x="2743200" y="6629400"/>
            <a:ext cx="1295400" cy="6858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t>Decryption</a:t>
            </a:r>
            <a:endParaRPr lang="en-US" sz="1600" dirty="0"/>
          </a:p>
        </p:txBody>
      </p:sp>
      <p:sp>
        <p:nvSpPr>
          <p:cNvPr id="22" name="Right Arrow 21"/>
          <p:cNvSpPr/>
          <p:nvPr/>
        </p:nvSpPr>
        <p:spPr>
          <a:xfrm>
            <a:off x="1905000" y="6781800"/>
            <a:ext cx="762000"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3" name="Right Arrow 22"/>
          <p:cNvSpPr/>
          <p:nvPr/>
        </p:nvSpPr>
        <p:spPr>
          <a:xfrm>
            <a:off x="4038600" y="6781800"/>
            <a:ext cx="914400" cy="3048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 name="TextBox 23"/>
          <p:cNvSpPr txBox="1"/>
          <p:nvPr/>
        </p:nvSpPr>
        <p:spPr>
          <a:xfrm>
            <a:off x="609600" y="6705600"/>
            <a:ext cx="1348446" cy="338554"/>
          </a:xfrm>
          <a:prstGeom prst="rect">
            <a:avLst/>
          </a:prstGeom>
          <a:noFill/>
        </p:spPr>
        <p:txBody>
          <a:bodyPr wrap="none" rtlCol="0">
            <a:spAutoFit/>
          </a:bodyPr>
          <a:lstStyle/>
          <a:p>
            <a:r>
              <a:rPr lang="en-US" sz="1600" b="1" dirty="0" smtClean="0"/>
              <a:t>Plain Text X</a:t>
            </a:r>
            <a:endParaRPr lang="en-US" sz="1600" b="1" dirty="0"/>
          </a:p>
        </p:txBody>
      </p:sp>
      <p:sp>
        <p:nvSpPr>
          <p:cNvPr id="25" name="TextBox 24"/>
          <p:cNvSpPr txBox="1"/>
          <p:nvPr/>
        </p:nvSpPr>
        <p:spPr>
          <a:xfrm>
            <a:off x="4953000" y="6781800"/>
            <a:ext cx="1507144" cy="338554"/>
          </a:xfrm>
          <a:prstGeom prst="rect">
            <a:avLst/>
          </a:prstGeom>
          <a:noFill/>
        </p:spPr>
        <p:txBody>
          <a:bodyPr wrap="none" rtlCol="0">
            <a:spAutoFit/>
          </a:bodyPr>
          <a:lstStyle/>
          <a:p>
            <a:r>
              <a:rPr lang="en-US" sz="1600" b="1" dirty="0" smtClean="0"/>
              <a:t>Cipher Text Y</a:t>
            </a:r>
            <a:endParaRPr lang="en-US" sz="1600" b="1" dirty="0"/>
          </a:p>
        </p:txBody>
      </p:sp>
      <p:sp>
        <p:nvSpPr>
          <p:cNvPr id="26" name="TextBox 25"/>
          <p:cNvSpPr txBox="1"/>
          <p:nvPr/>
        </p:nvSpPr>
        <p:spPr>
          <a:xfrm>
            <a:off x="2971800" y="5486400"/>
            <a:ext cx="764953" cy="338554"/>
          </a:xfrm>
          <a:prstGeom prst="rect">
            <a:avLst/>
          </a:prstGeom>
          <a:noFill/>
        </p:spPr>
        <p:txBody>
          <a:bodyPr wrap="square" rtlCol="0">
            <a:spAutoFit/>
          </a:bodyPr>
          <a:lstStyle/>
          <a:p>
            <a:r>
              <a:rPr lang="en-US" sz="1600" b="1" dirty="0" smtClean="0"/>
              <a:t>Key K</a:t>
            </a:r>
            <a:endParaRPr lang="en-US" sz="1600" b="1" dirty="0"/>
          </a:p>
        </p:txBody>
      </p:sp>
      <p:sp>
        <p:nvSpPr>
          <p:cNvPr id="27" name="Down Arrow 26"/>
          <p:cNvSpPr/>
          <p:nvPr/>
        </p:nvSpPr>
        <p:spPr>
          <a:xfrm>
            <a:off x="3276600" y="5791200"/>
            <a:ext cx="304800" cy="762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609600"/>
            <a:ext cx="7772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387600" algn="l"/>
              </a:tabLst>
            </a:pP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Technologic</a:t>
            </a:r>
            <a:endParaRPr kumimoji="0" lang="en-US" sz="2800" b="1"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1219200" y="1524000"/>
            <a:ext cx="2531462" cy="369332"/>
          </a:xfrm>
          <a:prstGeom prst="rect">
            <a:avLst/>
          </a:prstGeom>
          <a:noFill/>
        </p:spPr>
        <p:txBody>
          <a:bodyPr wrap="none" rtlCol="0">
            <a:spAutoFit/>
          </a:bodyPr>
          <a:lstStyle/>
          <a:p>
            <a:r>
              <a:rPr lang="en-US" b="1" dirty="0"/>
              <a:t>Python Introduction:-</a:t>
            </a:r>
          </a:p>
        </p:txBody>
      </p:sp>
      <p:sp>
        <p:nvSpPr>
          <p:cNvPr id="4" name="TextBox 3"/>
          <p:cNvSpPr txBox="1"/>
          <p:nvPr/>
        </p:nvSpPr>
        <p:spPr>
          <a:xfrm>
            <a:off x="1371600" y="1905000"/>
            <a:ext cx="5791200" cy="2862322"/>
          </a:xfrm>
          <a:prstGeom prst="rect">
            <a:avLst/>
          </a:prstGeom>
          <a:noFill/>
        </p:spPr>
        <p:txBody>
          <a:bodyPr wrap="square" rtlCol="0">
            <a:spAutoFit/>
          </a:bodyPr>
          <a:lstStyle/>
          <a:p>
            <a:pPr algn="just">
              <a:buFont typeface="Wingdings" pitchFamily="2" charset="2"/>
              <a:buChar char="Ø"/>
            </a:pPr>
            <a:r>
              <a:rPr lang="en-US" dirty="0" smtClean="0"/>
              <a:t>Python is a popular programming language. </a:t>
            </a:r>
          </a:p>
          <a:p>
            <a:pPr algn="just">
              <a:buFont typeface="Wingdings" pitchFamily="2" charset="2"/>
              <a:buChar char="Ø"/>
            </a:pPr>
            <a:r>
              <a:rPr lang="en-US" dirty="0" smtClean="0"/>
              <a:t>It was created by Guido van </a:t>
            </a:r>
            <a:r>
              <a:rPr lang="en-US" dirty="0" err="1" smtClean="0"/>
              <a:t>Rossum</a:t>
            </a:r>
            <a:r>
              <a:rPr lang="en-US" dirty="0" smtClean="0"/>
              <a:t>, and released in 1991 and further developed by the Python Software Foundation.</a:t>
            </a:r>
          </a:p>
          <a:p>
            <a:pPr algn="just">
              <a:buFont typeface="Wingdings" pitchFamily="2" charset="2"/>
              <a:buChar char="Ø"/>
            </a:pPr>
            <a:r>
              <a:rPr lang="en-US" dirty="0" smtClean="0"/>
              <a:t>Python is a General Purpose, High level Programming language.</a:t>
            </a:r>
          </a:p>
          <a:p>
            <a:pPr algn="just">
              <a:buFont typeface="Wingdings" pitchFamily="2" charset="2"/>
              <a:buChar char="Ø"/>
            </a:pPr>
            <a:r>
              <a:rPr lang="en-US" dirty="0" smtClean="0"/>
              <a:t>Python is a dynamic.</a:t>
            </a:r>
          </a:p>
          <a:p>
            <a:pPr algn="just"/>
            <a:endParaRPr lang="en-US" dirty="0" smtClean="0"/>
          </a:p>
          <a:p>
            <a:pPr algn="just">
              <a:buFont typeface="Wingdings" pitchFamily="2" charset="2"/>
              <a:buChar char="Ø"/>
            </a:pPr>
            <a:endParaRPr lang="en-US" dirty="0" smtClean="0"/>
          </a:p>
          <a:p>
            <a:pPr algn="just">
              <a:buFont typeface="Wingdings" pitchFamily="2" charset="2"/>
              <a:buChar char="Ø"/>
            </a:pPr>
            <a:endParaRPr lang="en-US" dirty="0"/>
          </a:p>
        </p:txBody>
      </p:sp>
      <p:sp>
        <p:nvSpPr>
          <p:cNvPr id="5" name="TextBox 4"/>
          <p:cNvSpPr txBox="1"/>
          <p:nvPr/>
        </p:nvSpPr>
        <p:spPr>
          <a:xfrm>
            <a:off x="1143000" y="4648200"/>
            <a:ext cx="6400799" cy="1477328"/>
          </a:xfrm>
          <a:prstGeom prst="rect">
            <a:avLst/>
          </a:prstGeom>
          <a:noFill/>
        </p:spPr>
        <p:txBody>
          <a:bodyPr wrap="square" rtlCol="0">
            <a:spAutoFit/>
          </a:bodyPr>
          <a:lstStyle/>
          <a:p>
            <a:r>
              <a:rPr lang="en-US" b="1" dirty="0" smtClean="0"/>
              <a:t> Python modules:-                                                                   </a:t>
            </a:r>
          </a:p>
          <a:p>
            <a:pPr algn="just">
              <a:buFont typeface="Wingdings" pitchFamily="2" charset="2"/>
              <a:buChar char="Ø"/>
            </a:pPr>
            <a:r>
              <a:rPr lang="en-US" b="1" dirty="0" smtClean="0"/>
              <a:t>  </a:t>
            </a:r>
            <a:r>
              <a:rPr lang="en-US" dirty="0" smtClean="0"/>
              <a:t>Consider a module to be the same as a code library.</a:t>
            </a:r>
          </a:p>
          <a:p>
            <a:pPr algn="just">
              <a:buFont typeface="Wingdings" pitchFamily="2" charset="2"/>
              <a:buChar char="Ø"/>
            </a:pPr>
            <a:r>
              <a:rPr lang="en-US" dirty="0" smtClean="0"/>
              <a:t>A file containing a set of functions you want to include in your application.</a:t>
            </a:r>
          </a:p>
          <a:p>
            <a:pPr algn="just"/>
            <a:r>
              <a:rPr lang="en-US" b="1" dirty="0" smtClean="0"/>
              <a:t>       </a:t>
            </a:r>
            <a:endParaRPr lang="en-US" dirty="0"/>
          </a:p>
        </p:txBody>
      </p:sp>
      <p:sp>
        <p:nvSpPr>
          <p:cNvPr id="6" name="TextBox 5"/>
          <p:cNvSpPr txBox="1"/>
          <p:nvPr/>
        </p:nvSpPr>
        <p:spPr>
          <a:xfrm>
            <a:off x="1143000" y="6172200"/>
            <a:ext cx="6019800" cy="1477328"/>
          </a:xfrm>
          <a:prstGeom prst="rect">
            <a:avLst/>
          </a:prstGeom>
          <a:noFill/>
        </p:spPr>
        <p:txBody>
          <a:bodyPr wrap="square" rtlCol="0">
            <a:spAutoFit/>
          </a:bodyPr>
          <a:lstStyle/>
          <a:p>
            <a:r>
              <a:rPr lang="en-US" dirty="0" smtClean="0"/>
              <a:t>1-Tkinter:-</a:t>
            </a:r>
          </a:p>
          <a:p>
            <a:pPr algn="just">
              <a:buFont typeface="Wingdings" pitchFamily="2" charset="2"/>
              <a:buChar char="Ø"/>
            </a:pPr>
            <a:r>
              <a:rPr lang="en-US" i="1" dirty="0" err="1"/>
              <a:t>Tkinter</a:t>
            </a:r>
            <a:r>
              <a:rPr lang="en-US" i="1" dirty="0"/>
              <a:t> is </a:t>
            </a:r>
            <a:r>
              <a:rPr lang="en-US" i="1" dirty="0" smtClean="0"/>
              <a:t>Python </a:t>
            </a:r>
            <a:r>
              <a:rPr lang="en-US" i="1" dirty="0"/>
              <a:t>de-facto standard GUI (Graphical </a:t>
            </a:r>
            <a:r>
              <a:rPr lang="en-US" i="1" dirty="0" smtClean="0"/>
              <a:t>    User </a:t>
            </a:r>
            <a:r>
              <a:rPr lang="en-US" i="1" dirty="0"/>
              <a:t>Interface) package</a:t>
            </a:r>
            <a:r>
              <a:rPr lang="en-US" dirty="0" smtClean="0"/>
              <a:t>.</a:t>
            </a:r>
          </a:p>
          <a:p>
            <a:pPr algn="just">
              <a:buFont typeface="Wingdings" pitchFamily="2" charset="2"/>
              <a:buChar char="Ø"/>
            </a:pPr>
            <a:r>
              <a:rPr lang="en-US" dirty="0"/>
              <a:t>It </a:t>
            </a:r>
            <a:r>
              <a:rPr lang="en-US" dirty="0" smtClean="0"/>
              <a:t>is </a:t>
            </a:r>
            <a:r>
              <a:rPr lang="en-US" dirty="0"/>
              <a:t>a standard Python interface to the </a:t>
            </a:r>
            <a:r>
              <a:rPr lang="en-US" dirty="0" err="1"/>
              <a:t>Tk</a:t>
            </a:r>
            <a:r>
              <a:rPr lang="en-US" dirty="0"/>
              <a:t> GUI toolkit shipped </a:t>
            </a:r>
            <a:r>
              <a:rPr lang="en-US"/>
              <a:t>with </a:t>
            </a:r>
            <a:r>
              <a:rPr lang="en-US" smtClean="0"/>
              <a:t>Python</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914401" y="914400"/>
            <a:ext cx="6248400" cy="2031325"/>
          </a:xfrm>
          <a:prstGeom prst="rect">
            <a:avLst/>
          </a:prstGeom>
        </p:spPr>
        <p:txBody>
          <a:bodyPr wrap="square">
            <a:spAutoFit/>
          </a:bodyPr>
          <a:lstStyle/>
          <a:p>
            <a:endParaRPr lang="en-US" b="1" dirty="0" smtClean="0"/>
          </a:p>
          <a:p>
            <a:endParaRPr lang="en-US" b="1" dirty="0"/>
          </a:p>
          <a:p>
            <a:r>
              <a:rPr lang="en-US" b="1" dirty="0" smtClean="0"/>
              <a:t>2-Base64:-</a:t>
            </a:r>
          </a:p>
          <a:p>
            <a:pPr algn="l">
              <a:buFont typeface="Wingdings" pitchFamily="2" charset="2"/>
              <a:buChar char="Ø"/>
            </a:pPr>
            <a:r>
              <a:rPr lang="en-US" i="1" dirty="0" smtClean="0"/>
              <a:t>Base64 is a group of similar </a:t>
            </a:r>
            <a:r>
              <a:rPr lang="en-US" i="1" u="sng" dirty="0" smtClean="0"/>
              <a:t>Binary to text </a:t>
            </a:r>
            <a:r>
              <a:rPr lang="en-US" i="1" u="sng" dirty="0" smtClean="0">
                <a:solidFill>
                  <a:schemeClr val="tx1">
                    <a:lumMod val="75000"/>
                    <a:lumOff val="25000"/>
                  </a:schemeClr>
                </a:solidFill>
              </a:rPr>
              <a:t>encoding</a:t>
            </a:r>
            <a:r>
              <a:rPr lang="en-US" i="1" dirty="0" smtClean="0"/>
              <a:t> schemes that represent binary data in an ASCII string format by translating it into a radix-64 representation.</a:t>
            </a:r>
          </a:p>
          <a:p>
            <a:pPr algn="l"/>
            <a:r>
              <a:rPr lang="en-US" b="1" dirty="0" smtClean="0"/>
              <a:t>   </a:t>
            </a:r>
            <a:endParaRPr lang="en-US" dirty="0"/>
          </a:p>
        </p:txBody>
      </p:sp>
      <p:sp>
        <p:nvSpPr>
          <p:cNvPr id="3" name="Rectangle 2"/>
          <p:cNvSpPr/>
          <p:nvPr/>
        </p:nvSpPr>
        <p:spPr>
          <a:xfrm>
            <a:off x="914401" y="2590800"/>
            <a:ext cx="6172199" cy="1754326"/>
          </a:xfrm>
          <a:prstGeom prst="rect">
            <a:avLst/>
          </a:prstGeom>
        </p:spPr>
        <p:txBody>
          <a:bodyPr wrap="square">
            <a:spAutoFit/>
          </a:bodyPr>
          <a:lstStyle/>
          <a:p>
            <a:endParaRPr lang="en-US" b="1" dirty="0" smtClean="0"/>
          </a:p>
          <a:p>
            <a:endParaRPr lang="en-US" b="1" dirty="0" smtClean="0"/>
          </a:p>
          <a:p>
            <a:r>
              <a:rPr lang="en-US" b="1" dirty="0" smtClean="0"/>
              <a:t>3.MessageBox:-</a:t>
            </a:r>
          </a:p>
          <a:p>
            <a:pPr>
              <a:buFont typeface="Wingdings" pitchFamily="2" charset="2"/>
              <a:buChar char="Ø"/>
            </a:pPr>
            <a:r>
              <a:rPr lang="en-US" b="1" dirty="0" smtClean="0"/>
              <a:t>  </a:t>
            </a:r>
            <a:r>
              <a:rPr lang="en-US" i="1" dirty="0"/>
              <a:t>The </a:t>
            </a:r>
            <a:r>
              <a:rPr lang="en-US" i="1" dirty="0" smtClean="0"/>
              <a:t>message box </a:t>
            </a:r>
            <a:r>
              <a:rPr lang="en-US" i="1" dirty="0"/>
              <a:t>module is used to display the message boxes in the python applications. </a:t>
            </a:r>
            <a:endParaRPr lang="en-US" i="1" dirty="0" smtClean="0"/>
          </a:p>
          <a:p>
            <a:endParaRPr lang="en-US" b="1" dirty="0"/>
          </a:p>
        </p:txBody>
      </p:sp>
      <p:sp>
        <p:nvSpPr>
          <p:cNvPr id="4" name="Rectangle 3"/>
          <p:cNvSpPr/>
          <p:nvPr/>
        </p:nvSpPr>
        <p:spPr>
          <a:xfrm>
            <a:off x="990600" y="3657600"/>
            <a:ext cx="6248400" cy="3139321"/>
          </a:xfrm>
          <a:prstGeom prst="rect">
            <a:avLst/>
          </a:prstGeom>
        </p:spPr>
        <p:txBody>
          <a:bodyPr wrap="square">
            <a:spAutoFit/>
          </a:bodyPr>
          <a:lstStyle/>
          <a:p>
            <a:endParaRPr lang="en-US" b="1" dirty="0" smtClean="0"/>
          </a:p>
          <a:p>
            <a:endParaRPr lang="en-US" b="1" dirty="0"/>
          </a:p>
          <a:p>
            <a:endParaRPr lang="en-US" b="1" dirty="0" smtClean="0"/>
          </a:p>
          <a:p>
            <a:endParaRPr lang="en-US" b="1" dirty="0"/>
          </a:p>
          <a:p>
            <a:endParaRPr lang="en-US" b="1" dirty="0" smtClean="0"/>
          </a:p>
          <a:p>
            <a:r>
              <a:rPr lang="en-US" b="1" dirty="0" smtClean="0"/>
              <a:t>4.Imagetk</a:t>
            </a:r>
          </a:p>
          <a:p>
            <a:pPr>
              <a:buFont typeface="Wingdings" pitchFamily="2" charset="2"/>
              <a:buChar char="Ø"/>
            </a:pPr>
            <a:r>
              <a:rPr lang="en-US" dirty="0"/>
              <a:t>The </a:t>
            </a:r>
            <a:r>
              <a:rPr lang="en-US" dirty="0" err="1" smtClean="0"/>
              <a:t>ImageTk</a:t>
            </a:r>
            <a:r>
              <a:rPr lang="en-US" u="sng" dirty="0" smtClean="0"/>
              <a:t> </a:t>
            </a:r>
            <a:r>
              <a:rPr lang="en-US" dirty="0"/>
              <a:t>module contains support to create and modify </a:t>
            </a:r>
            <a:r>
              <a:rPr lang="en-US" dirty="0" err="1"/>
              <a:t>Tkinter</a:t>
            </a:r>
            <a:r>
              <a:rPr lang="en-US" dirty="0"/>
              <a:t>  </a:t>
            </a:r>
            <a:r>
              <a:rPr lang="en-US" dirty="0" err="1" smtClean="0"/>
              <a:t>BitmapImage</a:t>
            </a:r>
            <a:r>
              <a:rPr lang="en-US" dirty="0" smtClean="0"/>
              <a:t> </a:t>
            </a:r>
            <a:r>
              <a:rPr lang="en-US" dirty="0"/>
              <a:t>and </a:t>
            </a:r>
            <a:r>
              <a:rPr lang="en-US" dirty="0" err="1"/>
              <a:t>PhotoImage</a:t>
            </a:r>
            <a:r>
              <a:rPr lang="en-US" dirty="0"/>
              <a:t> objects from PIL images.</a:t>
            </a:r>
          </a:p>
          <a:p>
            <a:pPr>
              <a:buFont typeface="Wingdings" pitchFamily="2" charset="2"/>
              <a:buChar char="Ø"/>
            </a:pPr>
            <a:endParaRPr lang="en-US" b="1" dirty="0" smtClean="0"/>
          </a:p>
          <a:p>
            <a:pPr>
              <a:buFont typeface="Wingdings" pitchFamily="2" charset="2"/>
              <a:buChar char="Ø"/>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587</TotalTime>
  <Words>612</Words>
  <Application>Microsoft Office PowerPoint</Application>
  <PresentationFormat>Custom</PresentationFormat>
  <Paragraphs>155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Text Encryption and Decryption  </vt:lpstr>
      <vt:lpstr>Contents </vt:lpstr>
      <vt:lpstr>INTRODUCTION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POLYTECHNIC MAWANA KHURD</dc:title>
  <dc:creator>Ravi Kumar</dc:creator>
  <cp:lastModifiedBy>dell</cp:lastModifiedBy>
  <cp:revision>124</cp:revision>
  <dcterms:created xsi:type="dcterms:W3CDTF">2022-05-30T08:53:56Z</dcterms:created>
  <dcterms:modified xsi:type="dcterms:W3CDTF">2022-12-05T14:04:49Z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2022-05-30T00:00:00Z</vt:filetime>
  </property>
  <property fmtid="{D5CDD505-2E9C-101B-9397-08002B2CF9AE}" pid="3" name="Creator">
    <vt:lpwstr>Aspose Ltd.</vt:lpwstr>
  </property>
  <property fmtid="{D5CDD505-2E9C-101B-9397-08002B2CF9AE}" pid="4" name="LastSaved">
    <vt:filetime>2022-05-30T00:00:00Z</vt:filetime>
  </property>
</Properties>
</file>