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3"/>
  </p:notesMasterIdLst>
  <p:sldIdLst>
    <p:sldId id="256" r:id="rId2"/>
    <p:sldId id="258" r:id="rId3"/>
    <p:sldId id="270" r:id="rId4"/>
    <p:sldId id="263" r:id="rId5"/>
    <p:sldId id="264" r:id="rId6"/>
    <p:sldId id="265" r:id="rId7"/>
    <p:sldId id="266" r:id="rId8"/>
    <p:sldId id="267" r:id="rId9"/>
    <p:sldId id="268" r:id="rId10"/>
    <p:sldId id="269" r:id="rId11"/>
    <p:sldId id="27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A7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84629" autoAdjust="0"/>
  </p:normalViewPr>
  <p:slideViewPr>
    <p:cSldViewPr snapToGrid="0" snapToObjects="1">
      <p:cViewPr>
        <p:scale>
          <a:sx n="90" d="100"/>
          <a:sy n="90" d="100"/>
        </p:scale>
        <p:origin x="-776" y="-80"/>
      </p:cViewPr>
      <p:guideLst>
        <p:guide orient="horz" pos="2160"/>
        <p:guide pos="2880"/>
      </p:guideLst>
    </p:cSldViewPr>
  </p:slideViewPr>
  <p:outlineViewPr>
    <p:cViewPr>
      <p:scale>
        <a:sx n="33" d="100"/>
        <a:sy n="33" d="100"/>
      </p:scale>
      <p:origin x="0" y="1856"/>
    </p:cViewPr>
  </p:outlineViewPr>
  <p:notesTextViewPr>
    <p:cViewPr>
      <p:scale>
        <a:sx n="100" d="100"/>
        <a:sy n="100" d="100"/>
      </p:scale>
      <p:origin x="0" y="1416"/>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1F9B8-2C0B-A246-AB4E-2C99DA2BE5E6}"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6642998B-7C45-FF40-9ACB-D5EFF29C184A}">
      <dgm:prSet phldrT="[Text]"/>
      <dgm:spPr/>
      <dgm:t>
        <a:bodyPr/>
        <a:lstStyle/>
        <a:p>
          <a:r>
            <a:rPr lang="en-US" dirty="0" smtClean="0">
              <a:solidFill>
                <a:schemeClr val="tx1"/>
              </a:solidFill>
            </a:rPr>
            <a:t>1970</a:t>
          </a:r>
          <a:endParaRPr lang="en-US" dirty="0">
            <a:solidFill>
              <a:schemeClr val="tx1"/>
            </a:solidFill>
          </a:endParaRPr>
        </a:p>
      </dgm:t>
    </dgm:pt>
    <dgm:pt modelId="{41F5AC94-2870-2C46-85F6-75525CF1E8B7}" type="parTrans" cxnId="{F8ABF48F-FE87-574A-91DB-64F7614FE9F4}">
      <dgm:prSet/>
      <dgm:spPr/>
      <dgm:t>
        <a:bodyPr/>
        <a:lstStyle/>
        <a:p>
          <a:endParaRPr lang="en-US"/>
        </a:p>
      </dgm:t>
    </dgm:pt>
    <dgm:pt modelId="{E960CC26-F993-C944-BB53-E5430FAF63DD}" type="sibTrans" cxnId="{F8ABF48F-FE87-574A-91DB-64F7614FE9F4}">
      <dgm:prSet/>
      <dgm:spPr/>
      <dgm:t>
        <a:bodyPr/>
        <a:lstStyle/>
        <a:p>
          <a:endParaRPr lang="en-US"/>
        </a:p>
      </dgm:t>
    </dgm:pt>
    <dgm:pt modelId="{EF37BBA4-7F11-B144-B00A-985FAF6DD69B}">
      <dgm:prSet phldrT="[Text]"/>
      <dgm:spPr/>
      <dgm:t>
        <a:bodyPr/>
        <a:lstStyle/>
        <a:p>
          <a:r>
            <a:rPr lang="en-US" dirty="0" smtClean="0"/>
            <a:t>The Environmental Protection Agency is established by an executive order from President Richard Nixon  </a:t>
          </a:r>
          <a:endParaRPr lang="en-US" dirty="0"/>
        </a:p>
      </dgm:t>
    </dgm:pt>
    <dgm:pt modelId="{AD2B163D-DB8E-CC40-AE22-3CCAB9A9048E}" type="parTrans" cxnId="{A16CB50B-81D9-E140-B2B5-2A7B8F3391E2}">
      <dgm:prSet/>
      <dgm:spPr/>
      <dgm:t>
        <a:bodyPr/>
        <a:lstStyle/>
        <a:p>
          <a:endParaRPr lang="en-US"/>
        </a:p>
      </dgm:t>
    </dgm:pt>
    <dgm:pt modelId="{7B916F70-BE6C-1B4E-9269-08ACE5E6BECF}" type="sibTrans" cxnId="{A16CB50B-81D9-E140-B2B5-2A7B8F3391E2}">
      <dgm:prSet/>
      <dgm:spPr/>
      <dgm:t>
        <a:bodyPr/>
        <a:lstStyle/>
        <a:p>
          <a:endParaRPr lang="en-US"/>
        </a:p>
      </dgm:t>
    </dgm:pt>
    <dgm:pt modelId="{F63E8022-65AE-4544-A826-C55E4DECF158}">
      <dgm:prSet phldrT="[Text]"/>
      <dgm:spPr/>
      <dgm:t>
        <a:bodyPr/>
        <a:lstStyle/>
        <a:p>
          <a:r>
            <a:rPr lang="en-US" dirty="0" smtClean="0">
              <a:solidFill>
                <a:schemeClr val="tx1"/>
              </a:solidFill>
            </a:rPr>
            <a:t>1987</a:t>
          </a:r>
          <a:endParaRPr lang="en-US" dirty="0">
            <a:solidFill>
              <a:schemeClr val="tx1"/>
            </a:solidFill>
          </a:endParaRPr>
        </a:p>
      </dgm:t>
    </dgm:pt>
    <dgm:pt modelId="{70866D67-1E75-A841-8DA6-D8C019213402}" type="parTrans" cxnId="{995CD080-8102-2D4F-9032-10BD72B8E189}">
      <dgm:prSet/>
      <dgm:spPr/>
      <dgm:t>
        <a:bodyPr/>
        <a:lstStyle/>
        <a:p>
          <a:endParaRPr lang="en-US"/>
        </a:p>
      </dgm:t>
    </dgm:pt>
    <dgm:pt modelId="{B25272BB-0A9B-6D41-A296-6FF572F3F718}" type="sibTrans" cxnId="{995CD080-8102-2D4F-9032-10BD72B8E189}">
      <dgm:prSet/>
      <dgm:spPr/>
      <dgm:t>
        <a:bodyPr/>
        <a:lstStyle/>
        <a:p>
          <a:endParaRPr lang="en-US"/>
        </a:p>
      </dgm:t>
    </dgm:pt>
    <dgm:pt modelId="{72F8DF87-27FF-A640-A581-7BCF0D410ACF}">
      <dgm:prSet phldrT="[Text]"/>
      <dgm:spPr/>
      <dgm:t>
        <a:bodyPr/>
        <a:lstStyle/>
        <a:p>
          <a:r>
            <a:rPr lang="en-US" dirty="0" smtClean="0"/>
            <a:t>The agency adopts a new policy to utilize alterative dispute resolution techniques for enforcement disputes whenever appropriate </a:t>
          </a:r>
          <a:endParaRPr lang="en-US" dirty="0"/>
        </a:p>
      </dgm:t>
    </dgm:pt>
    <dgm:pt modelId="{9C82C510-A0C8-FD45-ACFD-776A0F8A714B}" type="parTrans" cxnId="{25C34C5A-FFC5-1344-9EE4-CD731BCC1221}">
      <dgm:prSet/>
      <dgm:spPr/>
      <dgm:t>
        <a:bodyPr/>
        <a:lstStyle/>
        <a:p>
          <a:endParaRPr lang="en-US"/>
        </a:p>
      </dgm:t>
    </dgm:pt>
    <dgm:pt modelId="{8A29D6E4-713B-5F47-8B9F-F1508455A729}" type="sibTrans" cxnId="{25C34C5A-FFC5-1344-9EE4-CD731BCC1221}">
      <dgm:prSet/>
      <dgm:spPr/>
      <dgm:t>
        <a:bodyPr/>
        <a:lstStyle/>
        <a:p>
          <a:endParaRPr lang="en-US"/>
        </a:p>
      </dgm:t>
    </dgm:pt>
    <dgm:pt modelId="{5C0AEE71-585F-6D43-8171-A067988D1F84}">
      <dgm:prSet phldrT="[Text]"/>
      <dgm:spPr/>
      <dgm:t>
        <a:bodyPr/>
        <a:lstStyle/>
        <a:p>
          <a:r>
            <a:rPr lang="en-US" dirty="0" smtClean="0">
              <a:solidFill>
                <a:schemeClr val="tx1"/>
              </a:solidFill>
            </a:rPr>
            <a:t>1990</a:t>
          </a:r>
          <a:endParaRPr lang="en-US" dirty="0">
            <a:solidFill>
              <a:schemeClr val="tx1"/>
            </a:solidFill>
          </a:endParaRPr>
        </a:p>
      </dgm:t>
    </dgm:pt>
    <dgm:pt modelId="{4A8E25F3-4C06-8446-9408-C6DCB1FDBDE0}" type="parTrans" cxnId="{E3337817-2442-7948-B7F8-919910057FB4}">
      <dgm:prSet/>
      <dgm:spPr/>
      <dgm:t>
        <a:bodyPr/>
        <a:lstStyle/>
        <a:p>
          <a:endParaRPr lang="en-US"/>
        </a:p>
      </dgm:t>
    </dgm:pt>
    <dgm:pt modelId="{E41D269A-C2CB-7C4C-BBCC-69525FD8213C}" type="sibTrans" cxnId="{E3337817-2442-7948-B7F8-919910057FB4}">
      <dgm:prSet/>
      <dgm:spPr/>
      <dgm:t>
        <a:bodyPr/>
        <a:lstStyle/>
        <a:p>
          <a:endParaRPr lang="en-US"/>
        </a:p>
      </dgm:t>
    </dgm:pt>
    <dgm:pt modelId="{F565D784-51DC-8749-939F-E38B055C912C}">
      <dgm:prSet phldrT="[Text]"/>
      <dgm:spPr/>
      <dgm:t>
        <a:bodyPr/>
        <a:lstStyle/>
        <a:p>
          <a:r>
            <a:rPr lang="en-US" dirty="0" smtClean="0"/>
            <a:t>The EPA’s Office of Enforcement adopts an agency-wide initiative that makes consideration of ADR methods a routine part of the operating process for resolutions</a:t>
          </a:r>
          <a:endParaRPr lang="en-US" dirty="0"/>
        </a:p>
      </dgm:t>
    </dgm:pt>
    <dgm:pt modelId="{A801B9B2-60A8-A94D-BCFB-7AF7DE5BDDF4}" type="parTrans" cxnId="{E2125D0E-F28F-B940-AD3D-ABAF08D6D5B4}">
      <dgm:prSet/>
      <dgm:spPr/>
      <dgm:t>
        <a:bodyPr/>
        <a:lstStyle/>
        <a:p>
          <a:endParaRPr lang="en-US"/>
        </a:p>
      </dgm:t>
    </dgm:pt>
    <dgm:pt modelId="{838A33A0-3F1D-6E4A-90E8-876D3B9A6508}" type="sibTrans" cxnId="{E2125D0E-F28F-B940-AD3D-ABAF08D6D5B4}">
      <dgm:prSet/>
      <dgm:spPr/>
      <dgm:t>
        <a:bodyPr/>
        <a:lstStyle/>
        <a:p>
          <a:endParaRPr lang="en-US"/>
        </a:p>
      </dgm:t>
    </dgm:pt>
    <dgm:pt modelId="{162157A6-023A-D245-B911-7EE35CF5F462}">
      <dgm:prSet phldrT="[Text]"/>
      <dgm:spPr/>
      <dgm:t>
        <a:bodyPr/>
        <a:lstStyle/>
        <a:p>
          <a:r>
            <a:rPr lang="en-US" dirty="0" smtClean="0">
              <a:solidFill>
                <a:schemeClr val="tx1"/>
              </a:solidFill>
            </a:rPr>
            <a:t>1996</a:t>
          </a:r>
          <a:endParaRPr lang="en-US" dirty="0">
            <a:solidFill>
              <a:schemeClr val="tx1"/>
            </a:solidFill>
          </a:endParaRPr>
        </a:p>
      </dgm:t>
    </dgm:pt>
    <dgm:pt modelId="{2ADFCDEC-0294-6F4E-8630-8BF69F1BEDE8}" type="parTrans" cxnId="{8DC564C4-CD3F-A64F-97D4-DB9BE9EF7B08}">
      <dgm:prSet/>
      <dgm:spPr/>
      <dgm:t>
        <a:bodyPr/>
        <a:lstStyle/>
        <a:p>
          <a:endParaRPr lang="en-US"/>
        </a:p>
      </dgm:t>
    </dgm:pt>
    <dgm:pt modelId="{BE95870C-182F-4E44-8E89-152A580AFF9B}" type="sibTrans" cxnId="{8DC564C4-CD3F-A64F-97D4-DB9BE9EF7B08}">
      <dgm:prSet/>
      <dgm:spPr/>
      <dgm:t>
        <a:bodyPr/>
        <a:lstStyle/>
        <a:p>
          <a:endParaRPr lang="en-US"/>
        </a:p>
      </dgm:t>
    </dgm:pt>
    <dgm:pt modelId="{5216A202-09B5-4041-86DB-CF59793072C5}">
      <dgm:prSet phldrT="[Text]"/>
      <dgm:spPr/>
      <dgm:t>
        <a:bodyPr/>
        <a:lstStyle/>
        <a:p>
          <a:r>
            <a:rPr lang="en-US" dirty="0" smtClean="0"/>
            <a:t>The Administrative Dispute Resolution Act is passed and encourages federal agencies and departments to utilize ADR when appropriate</a:t>
          </a:r>
          <a:endParaRPr lang="en-US" dirty="0"/>
        </a:p>
      </dgm:t>
    </dgm:pt>
    <dgm:pt modelId="{690FF302-9750-4E44-BDDA-5EA76330D0F6}" type="parTrans" cxnId="{24C55AAF-9B41-2345-A918-C62A5C74FE1A}">
      <dgm:prSet/>
      <dgm:spPr/>
      <dgm:t>
        <a:bodyPr/>
        <a:lstStyle/>
        <a:p>
          <a:endParaRPr lang="en-US"/>
        </a:p>
      </dgm:t>
    </dgm:pt>
    <dgm:pt modelId="{6CA8C44B-3CCB-C341-9DCB-7B44C225A2AE}" type="sibTrans" cxnId="{24C55AAF-9B41-2345-A918-C62A5C74FE1A}">
      <dgm:prSet/>
      <dgm:spPr/>
      <dgm:t>
        <a:bodyPr/>
        <a:lstStyle/>
        <a:p>
          <a:endParaRPr lang="en-US"/>
        </a:p>
      </dgm:t>
    </dgm:pt>
    <dgm:pt modelId="{A897B352-45D2-E445-B2A1-F99D54F3B4B1}">
      <dgm:prSet phldrT="[Text]"/>
      <dgm:spPr/>
      <dgm:t>
        <a:bodyPr/>
        <a:lstStyle/>
        <a:p>
          <a:r>
            <a:rPr lang="en-US" dirty="0" smtClean="0"/>
            <a:t>An amended Administrative Dispute Resolution Act is passed and ADR is used more frequently</a:t>
          </a:r>
          <a:endParaRPr lang="en-US" dirty="0"/>
        </a:p>
      </dgm:t>
    </dgm:pt>
    <dgm:pt modelId="{EA1AEDC5-1AE8-1C4D-A147-4FD77671A477}" type="parTrans" cxnId="{F96692E6-FA8C-2945-B44C-BC28A48DBBB4}">
      <dgm:prSet/>
      <dgm:spPr/>
      <dgm:t>
        <a:bodyPr/>
        <a:lstStyle/>
        <a:p>
          <a:endParaRPr lang="en-US"/>
        </a:p>
      </dgm:t>
    </dgm:pt>
    <dgm:pt modelId="{EAB53098-7AE2-114D-96BF-2599D768CA13}" type="sibTrans" cxnId="{F96692E6-FA8C-2945-B44C-BC28A48DBBB4}">
      <dgm:prSet/>
      <dgm:spPr/>
      <dgm:t>
        <a:bodyPr/>
        <a:lstStyle/>
        <a:p>
          <a:endParaRPr lang="en-US"/>
        </a:p>
      </dgm:t>
    </dgm:pt>
    <dgm:pt modelId="{8B75A8EA-84C6-C943-9075-CBA641594913}">
      <dgm:prSet phldrT="[Text]"/>
      <dgm:spPr/>
      <dgm:t>
        <a:bodyPr/>
        <a:lstStyle/>
        <a:p>
          <a:r>
            <a:rPr lang="en-US" dirty="0" smtClean="0"/>
            <a:t>A new committee is created within the EPA to encourage the more frequent use of ADR and find additional neutrals for mediations</a:t>
          </a:r>
          <a:endParaRPr lang="en-US" dirty="0"/>
        </a:p>
      </dgm:t>
    </dgm:pt>
    <dgm:pt modelId="{0B72F32D-459D-5442-A1BD-AFEEBC96B671}" type="parTrans" cxnId="{9B35667C-6B49-2E40-892F-CB3574A04537}">
      <dgm:prSet/>
      <dgm:spPr/>
      <dgm:t>
        <a:bodyPr/>
        <a:lstStyle/>
        <a:p>
          <a:endParaRPr lang="en-US"/>
        </a:p>
      </dgm:t>
    </dgm:pt>
    <dgm:pt modelId="{BE095561-A7F8-F149-AD4F-E09D261AE065}" type="sibTrans" cxnId="{9B35667C-6B49-2E40-892F-CB3574A04537}">
      <dgm:prSet/>
      <dgm:spPr/>
      <dgm:t>
        <a:bodyPr/>
        <a:lstStyle/>
        <a:p>
          <a:endParaRPr lang="en-US"/>
        </a:p>
      </dgm:t>
    </dgm:pt>
    <dgm:pt modelId="{4D915C6C-8757-F047-BC8B-19D2B2668460}" type="pres">
      <dgm:prSet presAssocID="{C601F9B8-2C0B-A246-AB4E-2C99DA2BE5E6}" presName="linear" presStyleCnt="0">
        <dgm:presLayoutVars>
          <dgm:animLvl val="lvl"/>
          <dgm:resizeHandles val="exact"/>
        </dgm:presLayoutVars>
      </dgm:prSet>
      <dgm:spPr/>
      <dgm:t>
        <a:bodyPr/>
        <a:lstStyle/>
        <a:p>
          <a:endParaRPr lang="en-US"/>
        </a:p>
      </dgm:t>
    </dgm:pt>
    <dgm:pt modelId="{52AFDDFA-9F06-9743-AA09-A993EBCFCC21}" type="pres">
      <dgm:prSet presAssocID="{6642998B-7C45-FF40-9ACB-D5EFF29C184A}" presName="parentText" presStyleLbl="node1" presStyleIdx="0" presStyleCnt="4">
        <dgm:presLayoutVars>
          <dgm:chMax val="0"/>
          <dgm:bulletEnabled val="1"/>
        </dgm:presLayoutVars>
      </dgm:prSet>
      <dgm:spPr/>
      <dgm:t>
        <a:bodyPr/>
        <a:lstStyle/>
        <a:p>
          <a:endParaRPr lang="en-US"/>
        </a:p>
      </dgm:t>
    </dgm:pt>
    <dgm:pt modelId="{66E72EE4-94A4-924B-9947-C60AD7F5CCD0}" type="pres">
      <dgm:prSet presAssocID="{6642998B-7C45-FF40-9ACB-D5EFF29C184A}" presName="childText" presStyleLbl="revTx" presStyleIdx="0" presStyleCnt="4">
        <dgm:presLayoutVars>
          <dgm:bulletEnabled val="1"/>
        </dgm:presLayoutVars>
      </dgm:prSet>
      <dgm:spPr/>
      <dgm:t>
        <a:bodyPr/>
        <a:lstStyle/>
        <a:p>
          <a:endParaRPr lang="en-US"/>
        </a:p>
      </dgm:t>
    </dgm:pt>
    <dgm:pt modelId="{E8B02513-7873-7A4C-9F6C-40E0225706D0}" type="pres">
      <dgm:prSet presAssocID="{F63E8022-65AE-4544-A826-C55E4DECF158}" presName="parentText" presStyleLbl="node1" presStyleIdx="1" presStyleCnt="4">
        <dgm:presLayoutVars>
          <dgm:chMax val="0"/>
          <dgm:bulletEnabled val="1"/>
        </dgm:presLayoutVars>
      </dgm:prSet>
      <dgm:spPr/>
      <dgm:t>
        <a:bodyPr/>
        <a:lstStyle/>
        <a:p>
          <a:endParaRPr lang="en-US"/>
        </a:p>
      </dgm:t>
    </dgm:pt>
    <dgm:pt modelId="{0460D15D-B7EC-124F-8E43-477561228147}" type="pres">
      <dgm:prSet presAssocID="{F63E8022-65AE-4544-A826-C55E4DECF158}" presName="childText" presStyleLbl="revTx" presStyleIdx="1" presStyleCnt="4">
        <dgm:presLayoutVars>
          <dgm:bulletEnabled val="1"/>
        </dgm:presLayoutVars>
      </dgm:prSet>
      <dgm:spPr/>
      <dgm:t>
        <a:bodyPr/>
        <a:lstStyle/>
        <a:p>
          <a:endParaRPr lang="en-US"/>
        </a:p>
      </dgm:t>
    </dgm:pt>
    <dgm:pt modelId="{0D5A0595-9190-4C4D-A52D-FF8AE84453AD}" type="pres">
      <dgm:prSet presAssocID="{5C0AEE71-585F-6D43-8171-A067988D1F84}" presName="parentText" presStyleLbl="node1" presStyleIdx="2" presStyleCnt="4">
        <dgm:presLayoutVars>
          <dgm:chMax val="0"/>
          <dgm:bulletEnabled val="1"/>
        </dgm:presLayoutVars>
      </dgm:prSet>
      <dgm:spPr/>
      <dgm:t>
        <a:bodyPr/>
        <a:lstStyle/>
        <a:p>
          <a:endParaRPr lang="en-US"/>
        </a:p>
      </dgm:t>
    </dgm:pt>
    <dgm:pt modelId="{C42BA91D-C80A-F847-9F27-238174CE1832}" type="pres">
      <dgm:prSet presAssocID="{5C0AEE71-585F-6D43-8171-A067988D1F84}" presName="childText" presStyleLbl="revTx" presStyleIdx="2" presStyleCnt="4">
        <dgm:presLayoutVars>
          <dgm:bulletEnabled val="1"/>
        </dgm:presLayoutVars>
      </dgm:prSet>
      <dgm:spPr/>
      <dgm:t>
        <a:bodyPr/>
        <a:lstStyle/>
        <a:p>
          <a:endParaRPr lang="en-US"/>
        </a:p>
      </dgm:t>
    </dgm:pt>
    <dgm:pt modelId="{79CEA4FB-E408-B74B-A18C-741E1745AF50}" type="pres">
      <dgm:prSet presAssocID="{162157A6-023A-D245-B911-7EE35CF5F462}" presName="parentText" presStyleLbl="node1" presStyleIdx="3" presStyleCnt="4">
        <dgm:presLayoutVars>
          <dgm:chMax val="0"/>
          <dgm:bulletEnabled val="1"/>
        </dgm:presLayoutVars>
      </dgm:prSet>
      <dgm:spPr/>
      <dgm:t>
        <a:bodyPr/>
        <a:lstStyle/>
        <a:p>
          <a:endParaRPr lang="en-US"/>
        </a:p>
      </dgm:t>
    </dgm:pt>
    <dgm:pt modelId="{7BA6053D-D3AB-4C4F-9B62-84C347E3996D}" type="pres">
      <dgm:prSet presAssocID="{162157A6-023A-D245-B911-7EE35CF5F462}" presName="childText" presStyleLbl="revTx" presStyleIdx="3" presStyleCnt="4">
        <dgm:presLayoutVars>
          <dgm:bulletEnabled val="1"/>
        </dgm:presLayoutVars>
      </dgm:prSet>
      <dgm:spPr/>
      <dgm:t>
        <a:bodyPr/>
        <a:lstStyle/>
        <a:p>
          <a:endParaRPr lang="en-US"/>
        </a:p>
      </dgm:t>
    </dgm:pt>
  </dgm:ptLst>
  <dgm:cxnLst>
    <dgm:cxn modelId="{140B6032-BBFD-294B-BD8D-DAAAF74E72A2}" type="presOf" srcId="{8B75A8EA-84C6-C943-9075-CBA641594913}" destId="{7BA6053D-D3AB-4C4F-9B62-84C347E3996D}" srcOrd="0" destOrd="1" presId="urn:microsoft.com/office/officeart/2005/8/layout/vList2"/>
    <dgm:cxn modelId="{8DC564C4-CD3F-A64F-97D4-DB9BE9EF7B08}" srcId="{C601F9B8-2C0B-A246-AB4E-2C99DA2BE5E6}" destId="{162157A6-023A-D245-B911-7EE35CF5F462}" srcOrd="3" destOrd="0" parTransId="{2ADFCDEC-0294-6F4E-8630-8BF69F1BEDE8}" sibTransId="{BE95870C-182F-4E44-8E89-152A580AFF9B}"/>
    <dgm:cxn modelId="{4D974F58-BC3C-1B4D-9DFC-944D2CBBE0DA}" type="presOf" srcId="{C601F9B8-2C0B-A246-AB4E-2C99DA2BE5E6}" destId="{4D915C6C-8757-F047-BC8B-19D2B2668460}" srcOrd="0" destOrd="0" presId="urn:microsoft.com/office/officeart/2005/8/layout/vList2"/>
    <dgm:cxn modelId="{9882A580-C0C0-DF4F-A4F1-74F3D1C701A1}" type="presOf" srcId="{F565D784-51DC-8749-939F-E38B055C912C}" destId="{C42BA91D-C80A-F847-9F27-238174CE1832}" srcOrd="0" destOrd="0" presId="urn:microsoft.com/office/officeart/2005/8/layout/vList2"/>
    <dgm:cxn modelId="{9B35667C-6B49-2E40-892F-CB3574A04537}" srcId="{162157A6-023A-D245-B911-7EE35CF5F462}" destId="{8B75A8EA-84C6-C943-9075-CBA641594913}" srcOrd="1" destOrd="0" parTransId="{0B72F32D-459D-5442-A1BD-AFEEBC96B671}" sibTransId="{BE095561-A7F8-F149-AD4F-E09D261AE065}"/>
    <dgm:cxn modelId="{17D2083E-FA67-264D-8659-C0646F828529}" type="presOf" srcId="{6642998B-7C45-FF40-9ACB-D5EFF29C184A}" destId="{52AFDDFA-9F06-9743-AA09-A993EBCFCC21}" srcOrd="0" destOrd="0" presId="urn:microsoft.com/office/officeart/2005/8/layout/vList2"/>
    <dgm:cxn modelId="{995CD080-8102-2D4F-9032-10BD72B8E189}" srcId="{C601F9B8-2C0B-A246-AB4E-2C99DA2BE5E6}" destId="{F63E8022-65AE-4544-A826-C55E4DECF158}" srcOrd="1" destOrd="0" parTransId="{70866D67-1E75-A841-8DA6-D8C019213402}" sibTransId="{B25272BB-0A9B-6D41-A296-6FF572F3F718}"/>
    <dgm:cxn modelId="{CC503C4A-58E7-5D45-919A-FB1CF69C4713}" type="presOf" srcId="{5C0AEE71-585F-6D43-8171-A067988D1F84}" destId="{0D5A0595-9190-4C4D-A52D-FF8AE84453AD}" srcOrd="0" destOrd="0" presId="urn:microsoft.com/office/officeart/2005/8/layout/vList2"/>
    <dgm:cxn modelId="{E3337817-2442-7948-B7F8-919910057FB4}" srcId="{C601F9B8-2C0B-A246-AB4E-2C99DA2BE5E6}" destId="{5C0AEE71-585F-6D43-8171-A067988D1F84}" srcOrd="2" destOrd="0" parTransId="{4A8E25F3-4C06-8446-9408-C6DCB1FDBDE0}" sibTransId="{E41D269A-C2CB-7C4C-BBCC-69525FD8213C}"/>
    <dgm:cxn modelId="{24C55AAF-9B41-2345-A918-C62A5C74FE1A}" srcId="{5C0AEE71-585F-6D43-8171-A067988D1F84}" destId="{5216A202-09B5-4041-86DB-CF59793072C5}" srcOrd="1" destOrd="0" parTransId="{690FF302-9750-4E44-BDDA-5EA76330D0F6}" sibTransId="{6CA8C44B-3CCB-C341-9DCB-7B44C225A2AE}"/>
    <dgm:cxn modelId="{EEF3CDA1-1A74-6048-BA08-2AFB887F4E2D}" type="presOf" srcId="{A897B352-45D2-E445-B2A1-F99D54F3B4B1}" destId="{7BA6053D-D3AB-4C4F-9B62-84C347E3996D}" srcOrd="0" destOrd="0" presId="urn:microsoft.com/office/officeart/2005/8/layout/vList2"/>
    <dgm:cxn modelId="{1595755A-6B3C-D14B-B277-123527A44108}" type="presOf" srcId="{5216A202-09B5-4041-86DB-CF59793072C5}" destId="{C42BA91D-C80A-F847-9F27-238174CE1832}" srcOrd="0" destOrd="1" presId="urn:microsoft.com/office/officeart/2005/8/layout/vList2"/>
    <dgm:cxn modelId="{E2125D0E-F28F-B940-AD3D-ABAF08D6D5B4}" srcId="{5C0AEE71-585F-6D43-8171-A067988D1F84}" destId="{F565D784-51DC-8749-939F-E38B055C912C}" srcOrd="0" destOrd="0" parTransId="{A801B9B2-60A8-A94D-BCFB-7AF7DE5BDDF4}" sibTransId="{838A33A0-3F1D-6E4A-90E8-876D3B9A6508}"/>
    <dgm:cxn modelId="{6B4023B5-689C-3847-BA69-78E29D8F3D51}" type="presOf" srcId="{72F8DF87-27FF-A640-A581-7BCF0D410ACF}" destId="{0460D15D-B7EC-124F-8E43-477561228147}" srcOrd="0" destOrd="0" presId="urn:microsoft.com/office/officeart/2005/8/layout/vList2"/>
    <dgm:cxn modelId="{F96692E6-FA8C-2945-B44C-BC28A48DBBB4}" srcId="{162157A6-023A-D245-B911-7EE35CF5F462}" destId="{A897B352-45D2-E445-B2A1-F99D54F3B4B1}" srcOrd="0" destOrd="0" parTransId="{EA1AEDC5-1AE8-1C4D-A147-4FD77671A477}" sibTransId="{EAB53098-7AE2-114D-96BF-2599D768CA13}"/>
    <dgm:cxn modelId="{F8ABF48F-FE87-574A-91DB-64F7614FE9F4}" srcId="{C601F9B8-2C0B-A246-AB4E-2C99DA2BE5E6}" destId="{6642998B-7C45-FF40-9ACB-D5EFF29C184A}" srcOrd="0" destOrd="0" parTransId="{41F5AC94-2870-2C46-85F6-75525CF1E8B7}" sibTransId="{E960CC26-F993-C944-BB53-E5430FAF63DD}"/>
    <dgm:cxn modelId="{25C34C5A-FFC5-1344-9EE4-CD731BCC1221}" srcId="{F63E8022-65AE-4544-A826-C55E4DECF158}" destId="{72F8DF87-27FF-A640-A581-7BCF0D410ACF}" srcOrd="0" destOrd="0" parTransId="{9C82C510-A0C8-FD45-ACFD-776A0F8A714B}" sibTransId="{8A29D6E4-713B-5F47-8B9F-F1508455A729}"/>
    <dgm:cxn modelId="{61EA7ED6-7118-DC48-B1F5-F263429C1E76}" type="presOf" srcId="{F63E8022-65AE-4544-A826-C55E4DECF158}" destId="{E8B02513-7873-7A4C-9F6C-40E0225706D0}" srcOrd="0" destOrd="0" presId="urn:microsoft.com/office/officeart/2005/8/layout/vList2"/>
    <dgm:cxn modelId="{C54953C7-0C95-F24F-B3DE-8D48BE665EEE}" type="presOf" srcId="{162157A6-023A-D245-B911-7EE35CF5F462}" destId="{79CEA4FB-E408-B74B-A18C-741E1745AF50}" srcOrd="0" destOrd="0" presId="urn:microsoft.com/office/officeart/2005/8/layout/vList2"/>
    <dgm:cxn modelId="{A16CB50B-81D9-E140-B2B5-2A7B8F3391E2}" srcId="{6642998B-7C45-FF40-9ACB-D5EFF29C184A}" destId="{EF37BBA4-7F11-B144-B00A-985FAF6DD69B}" srcOrd="0" destOrd="0" parTransId="{AD2B163D-DB8E-CC40-AE22-3CCAB9A9048E}" sibTransId="{7B916F70-BE6C-1B4E-9269-08ACE5E6BECF}"/>
    <dgm:cxn modelId="{F654DC32-2BA1-B849-9B51-DD27C82CBDD6}" type="presOf" srcId="{EF37BBA4-7F11-B144-B00A-985FAF6DD69B}" destId="{66E72EE4-94A4-924B-9947-C60AD7F5CCD0}" srcOrd="0" destOrd="0" presId="urn:microsoft.com/office/officeart/2005/8/layout/vList2"/>
    <dgm:cxn modelId="{B647974E-915A-0643-ADCD-794E8F38B6CB}" type="presParOf" srcId="{4D915C6C-8757-F047-BC8B-19D2B2668460}" destId="{52AFDDFA-9F06-9743-AA09-A993EBCFCC21}" srcOrd="0" destOrd="0" presId="urn:microsoft.com/office/officeart/2005/8/layout/vList2"/>
    <dgm:cxn modelId="{5FBFE449-045F-2347-B0F1-A10C8D4CF4DA}" type="presParOf" srcId="{4D915C6C-8757-F047-BC8B-19D2B2668460}" destId="{66E72EE4-94A4-924B-9947-C60AD7F5CCD0}" srcOrd="1" destOrd="0" presId="urn:microsoft.com/office/officeart/2005/8/layout/vList2"/>
    <dgm:cxn modelId="{EB38A30D-B70D-F24C-B9CE-D6FA14A0E37C}" type="presParOf" srcId="{4D915C6C-8757-F047-BC8B-19D2B2668460}" destId="{E8B02513-7873-7A4C-9F6C-40E0225706D0}" srcOrd="2" destOrd="0" presId="urn:microsoft.com/office/officeart/2005/8/layout/vList2"/>
    <dgm:cxn modelId="{8764CF7C-6D03-E74F-AEC0-8BC9D6F46502}" type="presParOf" srcId="{4D915C6C-8757-F047-BC8B-19D2B2668460}" destId="{0460D15D-B7EC-124F-8E43-477561228147}" srcOrd="3" destOrd="0" presId="urn:microsoft.com/office/officeart/2005/8/layout/vList2"/>
    <dgm:cxn modelId="{9B5F011F-0A61-554E-94DC-A989BDAD3C87}" type="presParOf" srcId="{4D915C6C-8757-F047-BC8B-19D2B2668460}" destId="{0D5A0595-9190-4C4D-A52D-FF8AE84453AD}" srcOrd="4" destOrd="0" presId="urn:microsoft.com/office/officeart/2005/8/layout/vList2"/>
    <dgm:cxn modelId="{EE0316D6-3288-6E42-96A2-9ED0134197F9}" type="presParOf" srcId="{4D915C6C-8757-F047-BC8B-19D2B2668460}" destId="{C42BA91D-C80A-F847-9F27-238174CE1832}" srcOrd="5" destOrd="0" presId="urn:microsoft.com/office/officeart/2005/8/layout/vList2"/>
    <dgm:cxn modelId="{592251A6-2A0B-F943-8467-44EEC7A30311}" type="presParOf" srcId="{4D915C6C-8757-F047-BC8B-19D2B2668460}" destId="{79CEA4FB-E408-B74B-A18C-741E1745AF50}" srcOrd="6" destOrd="0" presId="urn:microsoft.com/office/officeart/2005/8/layout/vList2"/>
    <dgm:cxn modelId="{E6B6F999-5EE6-5A43-8AAE-8503C6997230}" type="presParOf" srcId="{4D915C6C-8757-F047-BC8B-19D2B2668460}" destId="{7BA6053D-D3AB-4C4F-9B62-84C347E3996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08506C-F352-E844-9975-B8D3BA7B7948}"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91D453B8-C435-E74F-A82E-440B5EE86EC4}">
      <dgm:prSet/>
      <dgm:spPr/>
      <dgm:t>
        <a:bodyPr/>
        <a:lstStyle/>
        <a:p>
          <a:pPr rtl="0"/>
          <a:r>
            <a:rPr lang="en-US" baseline="0" dirty="0" smtClean="0">
              <a:solidFill>
                <a:schemeClr val="tx1"/>
              </a:solidFill>
            </a:rPr>
            <a:t>All current ADR practices are voluntary and include a neutral party—either a mediator or a facilitator employed by the EPA who has experience in the subject area of the dispute</a:t>
          </a:r>
          <a:endParaRPr lang="en-US" dirty="0">
            <a:solidFill>
              <a:schemeClr val="tx1"/>
            </a:solidFill>
          </a:endParaRPr>
        </a:p>
      </dgm:t>
    </dgm:pt>
    <dgm:pt modelId="{083E5046-E410-D44C-BE14-F338940D50E2}" type="parTrans" cxnId="{42746B96-7FB7-0E4D-B3B0-E428C3D3FAA7}">
      <dgm:prSet/>
      <dgm:spPr/>
      <dgm:t>
        <a:bodyPr/>
        <a:lstStyle/>
        <a:p>
          <a:endParaRPr lang="en-US"/>
        </a:p>
      </dgm:t>
    </dgm:pt>
    <dgm:pt modelId="{962BB4B9-9D5D-B346-98E4-76590F511F33}" type="sibTrans" cxnId="{42746B96-7FB7-0E4D-B3B0-E428C3D3FAA7}">
      <dgm:prSet/>
      <dgm:spPr/>
      <dgm:t>
        <a:bodyPr/>
        <a:lstStyle/>
        <a:p>
          <a:endParaRPr lang="en-US"/>
        </a:p>
      </dgm:t>
    </dgm:pt>
    <dgm:pt modelId="{C449A357-2CD4-C643-B058-4E990B9737B6}">
      <dgm:prSet/>
      <dgm:spPr/>
      <dgm:t>
        <a:bodyPr/>
        <a:lstStyle/>
        <a:p>
          <a:pPr rtl="0"/>
          <a:r>
            <a:rPr lang="en-US" baseline="0" smtClean="0">
              <a:solidFill>
                <a:schemeClr val="tx1"/>
              </a:solidFill>
            </a:rPr>
            <a:t>Any case brought to the Office of the Administrative Law Judges is offered to be brought to mediation with an Administrative Law Judge as a mediator</a:t>
          </a:r>
          <a:endParaRPr lang="en-US">
            <a:solidFill>
              <a:schemeClr val="tx1"/>
            </a:solidFill>
          </a:endParaRPr>
        </a:p>
      </dgm:t>
    </dgm:pt>
    <dgm:pt modelId="{A91F831D-ACF5-F849-84B3-3CEBF66F0923}" type="parTrans" cxnId="{456D3FD8-ADB4-1F4C-A87F-62D65BC1CFB0}">
      <dgm:prSet/>
      <dgm:spPr/>
      <dgm:t>
        <a:bodyPr/>
        <a:lstStyle/>
        <a:p>
          <a:endParaRPr lang="en-US"/>
        </a:p>
      </dgm:t>
    </dgm:pt>
    <dgm:pt modelId="{C46C9AD2-79F4-AD43-9784-414976BD626F}" type="sibTrans" cxnId="{456D3FD8-ADB4-1F4C-A87F-62D65BC1CFB0}">
      <dgm:prSet/>
      <dgm:spPr/>
      <dgm:t>
        <a:bodyPr/>
        <a:lstStyle/>
        <a:p>
          <a:endParaRPr lang="en-US"/>
        </a:p>
      </dgm:t>
    </dgm:pt>
    <dgm:pt modelId="{BDCE9AC5-A06B-8143-8E62-EEA54AFE250E}">
      <dgm:prSet/>
      <dgm:spPr/>
      <dgm:t>
        <a:bodyPr/>
        <a:lstStyle/>
        <a:p>
          <a:pPr rtl="0"/>
          <a:r>
            <a:rPr lang="en-US" baseline="0" dirty="0" smtClean="0">
              <a:solidFill>
                <a:schemeClr val="tx1"/>
              </a:solidFill>
            </a:rPr>
            <a:t>Examples of common applications:</a:t>
          </a:r>
          <a:endParaRPr lang="en-US" dirty="0">
            <a:solidFill>
              <a:schemeClr val="tx1"/>
            </a:solidFill>
          </a:endParaRPr>
        </a:p>
      </dgm:t>
    </dgm:pt>
    <dgm:pt modelId="{2B4324F6-3E0F-6340-BA1A-2368231F44E5}" type="parTrans" cxnId="{C944707C-6622-5646-A607-3F9C0D137DC4}">
      <dgm:prSet/>
      <dgm:spPr/>
      <dgm:t>
        <a:bodyPr/>
        <a:lstStyle/>
        <a:p>
          <a:endParaRPr lang="en-US"/>
        </a:p>
      </dgm:t>
    </dgm:pt>
    <dgm:pt modelId="{7D33BC4D-0FE7-334A-95FA-5B585A8246D0}" type="sibTrans" cxnId="{C944707C-6622-5646-A607-3F9C0D137DC4}">
      <dgm:prSet/>
      <dgm:spPr/>
      <dgm:t>
        <a:bodyPr/>
        <a:lstStyle/>
        <a:p>
          <a:endParaRPr lang="en-US"/>
        </a:p>
      </dgm:t>
    </dgm:pt>
    <dgm:pt modelId="{C11D44A4-EF04-F745-B279-33AF66A2FD26}">
      <dgm:prSet/>
      <dgm:spPr/>
      <dgm:t>
        <a:bodyPr/>
        <a:lstStyle/>
        <a:p>
          <a:pPr rtl="0"/>
          <a:r>
            <a:rPr lang="en-US" smtClean="0">
              <a:solidFill>
                <a:schemeClr val="tx1"/>
              </a:solidFill>
            </a:rPr>
            <a:t>Title VI disputes </a:t>
          </a:r>
          <a:endParaRPr lang="en-US">
            <a:solidFill>
              <a:schemeClr val="tx1"/>
            </a:solidFill>
          </a:endParaRPr>
        </a:p>
      </dgm:t>
    </dgm:pt>
    <dgm:pt modelId="{823BC980-2FF2-C54D-9BE2-63A2EC7A2F2D}" type="parTrans" cxnId="{ADBEF536-7202-D448-A281-6C1C0D422A21}">
      <dgm:prSet/>
      <dgm:spPr/>
      <dgm:t>
        <a:bodyPr/>
        <a:lstStyle/>
        <a:p>
          <a:endParaRPr lang="en-US"/>
        </a:p>
      </dgm:t>
    </dgm:pt>
    <dgm:pt modelId="{D215EA11-62E8-C24B-B3E0-7EA90D26546B}" type="sibTrans" cxnId="{ADBEF536-7202-D448-A281-6C1C0D422A21}">
      <dgm:prSet/>
      <dgm:spPr/>
      <dgm:t>
        <a:bodyPr/>
        <a:lstStyle/>
        <a:p>
          <a:endParaRPr lang="en-US"/>
        </a:p>
      </dgm:t>
    </dgm:pt>
    <dgm:pt modelId="{28A0B59D-01C3-144E-B098-953D97D82099}">
      <dgm:prSet/>
      <dgm:spPr/>
      <dgm:t>
        <a:bodyPr/>
        <a:lstStyle/>
        <a:p>
          <a:pPr rtl="0"/>
          <a:r>
            <a:rPr lang="en-US" dirty="0" smtClean="0">
              <a:solidFill>
                <a:schemeClr val="tx1"/>
              </a:solidFill>
            </a:rPr>
            <a:t>Clean Air &amp; Clean Water disputes</a:t>
          </a:r>
          <a:endParaRPr lang="en-US" dirty="0">
            <a:solidFill>
              <a:schemeClr val="tx1"/>
            </a:solidFill>
          </a:endParaRPr>
        </a:p>
      </dgm:t>
    </dgm:pt>
    <dgm:pt modelId="{0285A9DB-CEE0-CC41-9CD1-AE9C8E959929}" type="parTrans" cxnId="{02B681F4-431B-3E4A-A8DA-F8FB50165287}">
      <dgm:prSet/>
      <dgm:spPr/>
      <dgm:t>
        <a:bodyPr/>
        <a:lstStyle/>
        <a:p>
          <a:endParaRPr lang="en-US"/>
        </a:p>
      </dgm:t>
    </dgm:pt>
    <dgm:pt modelId="{C0164657-9632-0A49-B796-8751E570B1DC}" type="sibTrans" cxnId="{02B681F4-431B-3E4A-A8DA-F8FB50165287}">
      <dgm:prSet/>
      <dgm:spPr/>
      <dgm:t>
        <a:bodyPr/>
        <a:lstStyle/>
        <a:p>
          <a:endParaRPr lang="en-US"/>
        </a:p>
      </dgm:t>
    </dgm:pt>
    <dgm:pt modelId="{B51B8AC3-02C3-C349-9F5C-2FAD7B539A74}">
      <dgm:prSet/>
      <dgm:spPr/>
      <dgm:t>
        <a:bodyPr/>
        <a:lstStyle/>
        <a:p>
          <a:pPr rtl="0"/>
          <a:r>
            <a:rPr lang="en-US" dirty="0" smtClean="0">
              <a:solidFill>
                <a:schemeClr val="tx1"/>
              </a:solidFill>
            </a:rPr>
            <a:t>Internal disputes within the EPA and its functions or employees</a:t>
          </a:r>
          <a:endParaRPr lang="en-US" dirty="0">
            <a:solidFill>
              <a:schemeClr val="tx1"/>
            </a:solidFill>
          </a:endParaRPr>
        </a:p>
      </dgm:t>
    </dgm:pt>
    <dgm:pt modelId="{2EC00DFB-02A7-6A49-806C-0183CF9E2CDB}" type="parTrans" cxnId="{05B5CCDF-A2F5-CE49-B8F6-F90704A00F72}">
      <dgm:prSet/>
      <dgm:spPr/>
      <dgm:t>
        <a:bodyPr/>
        <a:lstStyle/>
        <a:p>
          <a:endParaRPr lang="en-US"/>
        </a:p>
      </dgm:t>
    </dgm:pt>
    <dgm:pt modelId="{DD70EBB8-70D1-3348-8C5F-6D38441B169D}" type="sibTrans" cxnId="{05B5CCDF-A2F5-CE49-B8F6-F90704A00F72}">
      <dgm:prSet/>
      <dgm:spPr/>
      <dgm:t>
        <a:bodyPr/>
        <a:lstStyle/>
        <a:p>
          <a:endParaRPr lang="en-US"/>
        </a:p>
      </dgm:t>
    </dgm:pt>
    <dgm:pt modelId="{11A3A169-76D7-5043-9BD2-3F0BF714ACC8}">
      <dgm:prSet/>
      <dgm:spPr/>
      <dgm:t>
        <a:bodyPr/>
        <a:lstStyle/>
        <a:p>
          <a:pPr rtl="0"/>
          <a:r>
            <a:rPr lang="en-US" baseline="0" dirty="0" smtClean="0">
              <a:solidFill>
                <a:schemeClr val="tx1"/>
              </a:solidFill>
            </a:rPr>
            <a:t>70% of all enforcement ADR cases have involved the use of mediation </a:t>
          </a:r>
        </a:p>
        <a:p>
          <a:pPr rtl="0"/>
          <a:r>
            <a:rPr lang="en-US" baseline="0" dirty="0" smtClean="0">
              <a:solidFill>
                <a:schemeClr val="tx1"/>
              </a:solidFill>
            </a:rPr>
            <a:t>13% Convening Mediation</a:t>
          </a:r>
        </a:p>
        <a:p>
          <a:pPr rtl="0"/>
          <a:r>
            <a:rPr lang="en-US" baseline="0" dirty="0" smtClean="0">
              <a:solidFill>
                <a:schemeClr val="tx1"/>
              </a:solidFill>
            </a:rPr>
            <a:t>11% Facilitative Mediation</a:t>
          </a:r>
          <a:endParaRPr lang="en-US" dirty="0">
            <a:solidFill>
              <a:schemeClr val="tx1"/>
            </a:solidFill>
          </a:endParaRPr>
        </a:p>
      </dgm:t>
    </dgm:pt>
    <dgm:pt modelId="{F569AF94-8ACA-544C-97DA-C17EF628C253}" type="parTrans" cxnId="{7EED7C47-0969-E943-B9E9-8F44058D98C9}">
      <dgm:prSet/>
      <dgm:spPr/>
      <dgm:t>
        <a:bodyPr/>
        <a:lstStyle/>
        <a:p>
          <a:endParaRPr lang="en-US"/>
        </a:p>
      </dgm:t>
    </dgm:pt>
    <dgm:pt modelId="{93BD423C-6267-D443-851E-5E20BFE9172F}" type="sibTrans" cxnId="{7EED7C47-0969-E943-B9E9-8F44058D98C9}">
      <dgm:prSet/>
      <dgm:spPr/>
      <dgm:t>
        <a:bodyPr/>
        <a:lstStyle/>
        <a:p>
          <a:endParaRPr lang="en-US"/>
        </a:p>
      </dgm:t>
    </dgm:pt>
    <dgm:pt modelId="{D06393AD-7E57-F544-A430-B9CE9AC2BFC9}" type="pres">
      <dgm:prSet presAssocID="{8608506C-F352-E844-9975-B8D3BA7B7948}" presName="diagram" presStyleCnt="0">
        <dgm:presLayoutVars>
          <dgm:dir/>
          <dgm:resizeHandles val="exact"/>
        </dgm:presLayoutVars>
      </dgm:prSet>
      <dgm:spPr/>
    </dgm:pt>
    <dgm:pt modelId="{71C1CC89-A3BE-674B-9220-444825ACDC8D}" type="pres">
      <dgm:prSet presAssocID="{91D453B8-C435-E74F-A82E-440B5EE86EC4}" presName="node" presStyleLbl="node1" presStyleIdx="0" presStyleCnt="4">
        <dgm:presLayoutVars>
          <dgm:bulletEnabled val="1"/>
        </dgm:presLayoutVars>
      </dgm:prSet>
      <dgm:spPr/>
    </dgm:pt>
    <dgm:pt modelId="{973D8C7F-8A34-0D40-96B9-6736DBFB6D2B}" type="pres">
      <dgm:prSet presAssocID="{962BB4B9-9D5D-B346-98E4-76590F511F33}" presName="sibTrans" presStyleCnt="0"/>
      <dgm:spPr/>
    </dgm:pt>
    <dgm:pt modelId="{246F4424-9359-AE40-A03E-D940AA69828D}" type="pres">
      <dgm:prSet presAssocID="{C449A357-2CD4-C643-B058-4E990B9737B6}" presName="node" presStyleLbl="node1" presStyleIdx="1" presStyleCnt="4">
        <dgm:presLayoutVars>
          <dgm:bulletEnabled val="1"/>
        </dgm:presLayoutVars>
      </dgm:prSet>
      <dgm:spPr/>
    </dgm:pt>
    <dgm:pt modelId="{BB2E2C1C-CF49-E648-8942-29A9128EAFB2}" type="pres">
      <dgm:prSet presAssocID="{C46C9AD2-79F4-AD43-9784-414976BD626F}" presName="sibTrans" presStyleCnt="0"/>
      <dgm:spPr/>
    </dgm:pt>
    <dgm:pt modelId="{E27272F9-8B1A-7E42-9CC0-789BEF9BBD69}" type="pres">
      <dgm:prSet presAssocID="{BDCE9AC5-A06B-8143-8E62-EEA54AFE250E}" presName="node" presStyleLbl="node1" presStyleIdx="2" presStyleCnt="4">
        <dgm:presLayoutVars>
          <dgm:bulletEnabled val="1"/>
        </dgm:presLayoutVars>
      </dgm:prSet>
      <dgm:spPr/>
      <dgm:t>
        <a:bodyPr/>
        <a:lstStyle/>
        <a:p>
          <a:endParaRPr lang="en-US"/>
        </a:p>
      </dgm:t>
    </dgm:pt>
    <dgm:pt modelId="{D838BAEB-FC37-B748-AEB3-ECD90281F5D1}" type="pres">
      <dgm:prSet presAssocID="{7D33BC4D-0FE7-334A-95FA-5B585A8246D0}" presName="sibTrans" presStyleCnt="0"/>
      <dgm:spPr/>
    </dgm:pt>
    <dgm:pt modelId="{1FD283B2-9FB7-0746-94D5-A29A0C0898B3}" type="pres">
      <dgm:prSet presAssocID="{11A3A169-76D7-5043-9BD2-3F0BF714ACC8}" presName="node" presStyleLbl="node1" presStyleIdx="3" presStyleCnt="4">
        <dgm:presLayoutVars>
          <dgm:bulletEnabled val="1"/>
        </dgm:presLayoutVars>
      </dgm:prSet>
      <dgm:spPr/>
      <dgm:t>
        <a:bodyPr/>
        <a:lstStyle/>
        <a:p>
          <a:endParaRPr lang="en-US"/>
        </a:p>
      </dgm:t>
    </dgm:pt>
  </dgm:ptLst>
  <dgm:cxnLst>
    <dgm:cxn modelId="{F07C3CD3-76BF-574C-AD1B-DCAFD56C16D5}" type="presOf" srcId="{C449A357-2CD4-C643-B058-4E990B9737B6}" destId="{246F4424-9359-AE40-A03E-D940AA69828D}" srcOrd="0" destOrd="0" presId="urn:microsoft.com/office/officeart/2005/8/layout/default"/>
    <dgm:cxn modelId="{A00F6E16-CB78-164F-A80D-9A9DA8EFB9DD}" type="presOf" srcId="{BDCE9AC5-A06B-8143-8E62-EEA54AFE250E}" destId="{E27272F9-8B1A-7E42-9CC0-789BEF9BBD69}" srcOrd="0" destOrd="0" presId="urn:microsoft.com/office/officeart/2005/8/layout/default"/>
    <dgm:cxn modelId="{42746B96-7FB7-0E4D-B3B0-E428C3D3FAA7}" srcId="{8608506C-F352-E844-9975-B8D3BA7B7948}" destId="{91D453B8-C435-E74F-A82E-440B5EE86EC4}" srcOrd="0" destOrd="0" parTransId="{083E5046-E410-D44C-BE14-F338940D50E2}" sibTransId="{962BB4B9-9D5D-B346-98E4-76590F511F33}"/>
    <dgm:cxn modelId="{C96D466E-453F-4542-93A3-0025ECDAD979}" type="presOf" srcId="{11A3A169-76D7-5043-9BD2-3F0BF714ACC8}" destId="{1FD283B2-9FB7-0746-94D5-A29A0C0898B3}" srcOrd="0" destOrd="0" presId="urn:microsoft.com/office/officeart/2005/8/layout/default"/>
    <dgm:cxn modelId="{99614958-029A-514C-8FAC-D31D9B15D566}" type="presOf" srcId="{91D453B8-C435-E74F-A82E-440B5EE86EC4}" destId="{71C1CC89-A3BE-674B-9220-444825ACDC8D}" srcOrd="0" destOrd="0" presId="urn:microsoft.com/office/officeart/2005/8/layout/default"/>
    <dgm:cxn modelId="{02B681F4-431B-3E4A-A8DA-F8FB50165287}" srcId="{BDCE9AC5-A06B-8143-8E62-EEA54AFE250E}" destId="{28A0B59D-01C3-144E-B098-953D97D82099}" srcOrd="1" destOrd="0" parTransId="{0285A9DB-CEE0-CC41-9CD1-AE9C8E959929}" sibTransId="{C0164657-9632-0A49-B796-8751E570B1DC}"/>
    <dgm:cxn modelId="{9C7A0993-530E-3C4D-B164-E65FED5A1464}" type="presOf" srcId="{B51B8AC3-02C3-C349-9F5C-2FAD7B539A74}" destId="{E27272F9-8B1A-7E42-9CC0-789BEF9BBD69}" srcOrd="0" destOrd="3" presId="urn:microsoft.com/office/officeart/2005/8/layout/default"/>
    <dgm:cxn modelId="{ADBEF536-7202-D448-A281-6C1C0D422A21}" srcId="{BDCE9AC5-A06B-8143-8E62-EEA54AFE250E}" destId="{C11D44A4-EF04-F745-B279-33AF66A2FD26}" srcOrd="0" destOrd="0" parTransId="{823BC980-2FF2-C54D-9BE2-63A2EC7A2F2D}" sibTransId="{D215EA11-62E8-C24B-B3E0-7EA90D26546B}"/>
    <dgm:cxn modelId="{4AFC23E5-DB4C-DC48-B648-71994357EB55}" type="presOf" srcId="{C11D44A4-EF04-F745-B279-33AF66A2FD26}" destId="{E27272F9-8B1A-7E42-9CC0-789BEF9BBD69}" srcOrd="0" destOrd="1" presId="urn:microsoft.com/office/officeart/2005/8/layout/default"/>
    <dgm:cxn modelId="{456D3FD8-ADB4-1F4C-A87F-62D65BC1CFB0}" srcId="{8608506C-F352-E844-9975-B8D3BA7B7948}" destId="{C449A357-2CD4-C643-B058-4E990B9737B6}" srcOrd="1" destOrd="0" parTransId="{A91F831D-ACF5-F849-84B3-3CEBF66F0923}" sibTransId="{C46C9AD2-79F4-AD43-9784-414976BD626F}"/>
    <dgm:cxn modelId="{A9B8D26D-337D-0749-A826-ED16AFDD64EE}" type="presOf" srcId="{8608506C-F352-E844-9975-B8D3BA7B7948}" destId="{D06393AD-7E57-F544-A430-B9CE9AC2BFC9}" srcOrd="0" destOrd="0" presId="urn:microsoft.com/office/officeart/2005/8/layout/default"/>
    <dgm:cxn modelId="{899CA052-83DC-1B43-8BB2-48C7D33C1EED}" type="presOf" srcId="{28A0B59D-01C3-144E-B098-953D97D82099}" destId="{E27272F9-8B1A-7E42-9CC0-789BEF9BBD69}" srcOrd="0" destOrd="2" presId="urn:microsoft.com/office/officeart/2005/8/layout/default"/>
    <dgm:cxn modelId="{7EED7C47-0969-E943-B9E9-8F44058D98C9}" srcId="{8608506C-F352-E844-9975-B8D3BA7B7948}" destId="{11A3A169-76D7-5043-9BD2-3F0BF714ACC8}" srcOrd="3" destOrd="0" parTransId="{F569AF94-8ACA-544C-97DA-C17EF628C253}" sibTransId="{93BD423C-6267-D443-851E-5E20BFE9172F}"/>
    <dgm:cxn modelId="{05B5CCDF-A2F5-CE49-B8F6-F90704A00F72}" srcId="{BDCE9AC5-A06B-8143-8E62-EEA54AFE250E}" destId="{B51B8AC3-02C3-C349-9F5C-2FAD7B539A74}" srcOrd="2" destOrd="0" parTransId="{2EC00DFB-02A7-6A49-806C-0183CF9E2CDB}" sibTransId="{DD70EBB8-70D1-3348-8C5F-6D38441B169D}"/>
    <dgm:cxn modelId="{C944707C-6622-5646-A607-3F9C0D137DC4}" srcId="{8608506C-F352-E844-9975-B8D3BA7B7948}" destId="{BDCE9AC5-A06B-8143-8E62-EEA54AFE250E}" srcOrd="2" destOrd="0" parTransId="{2B4324F6-3E0F-6340-BA1A-2368231F44E5}" sibTransId="{7D33BC4D-0FE7-334A-95FA-5B585A8246D0}"/>
    <dgm:cxn modelId="{848A7D9C-EF02-B642-983D-19DB37EEACE8}" type="presParOf" srcId="{D06393AD-7E57-F544-A430-B9CE9AC2BFC9}" destId="{71C1CC89-A3BE-674B-9220-444825ACDC8D}" srcOrd="0" destOrd="0" presId="urn:microsoft.com/office/officeart/2005/8/layout/default"/>
    <dgm:cxn modelId="{D75135D5-58B9-F94B-8B05-8904C729EA15}" type="presParOf" srcId="{D06393AD-7E57-F544-A430-B9CE9AC2BFC9}" destId="{973D8C7F-8A34-0D40-96B9-6736DBFB6D2B}" srcOrd="1" destOrd="0" presId="urn:microsoft.com/office/officeart/2005/8/layout/default"/>
    <dgm:cxn modelId="{6F8B5D31-82C2-9B4B-9479-69811213BC75}" type="presParOf" srcId="{D06393AD-7E57-F544-A430-B9CE9AC2BFC9}" destId="{246F4424-9359-AE40-A03E-D940AA69828D}" srcOrd="2" destOrd="0" presId="urn:microsoft.com/office/officeart/2005/8/layout/default"/>
    <dgm:cxn modelId="{FA202456-501E-E547-828A-857FA822C875}" type="presParOf" srcId="{D06393AD-7E57-F544-A430-B9CE9AC2BFC9}" destId="{BB2E2C1C-CF49-E648-8942-29A9128EAFB2}" srcOrd="3" destOrd="0" presId="urn:microsoft.com/office/officeart/2005/8/layout/default"/>
    <dgm:cxn modelId="{DEE39EA6-88A7-7E41-8B81-BC6BAEC0F2CD}" type="presParOf" srcId="{D06393AD-7E57-F544-A430-B9CE9AC2BFC9}" destId="{E27272F9-8B1A-7E42-9CC0-789BEF9BBD69}" srcOrd="4" destOrd="0" presId="urn:microsoft.com/office/officeart/2005/8/layout/default"/>
    <dgm:cxn modelId="{9C895D58-121F-E842-A3EE-C30C572AE3FA}" type="presParOf" srcId="{D06393AD-7E57-F544-A430-B9CE9AC2BFC9}" destId="{D838BAEB-FC37-B748-AEB3-ECD90281F5D1}" srcOrd="5" destOrd="0" presId="urn:microsoft.com/office/officeart/2005/8/layout/default"/>
    <dgm:cxn modelId="{CA36D91A-C003-D540-8EFE-3FDBAAA477EF}" type="presParOf" srcId="{D06393AD-7E57-F544-A430-B9CE9AC2BFC9}" destId="{1FD283B2-9FB7-0746-94D5-A29A0C0898B3}"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3762AB-54DE-C344-875F-842315D947FC}" type="doc">
      <dgm:prSet loTypeId="urn:microsoft.com/office/officeart/2005/8/layout/default" loCatId="" qsTypeId="urn:microsoft.com/office/officeart/2005/8/quickstyle/simple4" qsCatId="simple" csTypeId="urn:microsoft.com/office/officeart/2005/8/colors/accent1_3" csCatId="accent1" phldr="1"/>
      <dgm:spPr/>
      <dgm:t>
        <a:bodyPr/>
        <a:lstStyle/>
        <a:p>
          <a:endParaRPr lang="en-US"/>
        </a:p>
      </dgm:t>
    </dgm:pt>
    <dgm:pt modelId="{AC78031C-4B23-E94E-B0A1-2AAFDE2E07D8}">
      <dgm:prSet phldrT="[Text]"/>
      <dgm:spPr/>
      <dgm:t>
        <a:bodyPr/>
        <a:lstStyle/>
        <a:p>
          <a:r>
            <a:rPr lang="en-US" smtClean="0">
              <a:solidFill>
                <a:srgbClr val="000000"/>
              </a:solidFill>
            </a:rPr>
            <a:t>Faster</a:t>
          </a:r>
          <a:endParaRPr lang="en-US" dirty="0">
            <a:solidFill>
              <a:srgbClr val="000000"/>
            </a:solidFill>
          </a:endParaRPr>
        </a:p>
      </dgm:t>
    </dgm:pt>
    <dgm:pt modelId="{8CFD4D48-97BB-4A4A-B16A-EC862EAF62AA}" type="parTrans" cxnId="{0EBDA85D-03D0-0045-A63A-5AC2CAA823F2}">
      <dgm:prSet/>
      <dgm:spPr/>
      <dgm:t>
        <a:bodyPr/>
        <a:lstStyle/>
        <a:p>
          <a:endParaRPr lang="en-US"/>
        </a:p>
      </dgm:t>
    </dgm:pt>
    <dgm:pt modelId="{B0411760-94D7-5C49-8906-A0849AD269CE}" type="sibTrans" cxnId="{0EBDA85D-03D0-0045-A63A-5AC2CAA823F2}">
      <dgm:prSet/>
      <dgm:spPr/>
      <dgm:t>
        <a:bodyPr/>
        <a:lstStyle/>
        <a:p>
          <a:endParaRPr lang="en-US"/>
        </a:p>
      </dgm:t>
    </dgm:pt>
    <dgm:pt modelId="{57782720-0CE5-CE4C-A7CD-A22267010C11}">
      <dgm:prSet phldrT="[Text]"/>
      <dgm:spPr/>
      <dgm:t>
        <a:bodyPr/>
        <a:lstStyle/>
        <a:p>
          <a:r>
            <a:rPr lang="en-US" dirty="0" smtClean="0">
              <a:solidFill>
                <a:srgbClr val="000000"/>
              </a:solidFill>
            </a:rPr>
            <a:t>Cheaper </a:t>
          </a:r>
          <a:endParaRPr lang="en-US" dirty="0">
            <a:solidFill>
              <a:srgbClr val="000000"/>
            </a:solidFill>
          </a:endParaRPr>
        </a:p>
      </dgm:t>
    </dgm:pt>
    <dgm:pt modelId="{4CAED1BF-217D-1040-AFCC-7C41E3D42409}" type="parTrans" cxnId="{8BC42725-33FD-C548-82DE-9F31377AA43B}">
      <dgm:prSet/>
      <dgm:spPr/>
      <dgm:t>
        <a:bodyPr/>
        <a:lstStyle/>
        <a:p>
          <a:endParaRPr lang="en-US"/>
        </a:p>
      </dgm:t>
    </dgm:pt>
    <dgm:pt modelId="{0684129A-D4F3-A34D-AB49-06997ED5AD76}" type="sibTrans" cxnId="{8BC42725-33FD-C548-82DE-9F31377AA43B}">
      <dgm:prSet/>
      <dgm:spPr/>
      <dgm:t>
        <a:bodyPr/>
        <a:lstStyle/>
        <a:p>
          <a:endParaRPr lang="en-US"/>
        </a:p>
      </dgm:t>
    </dgm:pt>
    <dgm:pt modelId="{2641940A-3E9B-7746-85D4-0828DC9639A7}">
      <dgm:prSet phldrT="[Text]"/>
      <dgm:spPr/>
      <dgm:t>
        <a:bodyPr/>
        <a:lstStyle/>
        <a:p>
          <a:r>
            <a:rPr lang="en-US" dirty="0" smtClean="0">
              <a:solidFill>
                <a:srgbClr val="000000"/>
              </a:solidFill>
            </a:rPr>
            <a:t>Better outcome</a:t>
          </a:r>
          <a:endParaRPr lang="en-US" dirty="0">
            <a:solidFill>
              <a:srgbClr val="000000"/>
            </a:solidFill>
          </a:endParaRPr>
        </a:p>
      </dgm:t>
    </dgm:pt>
    <dgm:pt modelId="{CC038950-5C8D-FE4F-BF8C-D818161BF430}" type="parTrans" cxnId="{DB92B12A-98AC-7A45-850E-5DF47EA0F857}">
      <dgm:prSet/>
      <dgm:spPr/>
      <dgm:t>
        <a:bodyPr/>
        <a:lstStyle/>
        <a:p>
          <a:endParaRPr lang="en-US"/>
        </a:p>
      </dgm:t>
    </dgm:pt>
    <dgm:pt modelId="{F4B53110-29C7-2F4D-8881-0660266BFB9F}" type="sibTrans" cxnId="{DB92B12A-98AC-7A45-850E-5DF47EA0F857}">
      <dgm:prSet/>
      <dgm:spPr/>
      <dgm:t>
        <a:bodyPr/>
        <a:lstStyle/>
        <a:p>
          <a:endParaRPr lang="en-US"/>
        </a:p>
      </dgm:t>
    </dgm:pt>
    <dgm:pt modelId="{04D148A7-BC8A-6744-BE7F-3D881091938F}">
      <dgm:prSet phldrT="[Text]"/>
      <dgm:spPr/>
      <dgm:t>
        <a:bodyPr/>
        <a:lstStyle/>
        <a:p>
          <a:r>
            <a:rPr lang="en-US" smtClean="0">
              <a:solidFill>
                <a:srgbClr val="000000"/>
              </a:solidFill>
            </a:rPr>
            <a:t>Compliance with Law</a:t>
          </a:r>
          <a:endParaRPr lang="en-US" dirty="0">
            <a:solidFill>
              <a:srgbClr val="000000"/>
            </a:solidFill>
          </a:endParaRPr>
        </a:p>
      </dgm:t>
    </dgm:pt>
    <dgm:pt modelId="{C47A2AE3-0B8C-C244-A806-09BBFEF4B3C0}" type="parTrans" cxnId="{9629EC37-9F0C-DD46-A045-A1BA2EACA5A4}">
      <dgm:prSet/>
      <dgm:spPr/>
      <dgm:t>
        <a:bodyPr/>
        <a:lstStyle/>
        <a:p>
          <a:endParaRPr lang="en-US"/>
        </a:p>
      </dgm:t>
    </dgm:pt>
    <dgm:pt modelId="{F09F972F-5DD3-5947-A4A3-F8E3165FB211}" type="sibTrans" cxnId="{9629EC37-9F0C-DD46-A045-A1BA2EACA5A4}">
      <dgm:prSet/>
      <dgm:spPr/>
      <dgm:t>
        <a:bodyPr/>
        <a:lstStyle/>
        <a:p>
          <a:endParaRPr lang="en-US"/>
        </a:p>
      </dgm:t>
    </dgm:pt>
    <dgm:pt modelId="{A66FC861-393B-B84E-8D7A-1B7F9EB8DA3E}">
      <dgm:prSet phldrT="[Text]"/>
      <dgm:spPr/>
      <dgm:t>
        <a:bodyPr/>
        <a:lstStyle/>
        <a:p>
          <a:r>
            <a:rPr lang="en-US" smtClean="0">
              <a:solidFill>
                <a:srgbClr val="000000"/>
              </a:solidFill>
            </a:rPr>
            <a:t>More creative</a:t>
          </a:r>
          <a:endParaRPr lang="en-US" dirty="0">
            <a:solidFill>
              <a:srgbClr val="000000"/>
            </a:solidFill>
          </a:endParaRPr>
        </a:p>
      </dgm:t>
    </dgm:pt>
    <dgm:pt modelId="{F8F7A60C-9C80-4F4F-AC75-F5174F607298}" type="parTrans" cxnId="{8EF75E19-3F24-0644-83FA-B3EC018EDB1F}">
      <dgm:prSet/>
      <dgm:spPr/>
      <dgm:t>
        <a:bodyPr/>
        <a:lstStyle/>
        <a:p>
          <a:endParaRPr lang="en-US"/>
        </a:p>
      </dgm:t>
    </dgm:pt>
    <dgm:pt modelId="{98975F3E-992F-8B42-93D0-15E3EE6F7422}" type="sibTrans" cxnId="{8EF75E19-3F24-0644-83FA-B3EC018EDB1F}">
      <dgm:prSet/>
      <dgm:spPr/>
      <dgm:t>
        <a:bodyPr/>
        <a:lstStyle/>
        <a:p>
          <a:endParaRPr lang="en-US"/>
        </a:p>
      </dgm:t>
    </dgm:pt>
    <dgm:pt modelId="{FB2CEC6B-7DF7-4649-9C4D-1614A5336BE8}">
      <dgm:prSet phldrT="[Text]"/>
      <dgm:spPr/>
      <dgm:t>
        <a:bodyPr/>
        <a:lstStyle/>
        <a:p>
          <a:r>
            <a:rPr lang="en-US" smtClean="0">
              <a:solidFill>
                <a:srgbClr val="000000"/>
              </a:solidFill>
            </a:rPr>
            <a:t>Long lasting results</a:t>
          </a:r>
          <a:endParaRPr lang="en-US" dirty="0">
            <a:solidFill>
              <a:srgbClr val="000000"/>
            </a:solidFill>
          </a:endParaRPr>
        </a:p>
      </dgm:t>
    </dgm:pt>
    <dgm:pt modelId="{664331A8-5A81-A24A-AD33-F30571254011}" type="parTrans" cxnId="{F9E5EAA0-E580-1F40-83FE-AC214397E091}">
      <dgm:prSet/>
      <dgm:spPr/>
      <dgm:t>
        <a:bodyPr/>
        <a:lstStyle/>
        <a:p>
          <a:endParaRPr lang="en-US"/>
        </a:p>
      </dgm:t>
    </dgm:pt>
    <dgm:pt modelId="{F9822C9D-A88D-D343-A5F3-8E7EF965F7F6}" type="sibTrans" cxnId="{F9E5EAA0-E580-1F40-83FE-AC214397E091}">
      <dgm:prSet/>
      <dgm:spPr/>
      <dgm:t>
        <a:bodyPr/>
        <a:lstStyle/>
        <a:p>
          <a:endParaRPr lang="en-US"/>
        </a:p>
      </dgm:t>
    </dgm:pt>
    <dgm:pt modelId="{55EDE9EF-FFFA-F24B-B51E-7E307A2C30F9}" type="pres">
      <dgm:prSet presAssocID="{793762AB-54DE-C344-875F-842315D947FC}" presName="diagram" presStyleCnt="0">
        <dgm:presLayoutVars>
          <dgm:dir/>
          <dgm:resizeHandles val="exact"/>
        </dgm:presLayoutVars>
      </dgm:prSet>
      <dgm:spPr/>
      <dgm:t>
        <a:bodyPr/>
        <a:lstStyle/>
        <a:p>
          <a:endParaRPr lang="en-US"/>
        </a:p>
      </dgm:t>
    </dgm:pt>
    <dgm:pt modelId="{EEA896B6-E058-7942-87A4-E4FCFE2D8B66}" type="pres">
      <dgm:prSet presAssocID="{AC78031C-4B23-E94E-B0A1-2AAFDE2E07D8}" presName="node" presStyleLbl="node1" presStyleIdx="0" presStyleCnt="6">
        <dgm:presLayoutVars>
          <dgm:bulletEnabled val="1"/>
        </dgm:presLayoutVars>
      </dgm:prSet>
      <dgm:spPr/>
      <dgm:t>
        <a:bodyPr/>
        <a:lstStyle/>
        <a:p>
          <a:endParaRPr lang="en-US"/>
        </a:p>
      </dgm:t>
    </dgm:pt>
    <dgm:pt modelId="{BC9CE5A0-8EA6-AB46-A922-CFA961DA143C}" type="pres">
      <dgm:prSet presAssocID="{B0411760-94D7-5C49-8906-A0849AD269CE}" presName="sibTrans" presStyleCnt="0"/>
      <dgm:spPr/>
    </dgm:pt>
    <dgm:pt modelId="{E419CF4E-7EA6-EA4E-B9DF-8F7EF83D7610}" type="pres">
      <dgm:prSet presAssocID="{57782720-0CE5-CE4C-A7CD-A22267010C11}" presName="node" presStyleLbl="node1" presStyleIdx="1" presStyleCnt="6">
        <dgm:presLayoutVars>
          <dgm:bulletEnabled val="1"/>
        </dgm:presLayoutVars>
      </dgm:prSet>
      <dgm:spPr/>
      <dgm:t>
        <a:bodyPr/>
        <a:lstStyle/>
        <a:p>
          <a:endParaRPr lang="en-US"/>
        </a:p>
      </dgm:t>
    </dgm:pt>
    <dgm:pt modelId="{D984D534-AA12-9D4A-9B01-CC6077C0F85E}" type="pres">
      <dgm:prSet presAssocID="{0684129A-D4F3-A34D-AB49-06997ED5AD76}" presName="sibTrans" presStyleCnt="0"/>
      <dgm:spPr/>
    </dgm:pt>
    <dgm:pt modelId="{074D45E5-5AA7-AA45-BA25-5FD179E35C4A}" type="pres">
      <dgm:prSet presAssocID="{2641940A-3E9B-7746-85D4-0828DC9639A7}" presName="node" presStyleLbl="node1" presStyleIdx="2" presStyleCnt="6">
        <dgm:presLayoutVars>
          <dgm:bulletEnabled val="1"/>
        </dgm:presLayoutVars>
      </dgm:prSet>
      <dgm:spPr/>
      <dgm:t>
        <a:bodyPr/>
        <a:lstStyle/>
        <a:p>
          <a:endParaRPr lang="en-US"/>
        </a:p>
      </dgm:t>
    </dgm:pt>
    <dgm:pt modelId="{803744E5-62C4-FF4F-AA75-C45032AB0017}" type="pres">
      <dgm:prSet presAssocID="{F4B53110-29C7-2F4D-8881-0660266BFB9F}" presName="sibTrans" presStyleCnt="0"/>
      <dgm:spPr/>
    </dgm:pt>
    <dgm:pt modelId="{3A1916D4-2137-8B4F-B7F0-2D34D34210E3}" type="pres">
      <dgm:prSet presAssocID="{04D148A7-BC8A-6744-BE7F-3D881091938F}" presName="node" presStyleLbl="node1" presStyleIdx="3" presStyleCnt="6">
        <dgm:presLayoutVars>
          <dgm:bulletEnabled val="1"/>
        </dgm:presLayoutVars>
      </dgm:prSet>
      <dgm:spPr/>
      <dgm:t>
        <a:bodyPr/>
        <a:lstStyle/>
        <a:p>
          <a:endParaRPr lang="en-US"/>
        </a:p>
      </dgm:t>
    </dgm:pt>
    <dgm:pt modelId="{0F985E3F-A546-A540-BFB1-E8FBF98D4D46}" type="pres">
      <dgm:prSet presAssocID="{F09F972F-5DD3-5947-A4A3-F8E3165FB211}" presName="sibTrans" presStyleCnt="0"/>
      <dgm:spPr/>
    </dgm:pt>
    <dgm:pt modelId="{154F3205-66F7-2F48-841B-723FC6F9FAA5}" type="pres">
      <dgm:prSet presAssocID="{A66FC861-393B-B84E-8D7A-1B7F9EB8DA3E}" presName="node" presStyleLbl="node1" presStyleIdx="4" presStyleCnt="6">
        <dgm:presLayoutVars>
          <dgm:bulletEnabled val="1"/>
        </dgm:presLayoutVars>
      </dgm:prSet>
      <dgm:spPr/>
      <dgm:t>
        <a:bodyPr/>
        <a:lstStyle/>
        <a:p>
          <a:endParaRPr lang="en-US"/>
        </a:p>
      </dgm:t>
    </dgm:pt>
    <dgm:pt modelId="{B5B4152A-7BF0-4648-990B-051444D5BEF2}" type="pres">
      <dgm:prSet presAssocID="{98975F3E-992F-8B42-93D0-15E3EE6F7422}" presName="sibTrans" presStyleCnt="0"/>
      <dgm:spPr/>
    </dgm:pt>
    <dgm:pt modelId="{9B1C2DAC-870F-7B47-9044-F331688E3873}" type="pres">
      <dgm:prSet presAssocID="{FB2CEC6B-7DF7-4649-9C4D-1614A5336BE8}" presName="node" presStyleLbl="node1" presStyleIdx="5" presStyleCnt="6">
        <dgm:presLayoutVars>
          <dgm:bulletEnabled val="1"/>
        </dgm:presLayoutVars>
      </dgm:prSet>
      <dgm:spPr/>
      <dgm:t>
        <a:bodyPr/>
        <a:lstStyle/>
        <a:p>
          <a:endParaRPr lang="en-US"/>
        </a:p>
      </dgm:t>
    </dgm:pt>
  </dgm:ptLst>
  <dgm:cxnLst>
    <dgm:cxn modelId="{7DAE662E-B547-D94F-B81B-F84EBC08F193}" type="presOf" srcId="{FB2CEC6B-7DF7-4649-9C4D-1614A5336BE8}" destId="{9B1C2DAC-870F-7B47-9044-F331688E3873}" srcOrd="0" destOrd="0" presId="urn:microsoft.com/office/officeart/2005/8/layout/default"/>
    <dgm:cxn modelId="{0DE338BD-390C-4541-BB74-ED39B952A27D}" type="presOf" srcId="{AC78031C-4B23-E94E-B0A1-2AAFDE2E07D8}" destId="{EEA896B6-E058-7942-87A4-E4FCFE2D8B66}" srcOrd="0" destOrd="0" presId="urn:microsoft.com/office/officeart/2005/8/layout/default"/>
    <dgm:cxn modelId="{F9E5EAA0-E580-1F40-83FE-AC214397E091}" srcId="{793762AB-54DE-C344-875F-842315D947FC}" destId="{FB2CEC6B-7DF7-4649-9C4D-1614A5336BE8}" srcOrd="5" destOrd="0" parTransId="{664331A8-5A81-A24A-AD33-F30571254011}" sibTransId="{F9822C9D-A88D-D343-A5F3-8E7EF965F7F6}"/>
    <dgm:cxn modelId="{5657E7F2-8C8E-094D-AACA-675390127581}" type="presOf" srcId="{793762AB-54DE-C344-875F-842315D947FC}" destId="{55EDE9EF-FFFA-F24B-B51E-7E307A2C30F9}" srcOrd="0" destOrd="0" presId="urn:microsoft.com/office/officeart/2005/8/layout/default"/>
    <dgm:cxn modelId="{9629EC37-9F0C-DD46-A045-A1BA2EACA5A4}" srcId="{793762AB-54DE-C344-875F-842315D947FC}" destId="{04D148A7-BC8A-6744-BE7F-3D881091938F}" srcOrd="3" destOrd="0" parTransId="{C47A2AE3-0B8C-C244-A806-09BBFEF4B3C0}" sibTransId="{F09F972F-5DD3-5947-A4A3-F8E3165FB211}"/>
    <dgm:cxn modelId="{0EBDA85D-03D0-0045-A63A-5AC2CAA823F2}" srcId="{793762AB-54DE-C344-875F-842315D947FC}" destId="{AC78031C-4B23-E94E-B0A1-2AAFDE2E07D8}" srcOrd="0" destOrd="0" parTransId="{8CFD4D48-97BB-4A4A-B16A-EC862EAF62AA}" sibTransId="{B0411760-94D7-5C49-8906-A0849AD269CE}"/>
    <dgm:cxn modelId="{DB92B12A-98AC-7A45-850E-5DF47EA0F857}" srcId="{793762AB-54DE-C344-875F-842315D947FC}" destId="{2641940A-3E9B-7746-85D4-0828DC9639A7}" srcOrd="2" destOrd="0" parTransId="{CC038950-5C8D-FE4F-BF8C-D818161BF430}" sibTransId="{F4B53110-29C7-2F4D-8881-0660266BFB9F}"/>
    <dgm:cxn modelId="{8BC42725-33FD-C548-82DE-9F31377AA43B}" srcId="{793762AB-54DE-C344-875F-842315D947FC}" destId="{57782720-0CE5-CE4C-A7CD-A22267010C11}" srcOrd="1" destOrd="0" parTransId="{4CAED1BF-217D-1040-AFCC-7C41E3D42409}" sibTransId="{0684129A-D4F3-A34D-AB49-06997ED5AD76}"/>
    <dgm:cxn modelId="{19FC8A30-8DBB-FE43-AA3B-B60682755E9E}" type="presOf" srcId="{A66FC861-393B-B84E-8D7A-1B7F9EB8DA3E}" destId="{154F3205-66F7-2F48-841B-723FC6F9FAA5}" srcOrd="0" destOrd="0" presId="urn:microsoft.com/office/officeart/2005/8/layout/default"/>
    <dgm:cxn modelId="{D5C017D5-353E-F04F-97BB-2A87640912F2}" type="presOf" srcId="{2641940A-3E9B-7746-85D4-0828DC9639A7}" destId="{074D45E5-5AA7-AA45-BA25-5FD179E35C4A}" srcOrd="0" destOrd="0" presId="urn:microsoft.com/office/officeart/2005/8/layout/default"/>
    <dgm:cxn modelId="{8EF75E19-3F24-0644-83FA-B3EC018EDB1F}" srcId="{793762AB-54DE-C344-875F-842315D947FC}" destId="{A66FC861-393B-B84E-8D7A-1B7F9EB8DA3E}" srcOrd="4" destOrd="0" parTransId="{F8F7A60C-9C80-4F4F-AC75-F5174F607298}" sibTransId="{98975F3E-992F-8B42-93D0-15E3EE6F7422}"/>
    <dgm:cxn modelId="{9B66BC98-9674-3F4E-8DD0-F9643CBF76C7}" type="presOf" srcId="{04D148A7-BC8A-6744-BE7F-3D881091938F}" destId="{3A1916D4-2137-8B4F-B7F0-2D34D34210E3}" srcOrd="0" destOrd="0" presId="urn:microsoft.com/office/officeart/2005/8/layout/default"/>
    <dgm:cxn modelId="{3528DCD9-00B1-694D-BD92-4C7B339756B5}" type="presOf" srcId="{57782720-0CE5-CE4C-A7CD-A22267010C11}" destId="{E419CF4E-7EA6-EA4E-B9DF-8F7EF83D7610}" srcOrd="0" destOrd="0" presId="urn:microsoft.com/office/officeart/2005/8/layout/default"/>
    <dgm:cxn modelId="{A047774C-2259-E84C-B26E-290A647A20A0}" type="presParOf" srcId="{55EDE9EF-FFFA-F24B-B51E-7E307A2C30F9}" destId="{EEA896B6-E058-7942-87A4-E4FCFE2D8B66}" srcOrd="0" destOrd="0" presId="urn:microsoft.com/office/officeart/2005/8/layout/default"/>
    <dgm:cxn modelId="{F2D596E4-E51C-724B-9C60-932812EA9576}" type="presParOf" srcId="{55EDE9EF-FFFA-F24B-B51E-7E307A2C30F9}" destId="{BC9CE5A0-8EA6-AB46-A922-CFA961DA143C}" srcOrd="1" destOrd="0" presId="urn:microsoft.com/office/officeart/2005/8/layout/default"/>
    <dgm:cxn modelId="{91A5F415-FEF6-EF49-BC2F-AB1C2B24985E}" type="presParOf" srcId="{55EDE9EF-FFFA-F24B-B51E-7E307A2C30F9}" destId="{E419CF4E-7EA6-EA4E-B9DF-8F7EF83D7610}" srcOrd="2" destOrd="0" presId="urn:microsoft.com/office/officeart/2005/8/layout/default"/>
    <dgm:cxn modelId="{49FD2195-CEBA-8F43-935E-6498527EEE1C}" type="presParOf" srcId="{55EDE9EF-FFFA-F24B-B51E-7E307A2C30F9}" destId="{D984D534-AA12-9D4A-9B01-CC6077C0F85E}" srcOrd="3" destOrd="0" presId="urn:microsoft.com/office/officeart/2005/8/layout/default"/>
    <dgm:cxn modelId="{7648A6E8-93F3-CC43-A4AC-5546938A85A7}" type="presParOf" srcId="{55EDE9EF-FFFA-F24B-B51E-7E307A2C30F9}" destId="{074D45E5-5AA7-AA45-BA25-5FD179E35C4A}" srcOrd="4" destOrd="0" presId="urn:microsoft.com/office/officeart/2005/8/layout/default"/>
    <dgm:cxn modelId="{3259B7CE-7917-FB48-8499-D69574CAA6EB}" type="presParOf" srcId="{55EDE9EF-FFFA-F24B-B51E-7E307A2C30F9}" destId="{803744E5-62C4-FF4F-AA75-C45032AB0017}" srcOrd="5" destOrd="0" presId="urn:microsoft.com/office/officeart/2005/8/layout/default"/>
    <dgm:cxn modelId="{127CC496-CAA6-794C-AA40-57FFBB49162E}" type="presParOf" srcId="{55EDE9EF-FFFA-F24B-B51E-7E307A2C30F9}" destId="{3A1916D4-2137-8B4F-B7F0-2D34D34210E3}" srcOrd="6" destOrd="0" presId="urn:microsoft.com/office/officeart/2005/8/layout/default"/>
    <dgm:cxn modelId="{34DEA298-5622-5840-8C9C-8B1C8C921FD9}" type="presParOf" srcId="{55EDE9EF-FFFA-F24B-B51E-7E307A2C30F9}" destId="{0F985E3F-A546-A540-BFB1-E8FBF98D4D46}" srcOrd="7" destOrd="0" presId="urn:microsoft.com/office/officeart/2005/8/layout/default"/>
    <dgm:cxn modelId="{1264620C-A6A3-2049-A811-1B6C3909C270}" type="presParOf" srcId="{55EDE9EF-FFFA-F24B-B51E-7E307A2C30F9}" destId="{154F3205-66F7-2F48-841B-723FC6F9FAA5}" srcOrd="8" destOrd="0" presId="urn:microsoft.com/office/officeart/2005/8/layout/default"/>
    <dgm:cxn modelId="{4255E2CA-5B9B-B240-BE4D-0EEB4B9C27BA}" type="presParOf" srcId="{55EDE9EF-FFFA-F24B-B51E-7E307A2C30F9}" destId="{B5B4152A-7BF0-4648-990B-051444D5BEF2}" srcOrd="9" destOrd="0" presId="urn:microsoft.com/office/officeart/2005/8/layout/default"/>
    <dgm:cxn modelId="{EF0227A4-5A22-D04B-B798-F1B071165C33}" type="presParOf" srcId="{55EDE9EF-FFFA-F24B-B51E-7E307A2C30F9}" destId="{9B1C2DAC-870F-7B47-9044-F331688E387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A72578-879E-C449-843F-E374A6326D72}"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D046BF1E-E336-ED4E-81EC-442CEA5F1635}">
      <dgm:prSet phldrT="[Text]"/>
      <dgm:spPr/>
      <dgm:t>
        <a:bodyPr/>
        <a:lstStyle/>
        <a:p>
          <a:r>
            <a:rPr lang="en-US" b="1" dirty="0" smtClean="0">
              <a:solidFill>
                <a:srgbClr val="000000"/>
              </a:solidFill>
            </a:rPr>
            <a:t>Issue</a:t>
          </a:r>
        </a:p>
        <a:p>
          <a:r>
            <a:rPr lang="en-US" dirty="0" smtClean="0">
              <a:solidFill>
                <a:srgbClr val="000000"/>
              </a:solidFill>
            </a:rPr>
            <a:t>Water contamination of the Housatonic River in Pittsfield Massachusetts due to the PCB’s from a General Electric facility</a:t>
          </a:r>
          <a:endParaRPr lang="en-US" dirty="0">
            <a:solidFill>
              <a:srgbClr val="000000"/>
            </a:solidFill>
          </a:endParaRPr>
        </a:p>
      </dgm:t>
    </dgm:pt>
    <dgm:pt modelId="{BD1C3677-697D-8B44-A07D-9B1D41C4548C}" type="parTrans" cxnId="{B3D0CEF8-8AEF-E44C-B642-AC503B7F561C}">
      <dgm:prSet/>
      <dgm:spPr/>
      <dgm:t>
        <a:bodyPr/>
        <a:lstStyle/>
        <a:p>
          <a:endParaRPr lang="en-US"/>
        </a:p>
      </dgm:t>
    </dgm:pt>
    <dgm:pt modelId="{67C20291-D1D9-F948-84A7-06877033378C}" type="sibTrans" cxnId="{B3D0CEF8-8AEF-E44C-B642-AC503B7F561C}">
      <dgm:prSet/>
      <dgm:spPr/>
      <dgm:t>
        <a:bodyPr/>
        <a:lstStyle/>
        <a:p>
          <a:endParaRPr lang="en-US">
            <a:solidFill>
              <a:srgbClr val="000000"/>
            </a:solidFill>
          </a:endParaRPr>
        </a:p>
      </dgm:t>
    </dgm:pt>
    <dgm:pt modelId="{1BEF8D1E-B5D0-8D4B-9C77-F898EA1227C7}">
      <dgm:prSet phldrT="[Text]"/>
      <dgm:spPr/>
      <dgm:t>
        <a:bodyPr/>
        <a:lstStyle/>
        <a:p>
          <a:r>
            <a:rPr lang="en-US" b="1" dirty="0" smtClean="0">
              <a:solidFill>
                <a:srgbClr val="000000"/>
              </a:solidFill>
            </a:rPr>
            <a:t>Resolution Method</a:t>
          </a:r>
        </a:p>
        <a:p>
          <a:r>
            <a:rPr lang="en-US" dirty="0" smtClean="0">
              <a:solidFill>
                <a:srgbClr val="000000"/>
              </a:solidFill>
            </a:rPr>
            <a:t>Mediation between GE and the EPA, along with eight other government agencies. Multiple neutral mediators assisted in the process.</a:t>
          </a:r>
          <a:endParaRPr lang="en-US" dirty="0">
            <a:solidFill>
              <a:srgbClr val="000000"/>
            </a:solidFill>
          </a:endParaRPr>
        </a:p>
      </dgm:t>
    </dgm:pt>
    <dgm:pt modelId="{E8237E71-018B-2C47-9CA6-08B9C85063AB}" type="parTrans" cxnId="{D484D03F-2312-AD4B-89D3-FBA713BA12F3}">
      <dgm:prSet/>
      <dgm:spPr/>
      <dgm:t>
        <a:bodyPr/>
        <a:lstStyle/>
        <a:p>
          <a:endParaRPr lang="en-US"/>
        </a:p>
      </dgm:t>
    </dgm:pt>
    <dgm:pt modelId="{8029E2CE-8CA2-AA41-B944-7AE20457F15E}" type="sibTrans" cxnId="{D484D03F-2312-AD4B-89D3-FBA713BA12F3}">
      <dgm:prSet/>
      <dgm:spPr/>
      <dgm:t>
        <a:bodyPr/>
        <a:lstStyle/>
        <a:p>
          <a:endParaRPr lang="en-US">
            <a:solidFill>
              <a:srgbClr val="000000"/>
            </a:solidFill>
          </a:endParaRPr>
        </a:p>
      </dgm:t>
    </dgm:pt>
    <dgm:pt modelId="{1D509118-F0E3-E941-B57B-5E7CA30D550A}">
      <dgm:prSet phldrT="[Text]"/>
      <dgm:spPr/>
      <dgm:t>
        <a:bodyPr/>
        <a:lstStyle/>
        <a:p>
          <a:r>
            <a:rPr lang="en-US" b="1" dirty="0" smtClean="0">
              <a:solidFill>
                <a:srgbClr val="000000"/>
              </a:solidFill>
            </a:rPr>
            <a:t>Result</a:t>
          </a:r>
        </a:p>
        <a:p>
          <a:r>
            <a:rPr lang="en-US" dirty="0" smtClean="0">
              <a:solidFill>
                <a:srgbClr val="000000"/>
              </a:solidFill>
            </a:rPr>
            <a:t>GE agrees to clean up the river and to fund a natural resource damage package for a total cost of $200 million. </a:t>
          </a:r>
          <a:endParaRPr lang="en-US" dirty="0">
            <a:solidFill>
              <a:srgbClr val="000000"/>
            </a:solidFill>
          </a:endParaRPr>
        </a:p>
      </dgm:t>
    </dgm:pt>
    <dgm:pt modelId="{CAFA4834-2902-E248-A91A-ABEA9EB561B5}" type="parTrans" cxnId="{E657AE15-E503-DA48-A559-FC2FB54230C2}">
      <dgm:prSet/>
      <dgm:spPr/>
      <dgm:t>
        <a:bodyPr/>
        <a:lstStyle/>
        <a:p>
          <a:endParaRPr lang="en-US"/>
        </a:p>
      </dgm:t>
    </dgm:pt>
    <dgm:pt modelId="{8C38BBB9-D217-2346-973E-3D080EADF814}" type="sibTrans" cxnId="{E657AE15-E503-DA48-A559-FC2FB54230C2}">
      <dgm:prSet/>
      <dgm:spPr/>
      <dgm:t>
        <a:bodyPr/>
        <a:lstStyle/>
        <a:p>
          <a:endParaRPr lang="en-US"/>
        </a:p>
      </dgm:t>
    </dgm:pt>
    <dgm:pt modelId="{4B31D94B-6486-EC41-A6C6-4F5AE23166DC}" type="pres">
      <dgm:prSet presAssocID="{2EA72578-879E-C449-843F-E374A6326D72}" presName="outerComposite" presStyleCnt="0">
        <dgm:presLayoutVars>
          <dgm:chMax val="5"/>
          <dgm:dir/>
          <dgm:resizeHandles val="exact"/>
        </dgm:presLayoutVars>
      </dgm:prSet>
      <dgm:spPr/>
      <dgm:t>
        <a:bodyPr/>
        <a:lstStyle/>
        <a:p>
          <a:endParaRPr lang="en-US"/>
        </a:p>
      </dgm:t>
    </dgm:pt>
    <dgm:pt modelId="{50705CA6-E296-D64B-B8D7-9E2B3EB32AFC}" type="pres">
      <dgm:prSet presAssocID="{2EA72578-879E-C449-843F-E374A6326D72}" presName="dummyMaxCanvas" presStyleCnt="0">
        <dgm:presLayoutVars/>
      </dgm:prSet>
      <dgm:spPr/>
    </dgm:pt>
    <dgm:pt modelId="{0E649D5A-EC4C-8445-A4BF-090E4C8A121D}" type="pres">
      <dgm:prSet presAssocID="{2EA72578-879E-C449-843F-E374A6326D72}" presName="ThreeNodes_1" presStyleLbl="node1" presStyleIdx="0" presStyleCnt="3">
        <dgm:presLayoutVars>
          <dgm:bulletEnabled val="1"/>
        </dgm:presLayoutVars>
      </dgm:prSet>
      <dgm:spPr/>
      <dgm:t>
        <a:bodyPr/>
        <a:lstStyle/>
        <a:p>
          <a:endParaRPr lang="en-US"/>
        </a:p>
      </dgm:t>
    </dgm:pt>
    <dgm:pt modelId="{28EC6C07-7D13-CA48-95CC-4C9CF3EB6E7C}" type="pres">
      <dgm:prSet presAssocID="{2EA72578-879E-C449-843F-E374A6326D72}" presName="ThreeNodes_2" presStyleLbl="node1" presStyleIdx="1" presStyleCnt="3">
        <dgm:presLayoutVars>
          <dgm:bulletEnabled val="1"/>
        </dgm:presLayoutVars>
      </dgm:prSet>
      <dgm:spPr/>
      <dgm:t>
        <a:bodyPr/>
        <a:lstStyle/>
        <a:p>
          <a:endParaRPr lang="en-US"/>
        </a:p>
      </dgm:t>
    </dgm:pt>
    <dgm:pt modelId="{68AAC86F-4D48-F749-BF66-EB554B3A426E}" type="pres">
      <dgm:prSet presAssocID="{2EA72578-879E-C449-843F-E374A6326D72}" presName="ThreeNodes_3" presStyleLbl="node1" presStyleIdx="2" presStyleCnt="3">
        <dgm:presLayoutVars>
          <dgm:bulletEnabled val="1"/>
        </dgm:presLayoutVars>
      </dgm:prSet>
      <dgm:spPr/>
      <dgm:t>
        <a:bodyPr/>
        <a:lstStyle/>
        <a:p>
          <a:endParaRPr lang="en-US"/>
        </a:p>
      </dgm:t>
    </dgm:pt>
    <dgm:pt modelId="{302BB81F-869F-894B-AEE0-B8AFE1B57E8C}" type="pres">
      <dgm:prSet presAssocID="{2EA72578-879E-C449-843F-E374A6326D72}" presName="ThreeConn_1-2" presStyleLbl="fgAccFollowNode1" presStyleIdx="0" presStyleCnt="2">
        <dgm:presLayoutVars>
          <dgm:bulletEnabled val="1"/>
        </dgm:presLayoutVars>
      </dgm:prSet>
      <dgm:spPr/>
      <dgm:t>
        <a:bodyPr/>
        <a:lstStyle/>
        <a:p>
          <a:endParaRPr lang="en-US"/>
        </a:p>
      </dgm:t>
    </dgm:pt>
    <dgm:pt modelId="{251C972F-726D-4A48-B10F-6A492557D870}" type="pres">
      <dgm:prSet presAssocID="{2EA72578-879E-C449-843F-E374A6326D72}" presName="ThreeConn_2-3" presStyleLbl="fgAccFollowNode1" presStyleIdx="1" presStyleCnt="2">
        <dgm:presLayoutVars>
          <dgm:bulletEnabled val="1"/>
        </dgm:presLayoutVars>
      </dgm:prSet>
      <dgm:spPr/>
      <dgm:t>
        <a:bodyPr/>
        <a:lstStyle/>
        <a:p>
          <a:endParaRPr lang="en-US"/>
        </a:p>
      </dgm:t>
    </dgm:pt>
    <dgm:pt modelId="{AFC3117D-6833-C444-89C7-BA08537BC3B9}" type="pres">
      <dgm:prSet presAssocID="{2EA72578-879E-C449-843F-E374A6326D72}" presName="ThreeNodes_1_text" presStyleLbl="node1" presStyleIdx="2" presStyleCnt="3">
        <dgm:presLayoutVars>
          <dgm:bulletEnabled val="1"/>
        </dgm:presLayoutVars>
      </dgm:prSet>
      <dgm:spPr/>
      <dgm:t>
        <a:bodyPr/>
        <a:lstStyle/>
        <a:p>
          <a:endParaRPr lang="en-US"/>
        </a:p>
      </dgm:t>
    </dgm:pt>
    <dgm:pt modelId="{CC6D76FD-EA61-C446-950A-997B12591F44}" type="pres">
      <dgm:prSet presAssocID="{2EA72578-879E-C449-843F-E374A6326D72}" presName="ThreeNodes_2_text" presStyleLbl="node1" presStyleIdx="2" presStyleCnt="3">
        <dgm:presLayoutVars>
          <dgm:bulletEnabled val="1"/>
        </dgm:presLayoutVars>
      </dgm:prSet>
      <dgm:spPr/>
      <dgm:t>
        <a:bodyPr/>
        <a:lstStyle/>
        <a:p>
          <a:endParaRPr lang="en-US"/>
        </a:p>
      </dgm:t>
    </dgm:pt>
    <dgm:pt modelId="{0093F712-3FA9-0746-8B8B-B31DBDF81586}" type="pres">
      <dgm:prSet presAssocID="{2EA72578-879E-C449-843F-E374A6326D72}" presName="ThreeNodes_3_text" presStyleLbl="node1" presStyleIdx="2" presStyleCnt="3">
        <dgm:presLayoutVars>
          <dgm:bulletEnabled val="1"/>
        </dgm:presLayoutVars>
      </dgm:prSet>
      <dgm:spPr/>
      <dgm:t>
        <a:bodyPr/>
        <a:lstStyle/>
        <a:p>
          <a:endParaRPr lang="en-US"/>
        </a:p>
      </dgm:t>
    </dgm:pt>
  </dgm:ptLst>
  <dgm:cxnLst>
    <dgm:cxn modelId="{4C337DB9-DC52-9042-B01F-2AA6D80219A4}" type="presOf" srcId="{D046BF1E-E336-ED4E-81EC-442CEA5F1635}" destId="{AFC3117D-6833-C444-89C7-BA08537BC3B9}" srcOrd="1" destOrd="0" presId="urn:microsoft.com/office/officeart/2005/8/layout/vProcess5"/>
    <dgm:cxn modelId="{D484D03F-2312-AD4B-89D3-FBA713BA12F3}" srcId="{2EA72578-879E-C449-843F-E374A6326D72}" destId="{1BEF8D1E-B5D0-8D4B-9C77-F898EA1227C7}" srcOrd="1" destOrd="0" parTransId="{E8237E71-018B-2C47-9CA6-08B9C85063AB}" sibTransId="{8029E2CE-8CA2-AA41-B944-7AE20457F15E}"/>
    <dgm:cxn modelId="{E657AE15-E503-DA48-A559-FC2FB54230C2}" srcId="{2EA72578-879E-C449-843F-E374A6326D72}" destId="{1D509118-F0E3-E941-B57B-5E7CA30D550A}" srcOrd="2" destOrd="0" parTransId="{CAFA4834-2902-E248-A91A-ABEA9EB561B5}" sibTransId="{8C38BBB9-D217-2346-973E-3D080EADF814}"/>
    <dgm:cxn modelId="{CCE14051-1F8E-A947-A584-3EB5A2D8BE99}" type="presOf" srcId="{1D509118-F0E3-E941-B57B-5E7CA30D550A}" destId="{0093F712-3FA9-0746-8B8B-B31DBDF81586}" srcOrd="1" destOrd="0" presId="urn:microsoft.com/office/officeart/2005/8/layout/vProcess5"/>
    <dgm:cxn modelId="{CE56C392-8924-C348-9170-4FA7DFA70820}" type="presOf" srcId="{67C20291-D1D9-F948-84A7-06877033378C}" destId="{302BB81F-869F-894B-AEE0-B8AFE1B57E8C}" srcOrd="0" destOrd="0" presId="urn:microsoft.com/office/officeart/2005/8/layout/vProcess5"/>
    <dgm:cxn modelId="{5623E7CC-D55E-8244-A57A-7383D3B98D48}" type="presOf" srcId="{1BEF8D1E-B5D0-8D4B-9C77-F898EA1227C7}" destId="{CC6D76FD-EA61-C446-950A-997B12591F44}" srcOrd="1" destOrd="0" presId="urn:microsoft.com/office/officeart/2005/8/layout/vProcess5"/>
    <dgm:cxn modelId="{4F07BEE6-348F-7B4D-9609-71C86051CBDE}" type="presOf" srcId="{2EA72578-879E-C449-843F-E374A6326D72}" destId="{4B31D94B-6486-EC41-A6C6-4F5AE23166DC}" srcOrd="0" destOrd="0" presId="urn:microsoft.com/office/officeart/2005/8/layout/vProcess5"/>
    <dgm:cxn modelId="{23BD6005-7663-3B4F-BB6A-F701CB47DE4D}" type="presOf" srcId="{1D509118-F0E3-E941-B57B-5E7CA30D550A}" destId="{68AAC86F-4D48-F749-BF66-EB554B3A426E}" srcOrd="0" destOrd="0" presId="urn:microsoft.com/office/officeart/2005/8/layout/vProcess5"/>
    <dgm:cxn modelId="{B3D0CEF8-8AEF-E44C-B642-AC503B7F561C}" srcId="{2EA72578-879E-C449-843F-E374A6326D72}" destId="{D046BF1E-E336-ED4E-81EC-442CEA5F1635}" srcOrd="0" destOrd="0" parTransId="{BD1C3677-697D-8B44-A07D-9B1D41C4548C}" sibTransId="{67C20291-D1D9-F948-84A7-06877033378C}"/>
    <dgm:cxn modelId="{A6A5F7A6-D8F6-F142-A531-10806FD09C0C}" type="presOf" srcId="{8029E2CE-8CA2-AA41-B944-7AE20457F15E}" destId="{251C972F-726D-4A48-B10F-6A492557D870}" srcOrd="0" destOrd="0" presId="urn:microsoft.com/office/officeart/2005/8/layout/vProcess5"/>
    <dgm:cxn modelId="{E50FCEDA-BE2C-454B-9EC8-1E0D9B15127F}" type="presOf" srcId="{1BEF8D1E-B5D0-8D4B-9C77-F898EA1227C7}" destId="{28EC6C07-7D13-CA48-95CC-4C9CF3EB6E7C}" srcOrd="0" destOrd="0" presId="urn:microsoft.com/office/officeart/2005/8/layout/vProcess5"/>
    <dgm:cxn modelId="{CB252CA2-3408-7D43-B657-02CAB1D69017}" type="presOf" srcId="{D046BF1E-E336-ED4E-81EC-442CEA5F1635}" destId="{0E649D5A-EC4C-8445-A4BF-090E4C8A121D}" srcOrd="0" destOrd="0" presId="urn:microsoft.com/office/officeart/2005/8/layout/vProcess5"/>
    <dgm:cxn modelId="{E6634056-66BF-6945-B787-E0093EED3B95}" type="presParOf" srcId="{4B31D94B-6486-EC41-A6C6-4F5AE23166DC}" destId="{50705CA6-E296-D64B-B8D7-9E2B3EB32AFC}" srcOrd="0" destOrd="0" presId="urn:microsoft.com/office/officeart/2005/8/layout/vProcess5"/>
    <dgm:cxn modelId="{2EC443E0-23EA-E940-8CE7-0AFD3738E345}" type="presParOf" srcId="{4B31D94B-6486-EC41-A6C6-4F5AE23166DC}" destId="{0E649D5A-EC4C-8445-A4BF-090E4C8A121D}" srcOrd="1" destOrd="0" presId="urn:microsoft.com/office/officeart/2005/8/layout/vProcess5"/>
    <dgm:cxn modelId="{D9D4DFBE-7A8D-3B48-A6FC-E0BD52575F87}" type="presParOf" srcId="{4B31D94B-6486-EC41-A6C6-4F5AE23166DC}" destId="{28EC6C07-7D13-CA48-95CC-4C9CF3EB6E7C}" srcOrd="2" destOrd="0" presId="urn:microsoft.com/office/officeart/2005/8/layout/vProcess5"/>
    <dgm:cxn modelId="{FC8385F7-0B5E-3649-8675-F116D44EBB75}" type="presParOf" srcId="{4B31D94B-6486-EC41-A6C6-4F5AE23166DC}" destId="{68AAC86F-4D48-F749-BF66-EB554B3A426E}" srcOrd="3" destOrd="0" presId="urn:microsoft.com/office/officeart/2005/8/layout/vProcess5"/>
    <dgm:cxn modelId="{858B45C6-B5FF-9E49-83A7-A12C9347881A}" type="presParOf" srcId="{4B31D94B-6486-EC41-A6C6-4F5AE23166DC}" destId="{302BB81F-869F-894B-AEE0-B8AFE1B57E8C}" srcOrd="4" destOrd="0" presId="urn:microsoft.com/office/officeart/2005/8/layout/vProcess5"/>
    <dgm:cxn modelId="{5ED180FF-213A-764E-B755-DABA55AF7A3A}" type="presParOf" srcId="{4B31D94B-6486-EC41-A6C6-4F5AE23166DC}" destId="{251C972F-726D-4A48-B10F-6A492557D870}" srcOrd="5" destOrd="0" presId="urn:microsoft.com/office/officeart/2005/8/layout/vProcess5"/>
    <dgm:cxn modelId="{24C2542E-98EC-9246-A1D6-171897882FB6}" type="presParOf" srcId="{4B31D94B-6486-EC41-A6C6-4F5AE23166DC}" destId="{AFC3117D-6833-C444-89C7-BA08537BC3B9}" srcOrd="6" destOrd="0" presId="urn:microsoft.com/office/officeart/2005/8/layout/vProcess5"/>
    <dgm:cxn modelId="{E966C3B1-3ECE-6749-AD88-6EF9B5C60AC2}" type="presParOf" srcId="{4B31D94B-6486-EC41-A6C6-4F5AE23166DC}" destId="{CC6D76FD-EA61-C446-950A-997B12591F44}" srcOrd="7" destOrd="0" presId="urn:microsoft.com/office/officeart/2005/8/layout/vProcess5"/>
    <dgm:cxn modelId="{22E8EE62-7357-5149-BC34-26477583DC1B}" type="presParOf" srcId="{4B31D94B-6486-EC41-A6C6-4F5AE23166DC}" destId="{0093F712-3FA9-0746-8B8B-B31DBDF8158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FE31E3-E0C6-2E48-ACD2-C8354ADB6832}"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2BDE5CB6-7F45-8E48-92C8-2208786D0BE0}">
      <dgm:prSet phldrT="[Text]" custT="1"/>
      <dgm:spPr/>
      <dgm:t>
        <a:bodyPr/>
        <a:lstStyle/>
        <a:p>
          <a:r>
            <a:rPr lang="en-US" sz="1500" b="1" dirty="0" smtClean="0">
              <a:solidFill>
                <a:srgbClr val="000000"/>
              </a:solidFill>
            </a:rPr>
            <a:t>Issue</a:t>
          </a:r>
        </a:p>
        <a:p>
          <a:r>
            <a:rPr lang="en-US" sz="1500" dirty="0" smtClean="0">
              <a:solidFill>
                <a:srgbClr val="000000"/>
              </a:solidFill>
            </a:rPr>
            <a:t>A manufacturing facility and the EPA disagreed on whether the a manufacturing facility was violating hazardous waste regulations in their disposal methods</a:t>
          </a:r>
          <a:endParaRPr lang="en-US" sz="1500" dirty="0">
            <a:solidFill>
              <a:srgbClr val="000000"/>
            </a:solidFill>
          </a:endParaRPr>
        </a:p>
      </dgm:t>
    </dgm:pt>
    <dgm:pt modelId="{4D9E3A8D-B1B4-4842-B97B-B9D6901D8605}" type="parTrans" cxnId="{0410767E-D242-2A45-AD4C-1C333B73E8DF}">
      <dgm:prSet/>
      <dgm:spPr/>
      <dgm:t>
        <a:bodyPr/>
        <a:lstStyle/>
        <a:p>
          <a:endParaRPr lang="en-US"/>
        </a:p>
      </dgm:t>
    </dgm:pt>
    <dgm:pt modelId="{B41D709F-A6C6-C54C-9B44-ACD999710558}" type="sibTrans" cxnId="{0410767E-D242-2A45-AD4C-1C333B73E8DF}">
      <dgm:prSet/>
      <dgm:spPr/>
      <dgm:t>
        <a:bodyPr/>
        <a:lstStyle/>
        <a:p>
          <a:endParaRPr lang="en-US"/>
        </a:p>
      </dgm:t>
    </dgm:pt>
    <dgm:pt modelId="{F72C1D4D-216B-8C4B-B7EB-E4FEF43A4B6E}">
      <dgm:prSet phldrT="[Text]" custT="1"/>
      <dgm:spPr/>
      <dgm:t>
        <a:bodyPr/>
        <a:lstStyle/>
        <a:p>
          <a:r>
            <a:rPr lang="en-US" sz="1500" b="1" dirty="0" smtClean="0">
              <a:solidFill>
                <a:srgbClr val="000000"/>
              </a:solidFill>
            </a:rPr>
            <a:t>Resolution Method</a:t>
          </a:r>
        </a:p>
        <a:p>
          <a:r>
            <a:rPr lang="en-US" sz="1500" dirty="0" smtClean="0">
              <a:solidFill>
                <a:srgbClr val="000000"/>
              </a:solidFill>
            </a:rPr>
            <a:t>Mediation was proposed by the company. After day one, the parties did not appear to be able to reach an agreement. </a:t>
          </a:r>
          <a:endParaRPr lang="en-US" sz="1500" dirty="0">
            <a:solidFill>
              <a:srgbClr val="000000"/>
            </a:solidFill>
          </a:endParaRPr>
        </a:p>
      </dgm:t>
    </dgm:pt>
    <dgm:pt modelId="{5411EBA6-D313-0345-8A73-18277522BD1D}" type="parTrans" cxnId="{D5038608-CEDA-7844-8DB8-0F412BEA89E8}">
      <dgm:prSet/>
      <dgm:spPr/>
      <dgm:t>
        <a:bodyPr/>
        <a:lstStyle/>
        <a:p>
          <a:endParaRPr lang="en-US"/>
        </a:p>
      </dgm:t>
    </dgm:pt>
    <dgm:pt modelId="{EA991F56-EC9E-1E44-AAF4-0CEA03F4A2FF}" type="sibTrans" cxnId="{D5038608-CEDA-7844-8DB8-0F412BEA89E8}">
      <dgm:prSet/>
      <dgm:spPr/>
      <dgm:t>
        <a:bodyPr/>
        <a:lstStyle/>
        <a:p>
          <a:endParaRPr lang="en-US"/>
        </a:p>
      </dgm:t>
    </dgm:pt>
    <dgm:pt modelId="{0735FABD-3435-7F47-9F54-166797F6D68A}">
      <dgm:prSet phldrT="[Text]" custT="1"/>
      <dgm:spPr/>
      <dgm:t>
        <a:bodyPr/>
        <a:lstStyle/>
        <a:p>
          <a:r>
            <a:rPr lang="en-US" sz="1500" b="1" dirty="0" smtClean="0">
              <a:solidFill>
                <a:srgbClr val="000000"/>
              </a:solidFill>
            </a:rPr>
            <a:t>Result</a:t>
          </a:r>
        </a:p>
        <a:p>
          <a:r>
            <a:rPr lang="en-US" sz="1500" dirty="0" smtClean="0">
              <a:solidFill>
                <a:srgbClr val="000000"/>
              </a:solidFill>
            </a:rPr>
            <a:t>After another few days, the company made a settlement offer with the assistance of the designated mediator. The parties were eventually able to agree on an amount and a new waste disposal process. </a:t>
          </a:r>
          <a:endParaRPr lang="en-US" sz="1500" dirty="0">
            <a:solidFill>
              <a:srgbClr val="000000"/>
            </a:solidFill>
          </a:endParaRPr>
        </a:p>
      </dgm:t>
    </dgm:pt>
    <dgm:pt modelId="{547D007A-EA9A-D54B-95A0-58B27DFC1FE7}" type="parTrans" cxnId="{B193BD93-AEA1-AC47-AC8A-35134C2897EF}">
      <dgm:prSet/>
      <dgm:spPr/>
      <dgm:t>
        <a:bodyPr/>
        <a:lstStyle/>
        <a:p>
          <a:endParaRPr lang="en-US"/>
        </a:p>
      </dgm:t>
    </dgm:pt>
    <dgm:pt modelId="{BDDCB243-FD36-574F-8150-AE67D0F72608}" type="sibTrans" cxnId="{B193BD93-AEA1-AC47-AC8A-35134C2897EF}">
      <dgm:prSet/>
      <dgm:spPr/>
      <dgm:t>
        <a:bodyPr/>
        <a:lstStyle/>
        <a:p>
          <a:endParaRPr lang="en-US"/>
        </a:p>
      </dgm:t>
    </dgm:pt>
    <dgm:pt modelId="{BF365E7D-448F-BA4C-A6E7-7C404ACD5517}" type="pres">
      <dgm:prSet presAssocID="{CCFE31E3-E0C6-2E48-ACD2-C8354ADB6832}" presName="outerComposite" presStyleCnt="0">
        <dgm:presLayoutVars>
          <dgm:chMax val="5"/>
          <dgm:dir/>
          <dgm:resizeHandles val="exact"/>
        </dgm:presLayoutVars>
      </dgm:prSet>
      <dgm:spPr/>
      <dgm:t>
        <a:bodyPr/>
        <a:lstStyle/>
        <a:p>
          <a:endParaRPr lang="en-US"/>
        </a:p>
      </dgm:t>
    </dgm:pt>
    <dgm:pt modelId="{5DABE005-199C-4649-8847-C9C05ED5D1BB}" type="pres">
      <dgm:prSet presAssocID="{CCFE31E3-E0C6-2E48-ACD2-C8354ADB6832}" presName="dummyMaxCanvas" presStyleCnt="0">
        <dgm:presLayoutVars/>
      </dgm:prSet>
      <dgm:spPr/>
    </dgm:pt>
    <dgm:pt modelId="{121EF5F9-2258-F049-9289-38395DA0612A}" type="pres">
      <dgm:prSet presAssocID="{CCFE31E3-E0C6-2E48-ACD2-C8354ADB6832}" presName="ThreeNodes_1" presStyleLbl="node1" presStyleIdx="0" presStyleCnt="3">
        <dgm:presLayoutVars>
          <dgm:bulletEnabled val="1"/>
        </dgm:presLayoutVars>
      </dgm:prSet>
      <dgm:spPr/>
      <dgm:t>
        <a:bodyPr/>
        <a:lstStyle/>
        <a:p>
          <a:endParaRPr lang="en-US"/>
        </a:p>
      </dgm:t>
    </dgm:pt>
    <dgm:pt modelId="{C22D5412-D78C-D145-AB46-D955380AD5D8}" type="pres">
      <dgm:prSet presAssocID="{CCFE31E3-E0C6-2E48-ACD2-C8354ADB6832}" presName="ThreeNodes_2" presStyleLbl="node1" presStyleIdx="1" presStyleCnt="3">
        <dgm:presLayoutVars>
          <dgm:bulletEnabled val="1"/>
        </dgm:presLayoutVars>
      </dgm:prSet>
      <dgm:spPr/>
      <dgm:t>
        <a:bodyPr/>
        <a:lstStyle/>
        <a:p>
          <a:endParaRPr lang="en-US"/>
        </a:p>
      </dgm:t>
    </dgm:pt>
    <dgm:pt modelId="{D81D48AC-049E-F048-B657-48F1C09E026B}" type="pres">
      <dgm:prSet presAssocID="{CCFE31E3-E0C6-2E48-ACD2-C8354ADB6832}" presName="ThreeNodes_3" presStyleLbl="node1" presStyleIdx="2" presStyleCnt="3">
        <dgm:presLayoutVars>
          <dgm:bulletEnabled val="1"/>
        </dgm:presLayoutVars>
      </dgm:prSet>
      <dgm:spPr/>
      <dgm:t>
        <a:bodyPr/>
        <a:lstStyle/>
        <a:p>
          <a:endParaRPr lang="en-US"/>
        </a:p>
      </dgm:t>
    </dgm:pt>
    <dgm:pt modelId="{A6F4D519-BC84-DC4B-9C5E-CD646FA74639}" type="pres">
      <dgm:prSet presAssocID="{CCFE31E3-E0C6-2E48-ACD2-C8354ADB6832}" presName="ThreeConn_1-2" presStyleLbl="fgAccFollowNode1" presStyleIdx="0" presStyleCnt="2">
        <dgm:presLayoutVars>
          <dgm:bulletEnabled val="1"/>
        </dgm:presLayoutVars>
      </dgm:prSet>
      <dgm:spPr/>
      <dgm:t>
        <a:bodyPr/>
        <a:lstStyle/>
        <a:p>
          <a:endParaRPr lang="en-US"/>
        </a:p>
      </dgm:t>
    </dgm:pt>
    <dgm:pt modelId="{A0FCD233-187D-8543-9837-B23B564F7B9D}" type="pres">
      <dgm:prSet presAssocID="{CCFE31E3-E0C6-2E48-ACD2-C8354ADB6832}" presName="ThreeConn_2-3" presStyleLbl="fgAccFollowNode1" presStyleIdx="1" presStyleCnt="2">
        <dgm:presLayoutVars>
          <dgm:bulletEnabled val="1"/>
        </dgm:presLayoutVars>
      </dgm:prSet>
      <dgm:spPr/>
      <dgm:t>
        <a:bodyPr/>
        <a:lstStyle/>
        <a:p>
          <a:endParaRPr lang="en-US"/>
        </a:p>
      </dgm:t>
    </dgm:pt>
    <dgm:pt modelId="{49F6548C-7E8A-2A4C-9CF7-4702B4BF3954}" type="pres">
      <dgm:prSet presAssocID="{CCFE31E3-E0C6-2E48-ACD2-C8354ADB6832}" presName="ThreeNodes_1_text" presStyleLbl="node1" presStyleIdx="2" presStyleCnt="3">
        <dgm:presLayoutVars>
          <dgm:bulletEnabled val="1"/>
        </dgm:presLayoutVars>
      </dgm:prSet>
      <dgm:spPr/>
      <dgm:t>
        <a:bodyPr/>
        <a:lstStyle/>
        <a:p>
          <a:endParaRPr lang="en-US"/>
        </a:p>
      </dgm:t>
    </dgm:pt>
    <dgm:pt modelId="{2AD889F9-6E99-8446-B03D-AABB44A778F2}" type="pres">
      <dgm:prSet presAssocID="{CCFE31E3-E0C6-2E48-ACD2-C8354ADB6832}" presName="ThreeNodes_2_text" presStyleLbl="node1" presStyleIdx="2" presStyleCnt="3">
        <dgm:presLayoutVars>
          <dgm:bulletEnabled val="1"/>
        </dgm:presLayoutVars>
      </dgm:prSet>
      <dgm:spPr/>
      <dgm:t>
        <a:bodyPr/>
        <a:lstStyle/>
        <a:p>
          <a:endParaRPr lang="en-US"/>
        </a:p>
      </dgm:t>
    </dgm:pt>
    <dgm:pt modelId="{2B882982-B5FD-6D43-8DA4-A069C80AA0D3}" type="pres">
      <dgm:prSet presAssocID="{CCFE31E3-E0C6-2E48-ACD2-C8354ADB6832}" presName="ThreeNodes_3_text" presStyleLbl="node1" presStyleIdx="2" presStyleCnt="3">
        <dgm:presLayoutVars>
          <dgm:bulletEnabled val="1"/>
        </dgm:presLayoutVars>
      </dgm:prSet>
      <dgm:spPr/>
      <dgm:t>
        <a:bodyPr/>
        <a:lstStyle/>
        <a:p>
          <a:endParaRPr lang="en-US"/>
        </a:p>
      </dgm:t>
    </dgm:pt>
  </dgm:ptLst>
  <dgm:cxnLst>
    <dgm:cxn modelId="{0410767E-D242-2A45-AD4C-1C333B73E8DF}" srcId="{CCFE31E3-E0C6-2E48-ACD2-C8354ADB6832}" destId="{2BDE5CB6-7F45-8E48-92C8-2208786D0BE0}" srcOrd="0" destOrd="0" parTransId="{4D9E3A8D-B1B4-4842-B97B-B9D6901D8605}" sibTransId="{B41D709F-A6C6-C54C-9B44-ACD999710558}"/>
    <dgm:cxn modelId="{F5C8C05F-A92A-5F41-9A64-3BD3E1BB8FA5}" type="presOf" srcId="{F72C1D4D-216B-8C4B-B7EB-E4FEF43A4B6E}" destId="{2AD889F9-6E99-8446-B03D-AABB44A778F2}" srcOrd="1" destOrd="0" presId="urn:microsoft.com/office/officeart/2005/8/layout/vProcess5"/>
    <dgm:cxn modelId="{F3887D49-9D53-C449-A6EA-B9173BDD08AD}" type="presOf" srcId="{EA991F56-EC9E-1E44-AAF4-0CEA03F4A2FF}" destId="{A0FCD233-187D-8543-9837-B23B564F7B9D}" srcOrd="0" destOrd="0" presId="urn:microsoft.com/office/officeart/2005/8/layout/vProcess5"/>
    <dgm:cxn modelId="{314A1645-E7E9-394C-BF36-9DA209B4B209}" type="presOf" srcId="{B41D709F-A6C6-C54C-9B44-ACD999710558}" destId="{A6F4D519-BC84-DC4B-9C5E-CD646FA74639}" srcOrd="0" destOrd="0" presId="urn:microsoft.com/office/officeart/2005/8/layout/vProcess5"/>
    <dgm:cxn modelId="{0E1DEFE7-1189-9740-A330-15E665736D0F}" type="presOf" srcId="{F72C1D4D-216B-8C4B-B7EB-E4FEF43A4B6E}" destId="{C22D5412-D78C-D145-AB46-D955380AD5D8}" srcOrd="0" destOrd="0" presId="urn:microsoft.com/office/officeart/2005/8/layout/vProcess5"/>
    <dgm:cxn modelId="{B193BD93-AEA1-AC47-AC8A-35134C2897EF}" srcId="{CCFE31E3-E0C6-2E48-ACD2-C8354ADB6832}" destId="{0735FABD-3435-7F47-9F54-166797F6D68A}" srcOrd="2" destOrd="0" parTransId="{547D007A-EA9A-D54B-95A0-58B27DFC1FE7}" sibTransId="{BDDCB243-FD36-574F-8150-AE67D0F72608}"/>
    <dgm:cxn modelId="{51049F9B-98CC-CC4C-896F-FC7F0BD6E1F6}" type="presOf" srcId="{2BDE5CB6-7F45-8E48-92C8-2208786D0BE0}" destId="{49F6548C-7E8A-2A4C-9CF7-4702B4BF3954}" srcOrd="1" destOrd="0" presId="urn:microsoft.com/office/officeart/2005/8/layout/vProcess5"/>
    <dgm:cxn modelId="{D809D44B-FED4-FF40-8506-BEB921DAE393}" type="presOf" srcId="{CCFE31E3-E0C6-2E48-ACD2-C8354ADB6832}" destId="{BF365E7D-448F-BA4C-A6E7-7C404ACD5517}" srcOrd="0" destOrd="0" presId="urn:microsoft.com/office/officeart/2005/8/layout/vProcess5"/>
    <dgm:cxn modelId="{D5038608-CEDA-7844-8DB8-0F412BEA89E8}" srcId="{CCFE31E3-E0C6-2E48-ACD2-C8354ADB6832}" destId="{F72C1D4D-216B-8C4B-B7EB-E4FEF43A4B6E}" srcOrd="1" destOrd="0" parTransId="{5411EBA6-D313-0345-8A73-18277522BD1D}" sibTransId="{EA991F56-EC9E-1E44-AAF4-0CEA03F4A2FF}"/>
    <dgm:cxn modelId="{DCEA78EE-D51B-5F4B-9D08-916C6A834492}" type="presOf" srcId="{0735FABD-3435-7F47-9F54-166797F6D68A}" destId="{D81D48AC-049E-F048-B657-48F1C09E026B}" srcOrd="0" destOrd="0" presId="urn:microsoft.com/office/officeart/2005/8/layout/vProcess5"/>
    <dgm:cxn modelId="{9219E38E-03DD-3E42-B728-52DC3E66318E}" type="presOf" srcId="{2BDE5CB6-7F45-8E48-92C8-2208786D0BE0}" destId="{121EF5F9-2258-F049-9289-38395DA0612A}" srcOrd="0" destOrd="0" presId="urn:microsoft.com/office/officeart/2005/8/layout/vProcess5"/>
    <dgm:cxn modelId="{E8E8EE45-7A7A-954C-AC37-6589D949191C}" type="presOf" srcId="{0735FABD-3435-7F47-9F54-166797F6D68A}" destId="{2B882982-B5FD-6D43-8DA4-A069C80AA0D3}" srcOrd="1" destOrd="0" presId="urn:microsoft.com/office/officeart/2005/8/layout/vProcess5"/>
    <dgm:cxn modelId="{85175CC5-7985-0B4A-AB0C-4F074C87B866}" type="presParOf" srcId="{BF365E7D-448F-BA4C-A6E7-7C404ACD5517}" destId="{5DABE005-199C-4649-8847-C9C05ED5D1BB}" srcOrd="0" destOrd="0" presId="urn:microsoft.com/office/officeart/2005/8/layout/vProcess5"/>
    <dgm:cxn modelId="{4C9C100D-1A92-1C4B-8066-F568FE69D045}" type="presParOf" srcId="{BF365E7D-448F-BA4C-A6E7-7C404ACD5517}" destId="{121EF5F9-2258-F049-9289-38395DA0612A}" srcOrd="1" destOrd="0" presId="urn:microsoft.com/office/officeart/2005/8/layout/vProcess5"/>
    <dgm:cxn modelId="{75DF40BC-AAFF-684F-A449-5762D6753CE2}" type="presParOf" srcId="{BF365E7D-448F-BA4C-A6E7-7C404ACD5517}" destId="{C22D5412-D78C-D145-AB46-D955380AD5D8}" srcOrd="2" destOrd="0" presId="urn:microsoft.com/office/officeart/2005/8/layout/vProcess5"/>
    <dgm:cxn modelId="{DF41F523-7F5C-B645-AE40-F1B2D7ADBD1D}" type="presParOf" srcId="{BF365E7D-448F-BA4C-A6E7-7C404ACD5517}" destId="{D81D48AC-049E-F048-B657-48F1C09E026B}" srcOrd="3" destOrd="0" presId="urn:microsoft.com/office/officeart/2005/8/layout/vProcess5"/>
    <dgm:cxn modelId="{FB5E15FB-15F6-894C-B71C-4C804CD9850C}" type="presParOf" srcId="{BF365E7D-448F-BA4C-A6E7-7C404ACD5517}" destId="{A6F4D519-BC84-DC4B-9C5E-CD646FA74639}" srcOrd="4" destOrd="0" presId="urn:microsoft.com/office/officeart/2005/8/layout/vProcess5"/>
    <dgm:cxn modelId="{45B3C35A-4EB2-8646-B77B-DD4FAB580442}" type="presParOf" srcId="{BF365E7D-448F-BA4C-A6E7-7C404ACD5517}" destId="{A0FCD233-187D-8543-9837-B23B564F7B9D}" srcOrd="5" destOrd="0" presId="urn:microsoft.com/office/officeart/2005/8/layout/vProcess5"/>
    <dgm:cxn modelId="{AA716057-82BF-3345-BB80-F7748AD1BF9D}" type="presParOf" srcId="{BF365E7D-448F-BA4C-A6E7-7C404ACD5517}" destId="{49F6548C-7E8A-2A4C-9CF7-4702B4BF3954}" srcOrd="6" destOrd="0" presId="urn:microsoft.com/office/officeart/2005/8/layout/vProcess5"/>
    <dgm:cxn modelId="{A59514CD-A85C-C84C-8A5B-C5C2C635A641}" type="presParOf" srcId="{BF365E7D-448F-BA4C-A6E7-7C404ACD5517}" destId="{2AD889F9-6E99-8446-B03D-AABB44A778F2}" srcOrd="7" destOrd="0" presId="urn:microsoft.com/office/officeart/2005/8/layout/vProcess5"/>
    <dgm:cxn modelId="{F935C7C5-21CF-9B46-9E34-888017502ADB}" type="presParOf" srcId="{BF365E7D-448F-BA4C-A6E7-7C404ACD5517}" destId="{2B882982-B5FD-6D43-8DA4-A069C80AA0D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2BACBC-5F09-CE46-AF7B-85B6763C5C76}" type="doc">
      <dgm:prSet loTypeId="urn:microsoft.com/office/officeart/2005/8/layout/default" loCatId="" qsTypeId="urn:microsoft.com/office/officeart/2005/8/quickstyle/simple4" qsCatId="simple" csTypeId="urn:microsoft.com/office/officeart/2005/8/colors/accent1_3" csCatId="accent1" phldr="1"/>
      <dgm:spPr/>
      <dgm:t>
        <a:bodyPr/>
        <a:lstStyle/>
        <a:p>
          <a:endParaRPr lang="en-US"/>
        </a:p>
      </dgm:t>
    </dgm:pt>
    <dgm:pt modelId="{6FDD737D-5A5B-9448-BB0A-0C7F242EDFBE}">
      <dgm:prSet phldrT="[Text]"/>
      <dgm:spPr/>
      <dgm:t>
        <a:bodyPr/>
        <a:lstStyle/>
        <a:p>
          <a:r>
            <a:rPr lang="en-US" dirty="0" smtClean="0">
              <a:solidFill>
                <a:srgbClr val="000000"/>
              </a:solidFill>
            </a:rPr>
            <a:t>Water Crises</a:t>
          </a:r>
          <a:endParaRPr lang="en-US" dirty="0">
            <a:solidFill>
              <a:srgbClr val="000000"/>
            </a:solidFill>
          </a:endParaRPr>
        </a:p>
      </dgm:t>
    </dgm:pt>
    <dgm:pt modelId="{AD57F8AE-D0B1-9241-A879-430B80CD1441}" type="parTrans" cxnId="{3392F175-972E-1D48-B829-C5E60E1E9532}">
      <dgm:prSet/>
      <dgm:spPr/>
      <dgm:t>
        <a:bodyPr/>
        <a:lstStyle/>
        <a:p>
          <a:endParaRPr lang="en-US"/>
        </a:p>
      </dgm:t>
    </dgm:pt>
    <dgm:pt modelId="{C86112DF-76E1-A042-8387-550C9AB807A1}" type="sibTrans" cxnId="{3392F175-972E-1D48-B829-C5E60E1E9532}">
      <dgm:prSet/>
      <dgm:spPr/>
      <dgm:t>
        <a:bodyPr/>
        <a:lstStyle/>
        <a:p>
          <a:endParaRPr lang="en-US"/>
        </a:p>
      </dgm:t>
    </dgm:pt>
    <dgm:pt modelId="{26CC3332-9BAB-A540-A361-6CF40256DD55}">
      <dgm:prSet phldrT="[Text]"/>
      <dgm:spPr/>
      <dgm:t>
        <a:bodyPr/>
        <a:lstStyle/>
        <a:p>
          <a:r>
            <a:rPr lang="en-US" dirty="0" smtClean="0">
              <a:solidFill>
                <a:srgbClr val="000000"/>
              </a:solidFill>
            </a:rPr>
            <a:t>Wind Turbines</a:t>
          </a:r>
          <a:endParaRPr lang="en-US" dirty="0">
            <a:solidFill>
              <a:srgbClr val="000000"/>
            </a:solidFill>
          </a:endParaRPr>
        </a:p>
      </dgm:t>
    </dgm:pt>
    <dgm:pt modelId="{471D3156-B58E-024A-BAD6-11AABB202F37}" type="parTrans" cxnId="{0966DF2D-80B7-C64A-A01B-13A8C6E0B5EF}">
      <dgm:prSet/>
      <dgm:spPr/>
      <dgm:t>
        <a:bodyPr/>
        <a:lstStyle/>
        <a:p>
          <a:endParaRPr lang="en-US"/>
        </a:p>
      </dgm:t>
    </dgm:pt>
    <dgm:pt modelId="{09E1D9DA-38C3-7249-B7EC-E8A9015E4163}" type="sibTrans" cxnId="{0966DF2D-80B7-C64A-A01B-13A8C6E0B5EF}">
      <dgm:prSet/>
      <dgm:spPr/>
      <dgm:t>
        <a:bodyPr/>
        <a:lstStyle/>
        <a:p>
          <a:endParaRPr lang="en-US"/>
        </a:p>
      </dgm:t>
    </dgm:pt>
    <dgm:pt modelId="{10FA7B3B-CCE6-8648-A5D7-D0F94D803479}">
      <dgm:prSet phldrT="[Text]"/>
      <dgm:spPr/>
      <dgm:t>
        <a:bodyPr/>
        <a:lstStyle/>
        <a:p>
          <a:r>
            <a:rPr lang="en-US" dirty="0" smtClean="0">
              <a:solidFill>
                <a:srgbClr val="000000"/>
              </a:solidFill>
            </a:rPr>
            <a:t>Solar Panels</a:t>
          </a:r>
          <a:endParaRPr lang="en-US" dirty="0">
            <a:solidFill>
              <a:srgbClr val="000000"/>
            </a:solidFill>
          </a:endParaRPr>
        </a:p>
      </dgm:t>
    </dgm:pt>
    <dgm:pt modelId="{13DA2AB5-EFEE-8949-9AA9-2DFCBE05E14F}" type="parTrans" cxnId="{8CCD253D-793E-4C46-82F3-1391593591A0}">
      <dgm:prSet/>
      <dgm:spPr/>
      <dgm:t>
        <a:bodyPr/>
        <a:lstStyle/>
        <a:p>
          <a:endParaRPr lang="en-US"/>
        </a:p>
      </dgm:t>
    </dgm:pt>
    <dgm:pt modelId="{73FE3482-F2D6-594D-A955-856786B48A55}" type="sibTrans" cxnId="{8CCD253D-793E-4C46-82F3-1391593591A0}">
      <dgm:prSet/>
      <dgm:spPr/>
      <dgm:t>
        <a:bodyPr/>
        <a:lstStyle/>
        <a:p>
          <a:endParaRPr lang="en-US"/>
        </a:p>
      </dgm:t>
    </dgm:pt>
    <dgm:pt modelId="{B017B43D-C536-3544-AEE5-2F4FBCA98C4C}">
      <dgm:prSet phldrT="[Text]"/>
      <dgm:spPr/>
      <dgm:t>
        <a:bodyPr/>
        <a:lstStyle/>
        <a:p>
          <a:r>
            <a:rPr lang="en-US" dirty="0" err="1" smtClean="0">
              <a:solidFill>
                <a:srgbClr val="000000"/>
              </a:solidFill>
            </a:rPr>
            <a:t>Fracking</a:t>
          </a:r>
          <a:endParaRPr lang="en-US" dirty="0">
            <a:solidFill>
              <a:srgbClr val="000000"/>
            </a:solidFill>
          </a:endParaRPr>
        </a:p>
      </dgm:t>
    </dgm:pt>
    <dgm:pt modelId="{D3EA01C3-DFC3-0743-9659-D75C13AEEC50}" type="parTrans" cxnId="{1ADCD2C5-A423-F649-8482-DD45F93F70AB}">
      <dgm:prSet/>
      <dgm:spPr/>
      <dgm:t>
        <a:bodyPr/>
        <a:lstStyle/>
        <a:p>
          <a:endParaRPr lang="en-US"/>
        </a:p>
      </dgm:t>
    </dgm:pt>
    <dgm:pt modelId="{20A710C7-F8D4-CA46-A65A-B1BD8AC6CFF1}" type="sibTrans" cxnId="{1ADCD2C5-A423-F649-8482-DD45F93F70AB}">
      <dgm:prSet/>
      <dgm:spPr/>
      <dgm:t>
        <a:bodyPr/>
        <a:lstStyle/>
        <a:p>
          <a:endParaRPr lang="en-US"/>
        </a:p>
      </dgm:t>
    </dgm:pt>
    <dgm:pt modelId="{442E5314-46D6-B545-96F8-FEDD35A9A686}" type="pres">
      <dgm:prSet presAssocID="{D02BACBC-5F09-CE46-AF7B-85B6763C5C76}" presName="diagram" presStyleCnt="0">
        <dgm:presLayoutVars>
          <dgm:dir/>
          <dgm:resizeHandles val="exact"/>
        </dgm:presLayoutVars>
      </dgm:prSet>
      <dgm:spPr/>
      <dgm:t>
        <a:bodyPr/>
        <a:lstStyle/>
        <a:p>
          <a:endParaRPr lang="en-US"/>
        </a:p>
      </dgm:t>
    </dgm:pt>
    <dgm:pt modelId="{4D818ACB-2438-FE45-8456-579FB29DC11B}" type="pres">
      <dgm:prSet presAssocID="{6FDD737D-5A5B-9448-BB0A-0C7F242EDFBE}" presName="node" presStyleLbl="node1" presStyleIdx="0" presStyleCnt="4">
        <dgm:presLayoutVars>
          <dgm:bulletEnabled val="1"/>
        </dgm:presLayoutVars>
      </dgm:prSet>
      <dgm:spPr/>
      <dgm:t>
        <a:bodyPr/>
        <a:lstStyle/>
        <a:p>
          <a:endParaRPr lang="en-US"/>
        </a:p>
      </dgm:t>
    </dgm:pt>
    <dgm:pt modelId="{BC9F2DF8-8B94-DF44-B15E-4B7084524BC9}" type="pres">
      <dgm:prSet presAssocID="{C86112DF-76E1-A042-8387-550C9AB807A1}" presName="sibTrans" presStyleCnt="0"/>
      <dgm:spPr/>
    </dgm:pt>
    <dgm:pt modelId="{589D9CC6-8C25-AA47-BDDC-3E3C787EA217}" type="pres">
      <dgm:prSet presAssocID="{26CC3332-9BAB-A540-A361-6CF40256DD55}" presName="node" presStyleLbl="node1" presStyleIdx="1" presStyleCnt="4">
        <dgm:presLayoutVars>
          <dgm:bulletEnabled val="1"/>
        </dgm:presLayoutVars>
      </dgm:prSet>
      <dgm:spPr/>
      <dgm:t>
        <a:bodyPr/>
        <a:lstStyle/>
        <a:p>
          <a:endParaRPr lang="en-US"/>
        </a:p>
      </dgm:t>
    </dgm:pt>
    <dgm:pt modelId="{C39D61AF-C6FA-8541-A6B1-35385C429A1C}" type="pres">
      <dgm:prSet presAssocID="{09E1D9DA-38C3-7249-B7EC-E8A9015E4163}" presName="sibTrans" presStyleCnt="0"/>
      <dgm:spPr/>
    </dgm:pt>
    <dgm:pt modelId="{F935C997-AF98-3C41-8376-732EB9B00469}" type="pres">
      <dgm:prSet presAssocID="{10FA7B3B-CCE6-8648-A5D7-D0F94D803479}" presName="node" presStyleLbl="node1" presStyleIdx="2" presStyleCnt="4">
        <dgm:presLayoutVars>
          <dgm:bulletEnabled val="1"/>
        </dgm:presLayoutVars>
      </dgm:prSet>
      <dgm:spPr/>
      <dgm:t>
        <a:bodyPr/>
        <a:lstStyle/>
        <a:p>
          <a:endParaRPr lang="en-US"/>
        </a:p>
      </dgm:t>
    </dgm:pt>
    <dgm:pt modelId="{4A9F5AFE-82CD-9A4C-B5EF-DC24EB02687B}" type="pres">
      <dgm:prSet presAssocID="{73FE3482-F2D6-594D-A955-856786B48A55}" presName="sibTrans" presStyleCnt="0"/>
      <dgm:spPr/>
    </dgm:pt>
    <dgm:pt modelId="{8E12B123-A3B3-D84B-BEEA-739B5D1B6AF0}" type="pres">
      <dgm:prSet presAssocID="{B017B43D-C536-3544-AEE5-2F4FBCA98C4C}" presName="node" presStyleLbl="node1" presStyleIdx="3" presStyleCnt="4">
        <dgm:presLayoutVars>
          <dgm:bulletEnabled val="1"/>
        </dgm:presLayoutVars>
      </dgm:prSet>
      <dgm:spPr/>
      <dgm:t>
        <a:bodyPr/>
        <a:lstStyle/>
        <a:p>
          <a:endParaRPr lang="en-US"/>
        </a:p>
      </dgm:t>
    </dgm:pt>
  </dgm:ptLst>
  <dgm:cxnLst>
    <dgm:cxn modelId="{8CCD253D-793E-4C46-82F3-1391593591A0}" srcId="{D02BACBC-5F09-CE46-AF7B-85B6763C5C76}" destId="{10FA7B3B-CCE6-8648-A5D7-D0F94D803479}" srcOrd="2" destOrd="0" parTransId="{13DA2AB5-EFEE-8949-9AA9-2DFCBE05E14F}" sibTransId="{73FE3482-F2D6-594D-A955-856786B48A55}"/>
    <dgm:cxn modelId="{7449D695-CB5D-E24E-A9F2-568066F01EBE}" type="presOf" srcId="{26CC3332-9BAB-A540-A361-6CF40256DD55}" destId="{589D9CC6-8C25-AA47-BDDC-3E3C787EA217}" srcOrd="0" destOrd="0" presId="urn:microsoft.com/office/officeart/2005/8/layout/default"/>
    <dgm:cxn modelId="{1ADCD2C5-A423-F649-8482-DD45F93F70AB}" srcId="{D02BACBC-5F09-CE46-AF7B-85B6763C5C76}" destId="{B017B43D-C536-3544-AEE5-2F4FBCA98C4C}" srcOrd="3" destOrd="0" parTransId="{D3EA01C3-DFC3-0743-9659-D75C13AEEC50}" sibTransId="{20A710C7-F8D4-CA46-A65A-B1BD8AC6CFF1}"/>
    <dgm:cxn modelId="{0966DF2D-80B7-C64A-A01B-13A8C6E0B5EF}" srcId="{D02BACBC-5F09-CE46-AF7B-85B6763C5C76}" destId="{26CC3332-9BAB-A540-A361-6CF40256DD55}" srcOrd="1" destOrd="0" parTransId="{471D3156-B58E-024A-BAD6-11AABB202F37}" sibTransId="{09E1D9DA-38C3-7249-B7EC-E8A9015E4163}"/>
    <dgm:cxn modelId="{8F626CC6-4C57-0B4D-8E31-274105C8838F}" type="presOf" srcId="{D02BACBC-5F09-CE46-AF7B-85B6763C5C76}" destId="{442E5314-46D6-B545-96F8-FEDD35A9A686}" srcOrd="0" destOrd="0" presId="urn:microsoft.com/office/officeart/2005/8/layout/default"/>
    <dgm:cxn modelId="{BF6D411A-0048-A540-A6AB-0F5E32A5E40E}" type="presOf" srcId="{10FA7B3B-CCE6-8648-A5D7-D0F94D803479}" destId="{F935C997-AF98-3C41-8376-732EB9B00469}" srcOrd="0" destOrd="0" presId="urn:microsoft.com/office/officeart/2005/8/layout/default"/>
    <dgm:cxn modelId="{3589E14A-09F8-6C49-8FCC-D225D0BE30EF}" type="presOf" srcId="{B017B43D-C536-3544-AEE5-2F4FBCA98C4C}" destId="{8E12B123-A3B3-D84B-BEEA-739B5D1B6AF0}" srcOrd="0" destOrd="0" presId="urn:microsoft.com/office/officeart/2005/8/layout/default"/>
    <dgm:cxn modelId="{F5C105CA-3CA4-8940-BE78-2FCB873990C4}" type="presOf" srcId="{6FDD737D-5A5B-9448-BB0A-0C7F242EDFBE}" destId="{4D818ACB-2438-FE45-8456-579FB29DC11B}" srcOrd="0" destOrd="0" presId="urn:microsoft.com/office/officeart/2005/8/layout/default"/>
    <dgm:cxn modelId="{3392F175-972E-1D48-B829-C5E60E1E9532}" srcId="{D02BACBC-5F09-CE46-AF7B-85B6763C5C76}" destId="{6FDD737D-5A5B-9448-BB0A-0C7F242EDFBE}" srcOrd="0" destOrd="0" parTransId="{AD57F8AE-D0B1-9241-A879-430B80CD1441}" sibTransId="{C86112DF-76E1-A042-8387-550C9AB807A1}"/>
    <dgm:cxn modelId="{D16CD7FF-5B64-6E47-932B-F6D8D7405326}" type="presParOf" srcId="{442E5314-46D6-B545-96F8-FEDD35A9A686}" destId="{4D818ACB-2438-FE45-8456-579FB29DC11B}" srcOrd="0" destOrd="0" presId="urn:microsoft.com/office/officeart/2005/8/layout/default"/>
    <dgm:cxn modelId="{B46E8A0F-E9A7-2843-8C71-190D29E337D8}" type="presParOf" srcId="{442E5314-46D6-B545-96F8-FEDD35A9A686}" destId="{BC9F2DF8-8B94-DF44-B15E-4B7084524BC9}" srcOrd="1" destOrd="0" presId="urn:microsoft.com/office/officeart/2005/8/layout/default"/>
    <dgm:cxn modelId="{42EDF25A-0565-784B-A815-9ACC0DC923F0}" type="presParOf" srcId="{442E5314-46D6-B545-96F8-FEDD35A9A686}" destId="{589D9CC6-8C25-AA47-BDDC-3E3C787EA217}" srcOrd="2" destOrd="0" presId="urn:microsoft.com/office/officeart/2005/8/layout/default"/>
    <dgm:cxn modelId="{13443DE0-6189-D24F-A98A-81EF5131DD61}" type="presParOf" srcId="{442E5314-46D6-B545-96F8-FEDD35A9A686}" destId="{C39D61AF-C6FA-8541-A6B1-35385C429A1C}" srcOrd="3" destOrd="0" presId="urn:microsoft.com/office/officeart/2005/8/layout/default"/>
    <dgm:cxn modelId="{E05C5D21-8FA0-114D-8D8B-A64405DA2012}" type="presParOf" srcId="{442E5314-46D6-B545-96F8-FEDD35A9A686}" destId="{F935C997-AF98-3C41-8376-732EB9B00469}" srcOrd="4" destOrd="0" presId="urn:microsoft.com/office/officeart/2005/8/layout/default"/>
    <dgm:cxn modelId="{4540E9B5-AEFB-4542-AE57-C0589D07F867}" type="presParOf" srcId="{442E5314-46D6-B545-96F8-FEDD35A9A686}" destId="{4A9F5AFE-82CD-9A4C-B5EF-DC24EB02687B}" srcOrd="5" destOrd="0" presId="urn:microsoft.com/office/officeart/2005/8/layout/default"/>
    <dgm:cxn modelId="{B62237B6-752B-624F-984A-8484327156EB}" type="presParOf" srcId="{442E5314-46D6-B545-96F8-FEDD35A9A686}" destId="{8E12B123-A3B3-D84B-BEEA-739B5D1B6AF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FDDFA-9F06-9743-AA09-A993EBCFCC21}">
      <dsp:nvSpPr>
        <dsp:cNvPr id="0" name=""/>
        <dsp:cNvSpPr/>
      </dsp:nvSpPr>
      <dsp:spPr>
        <a:xfrm>
          <a:off x="0" y="32907"/>
          <a:ext cx="6715929" cy="431730"/>
        </a:xfrm>
        <a:prstGeom prst="roundRect">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rPr>
            <a:t>1970</a:t>
          </a:r>
          <a:endParaRPr lang="en-US" sz="1800" kern="1200" dirty="0">
            <a:solidFill>
              <a:schemeClr val="tx1"/>
            </a:solidFill>
          </a:endParaRPr>
        </a:p>
      </dsp:txBody>
      <dsp:txXfrm>
        <a:off x="21075" y="53982"/>
        <a:ext cx="6673779" cy="389580"/>
      </dsp:txXfrm>
    </dsp:sp>
    <dsp:sp modelId="{66E72EE4-94A4-924B-9947-C60AD7F5CCD0}">
      <dsp:nvSpPr>
        <dsp:cNvPr id="0" name=""/>
        <dsp:cNvSpPr/>
      </dsp:nvSpPr>
      <dsp:spPr>
        <a:xfrm>
          <a:off x="0" y="464637"/>
          <a:ext cx="6715929"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23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The Environmental Protection Agency is established by an executive order from President Richard Nixon  </a:t>
          </a:r>
          <a:endParaRPr lang="en-US" sz="1400" kern="1200" dirty="0"/>
        </a:p>
      </dsp:txBody>
      <dsp:txXfrm>
        <a:off x="0" y="464637"/>
        <a:ext cx="6715929" cy="437805"/>
      </dsp:txXfrm>
    </dsp:sp>
    <dsp:sp modelId="{E8B02513-7873-7A4C-9F6C-40E0225706D0}">
      <dsp:nvSpPr>
        <dsp:cNvPr id="0" name=""/>
        <dsp:cNvSpPr/>
      </dsp:nvSpPr>
      <dsp:spPr>
        <a:xfrm>
          <a:off x="0" y="902442"/>
          <a:ext cx="6715929" cy="431730"/>
        </a:xfrm>
        <a:prstGeom prst="roundRect">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rPr>
            <a:t>1987</a:t>
          </a:r>
          <a:endParaRPr lang="en-US" sz="1800" kern="1200" dirty="0">
            <a:solidFill>
              <a:schemeClr val="tx1"/>
            </a:solidFill>
          </a:endParaRPr>
        </a:p>
      </dsp:txBody>
      <dsp:txXfrm>
        <a:off x="21075" y="923517"/>
        <a:ext cx="6673779" cy="389580"/>
      </dsp:txXfrm>
    </dsp:sp>
    <dsp:sp modelId="{0460D15D-B7EC-124F-8E43-477561228147}">
      <dsp:nvSpPr>
        <dsp:cNvPr id="0" name=""/>
        <dsp:cNvSpPr/>
      </dsp:nvSpPr>
      <dsp:spPr>
        <a:xfrm>
          <a:off x="0" y="1334172"/>
          <a:ext cx="6715929"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23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The agency adopts a new policy to utilize alterative dispute resolution techniques for enforcement disputes whenever appropriate </a:t>
          </a:r>
          <a:endParaRPr lang="en-US" sz="1400" kern="1200" dirty="0"/>
        </a:p>
      </dsp:txBody>
      <dsp:txXfrm>
        <a:off x="0" y="1334172"/>
        <a:ext cx="6715929" cy="437805"/>
      </dsp:txXfrm>
    </dsp:sp>
    <dsp:sp modelId="{0D5A0595-9190-4C4D-A52D-FF8AE84453AD}">
      <dsp:nvSpPr>
        <dsp:cNvPr id="0" name=""/>
        <dsp:cNvSpPr/>
      </dsp:nvSpPr>
      <dsp:spPr>
        <a:xfrm>
          <a:off x="0" y="1771977"/>
          <a:ext cx="6715929" cy="431730"/>
        </a:xfrm>
        <a:prstGeom prst="roundRect">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rPr>
            <a:t>1990</a:t>
          </a:r>
          <a:endParaRPr lang="en-US" sz="1800" kern="1200" dirty="0">
            <a:solidFill>
              <a:schemeClr val="tx1"/>
            </a:solidFill>
          </a:endParaRPr>
        </a:p>
      </dsp:txBody>
      <dsp:txXfrm>
        <a:off x="21075" y="1793052"/>
        <a:ext cx="6673779" cy="389580"/>
      </dsp:txXfrm>
    </dsp:sp>
    <dsp:sp modelId="{C42BA91D-C80A-F847-9F27-238174CE1832}">
      <dsp:nvSpPr>
        <dsp:cNvPr id="0" name=""/>
        <dsp:cNvSpPr/>
      </dsp:nvSpPr>
      <dsp:spPr>
        <a:xfrm>
          <a:off x="0" y="2203707"/>
          <a:ext cx="6715929" cy="106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23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The EPA’s Office of Enforcement adopts an agency-wide initiative that makes consideration of ADR methods a routine part of the operating process for resolutions</a:t>
          </a:r>
          <a:endParaRPr lang="en-US" sz="1400" kern="1200" dirty="0"/>
        </a:p>
        <a:p>
          <a:pPr marL="114300" lvl="1" indent="-114300" algn="l" defTabSz="622300">
            <a:lnSpc>
              <a:spcPct val="90000"/>
            </a:lnSpc>
            <a:spcBef>
              <a:spcPct val="0"/>
            </a:spcBef>
            <a:spcAft>
              <a:spcPct val="20000"/>
            </a:spcAft>
            <a:buChar char="••"/>
          </a:pPr>
          <a:r>
            <a:rPr lang="en-US" sz="1400" kern="1200" dirty="0" smtClean="0"/>
            <a:t>The Administrative Dispute Resolution Act is passed and encourages federal agencies and departments to utilize ADR when appropriate</a:t>
          </a:r>
          <a:endParaRPr lang="en-US" sz="1400" kern="1200" dirty="0"/>
        </a:p>
      </dsp:txBody>
      <dsp:txXfrm>
        <a:off x="0" y="2203707"/>
        <a:ext cx="6715929" cy="1061910"/>
      </dsp:txXfrm>
    </dsp:sp>
    <dsp:sp modelId="{79CEA4FB-E408-B74B-A18C-741E1745AF50}">
      <dsp:nvSpPr>
        <dsp:cNvPr id="0" name=""/>
        <dsp:cNvSpPr/>
      </dsp:nvSpPr>
      <dsp:spPr>
        <a:xfrm>
          <a:off x="0" y="3265618"/>
          <a:ext cx="6715929" cy="431730"/>
        </a:xfrm>
        <a:prstGeom prst="roundRect">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rPr>
            <a:t>1996</a:t>
          </a:r>
          <a:endParaRPr lang="en-US" sz="1800" kern="1200" dirty="0">
            <a:solidFill>
              <a:schemeClr val="tx1"/>
            </a:solidFill>
          </a:endParaRPr>
        </a:p>
      </dsp:txBody>
      <dsp:txXfrm>
        <a:off x="21075" y="3286693"/>
        <a:ext cx="6673779" cy="389580"/>
      </dsp:txXfrm>
    </dsp:sp>
    <dsp:sp modelId="{7BA6053D-D3AB-4C4F-9B62-84C347E3996D}">
      <dsp:nvSpPr>
        <dsp:cNvPr id="0" name=""/>
        <dsp:cNvSpPr/>
      </dsp:nvSpPr>
      <dsp:spPr>
        <a:xfrm>
          <a:off x="0" y="3697348"/>
          <a:ext cx="6715929"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23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An amended Administrative Dispute Resolution Act is passed and ADR is used more frequently</a:t>
          </a:r>
          <a:endParaRPr lang="en-US" sz="1400" kern="1200" dirty="0"/>
        </a:p>
        <a:p>
          <a:pPr marL="114300" lvl="1" indent="-114300" algn="l" defTabSz="622300">
            <a:lnSpc>
              <a:spcPct val="90000"/>
            </a:lnSpc>
            <a:spcBef>
              <a:spcPct val="0"/>
            </a:spcBef>
            <a:spcAft>
              <a:spcPct val="20000"/>
            </a:spcAft>
            <a:buChar char="••"/>
          </a:pPr>
          <a:r>
            <a:rPr lang="en-US" sz="1400" kern="1200" dirty="0" smtClean="0"/>
            <a:t>A new committee is created within the EPA to encourage the more frequent use of ADR and find additional neutrals for mediations</a:t>
          </a:r>
          <a:endParaRPr lang="en-US" sz="1400" kern="1200" dirty="0"/>
        </a:p>
      </dsp:txBody>
      <dsp:txXfrm>
        <a:off x="0" y="3697348"/>
        <a:ext cx="6715929" cy="875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1CC89-A3BE-674B-9220-444825ACDC8D}">
      <dsp:nvSpPr>
        <dsp:cNvPr id="0" name=""/>
        <dsp:cNvSpPr/>
      </dsp:nvSpPr>
      <dsp:spPr>
        <a:xfrm>
          <a:off x="835" y="150122"/>
          <a:ext cx="3257742" cy="1954645"/>
        </a:xfrm>
        <a:prstGeom prst="rect">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baseline="0" dirty="0" smtClean="0">
              <a:solidFill>
                <a:schemeClr val="tx1"/>
              </a:solidFill>
            </a:rPr>
            <a:t>All current ADR practices are voluntary and include a neutral party—either a mediator or a facilitator employed by the EPA who has experience in the subject area of the dispute</a:t>
          </a:r>
          <a:endParaRPr lang="en-US" sz="1800" kern="1200" dirty="0">
            <a:solidFill>
              <a:schemeClr val="tx1"/>
            </a:solidFill>
          </a:endParaRPr>
        </a:p>
      </dsp:txBody>
      <dsp:txXfrm>
        <a:off x="835" y="150122"/>
        <a:ext cx="3257742" cy="1954645"/>
      </dsp:txXfrm>
    </dsp:sp>
    <dsp:sp modelId="{246F4424-9359-AE40-A03E-D940AA69828D}">
      <dsp:nvSpPr>
        <dsp:cNvPr id="0" name=""/>
        <dsp:cNvSpPr/>
      </dsp:nvSpPr>
      <dsp:spPr>
        <a:xfrm>
          <a:off x="3584351" y="150122"/>
          <a:ext cx="3257742" cy="1954645"/>
        </a:xfrm>
        <a:prstGeom prst="rect">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baseline="0" smtClean="0">
              <a:solidFill>
                <a:schemeClr val="tx1"/>
              </a:solidFill>
            </a:rPr>
            <a:t>Any case brought to the Office of the Administrative Law Judges is offered to be brought to mediation with an Administrative Law Judge as a mediator</a:t>
          </a:r>
          <a:endParaRPr lang="en-US" sz="1800" kern="1200">
            <a:solidFill>
              <a:schemeClr val="tx1"/>
            </a:solidFill>
          </a:endParaRPr>
        </a:p>
      </dsp:txBody>
      <dsp:txXfrm>
        <a:off x="3584351" y="150122"/>
        <a:ext cx="3257742" cy="1954645"/>
      </dsp:txXfrm>
    </dsp:sp>
    <dsp:sp modelId="{E27272F9-8B1A-7E42-9CC0-789BEF9BBD69}">
      <dsp:nvSpPr>
        <dsp:cNvPr id="0" name=""/>
        <dsp:cNvSpPr/>
      </dsp:nvSpPr>
      <dsp:spPr>
        <a:xfrm>
          <a:off x="835" y="2430542"/>
          <a:ext cx="3257742" cy="1954645"/>
        </a:xfrm>
        <a:prstGeom prst="rect">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baseline="0" dirty="0" smtClean="0">
              <a:solidFill>
                <a:schemeClr val="tx1"/>
              </a:solidFill>
            </a:rPr>
            <a:t>Examples of common applications:</a:t>
          </a:r>
          <a:endParaRPr lang="en-US" sz="1800" kern="1200" dirty="0">
            <a:solidFill>
              <a:schemeClr val="tx1"/>
            </a:solidFill>
          </a:endParaRPr>
        </a:p>
        <a:p>
          <a:pPr marL="114300" lvl="1" indent="-114300" algn="l" defTabSz="622300" rtl="0">
            <a:lnSpc>
              <a:spcPct val="90000"/>
            </a:lnSpc>
            <a:spcBef>
              <a:spcPct val="0"/>
            </a:spcBef>
            <a:spcAft>
              <a:spcPct val="15000"/>
            </a:spcAft>
            <a:buChar char="••"/>
          </a:pPr>
          <a:r>
            <a:rPr lang="en-US" sz="1400" kern="1200" smtClean="0">
              <a:solidFill>
                <a:schemeClr val="tx1"/>
              </a:solidFill>
            </a:rPr>
            <a:t>Title VI disputes </a:t>
          </a:r>
          <a:endParaRPr lang="en-US" sz="1400" kern="1200">
            <a:solidFill>
              <a:schemeClr val="tx1"/>
            </a:solidFill>
          </a:endParaRPr>
        </a:p>
        <a:p>
          <a:pPr marL="114300" lvl="1" indent="-114300" algn="l" defTabSz="622300" rtl="0">
            <a:lnSpc>
              <a:spcPct val="90000"/>
            </a:lnSpc>
            <a:spcBef>
              <a:spcPct val="0"/>
            </a:spcBef>
            <a:spcAft>
              <a:spcPct val="15000"/>
            </a:spcAft>
            <a:buChar char="••"/>
          </a:pPr>
          <a:r>
            <a:rPr lang="en-US" sz="1400" kern="1200" dirty="0" smtClean="0">
              <a:solidFill>
                <a:schemeClr val="tx1"/>
              </a:solidFill>
            </a:rPr>
            <a:t>Clean Air &amp; Clean Water disputes</a:t>
          </a:r>
          <a:endParaRPr lang="en-US" sz="1400" kern="1200" dirty="0">
            <a:solidFill>
              <a:schemeClr val="tx1"/>
            </a:solidFill>
          </a:endParaRPr>
        </a:p>
        <a:p>
          <a:pPr marL="114300" lvl="1" indent="-114300" algn="l" defTabSz="622300" rtl="0">
            <a:lnSpc>
              <a:spcPct val="90000"/>
            </a:lnSpc>
            <a:spcBef>
              <a:spcPct val="0"/>
            </a:spcBef>
            <a:spcAft>
              <a:spcPct val="15000"/>
            </a:spcAft>
            <a:buChar char="••"/>
          </a:pPr>
          <a:r>
            <a:rPr lang="en-US" sz="1400" kern="1200" dirty="0" smtClean="0">
              <a:solidFill>
                <a:schemeClr val="tx1"/>
              </a:solidFill>
            </a:rPr>
            <a:t>Internal disputes within the EPA and its functions or employees</a:t>
          </a:r>
          <a:endParaRPr lang="en-US" sz="1400" kern="1200" dirty="0">
            <a:solidFill>
              <a:schemeClr val="tx1"/>
            </a:solidFill>
          </a:endParaRPr>
        </a:p>
      </dsp:txBody>
      <dsp:txXfrm>
        <a:off x="835" y="2430542"/>
        <a:ext cx="3257742" cy="1954645"/>
      </dsp:txXfrm>
    </dsp:sp>
    <dsp:sp modelId="{1FD283B2-9FB7-0746-94D5-A29A0C0898B3}">
      <dsp:nvSpPr>
        <dsp:cNvPr id="0" name=""/>
        <dsp:cNvSpPr/>
      </dsp:nvSpPr>
      <dsp:spPr>
        <a:xfrm>
          <a:off x="3584351" y="2430542"/>
          <a:ext cx="3257742" cy="1954645"/>
        </a:xfrm>
        <a:prstGeom prst="rect">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baseline="0" dirty="0" smtClean="0">
              <a:solidFill>
                <a:schemeClr val="tx1"/>
              </a:solidFill>
            </a:rPr>
            <a:t>70% of all enforcement ADR cases have involved the use of mediation </a:t>
          </a:r>
        </a:p>
        <a:p>
          <a:pPr lvl="0" algn="ctr" defTabSz="800100" rtl="0">
            <a:lnSpc>
              <a:spcPct val="90000"/>
            </a:lnSpc>
            <a:spcBef>
              <a:spcPct val="0"/>
            </a:spcBef>
            <a:spcAft>
              <a:spcPct val="35000"/>
            </a:spcAft>
          </a:pPr>
          <a:r>
            <a:rPr lang="en-US" sz="1800" kern="1200" baseline="0" dirty="0" smtClean="0">
              <a:solidFill>
                <a:schemeClr val="tx1"/>
              </a:solidFill>
            </a:rPr>
            <a:t>13% Convening Mediation</a:t>
          </a:r>
        </a:p>
        <a:p>
          <a:pPr lvl="0" algn="ctr" defTabSz="800100" rtl="0">
            <a:lnSpc>
              <a:spcPct val="90000"/>
            </a:lnSpc>
            <a:spcBef>
              <a:spcPct val="0"/>
            </a:spcBef>
            <a:spcAft>
              <a:spcPct val="35000"/>
            </a:spcAft>
          </a:pPr>
          <a:r>
            <a:rPr lang="en-US" sz="1800" kern="1200" baseline="0" dirty="0" smtClean="0">
              <a:solidFill>
                <a:schemeClr val="tx1"/>
              </a:solidFill>
            </a:rPr>
            <a:t>11% Facilitative Mediation</a:t>
          </a:r>
          <a:endParaRPr lang="en-US" sz="1800" kern="1200" dirty="0">
            <a:solidFill>
              <a:schemeClr val="tx1"/>
            </a:solidFill>
          </a:endParaRPr>
        </a:p>
      </dsp:txBody>
      <dsp:txXfrm>
        <a:off x="3584351" y="2430542"/>
        <a:ext cx="3257742" cy="1954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896B6-E058-7942-87A4-E4FCFE2D8B66}">
      <dsp:nvSpPr>
        <dsp:cNvPr id="0" name=""/>
        <dsp:cNvSpPr/>
      </dsp:nvSpPr>
      <dsp:spPr>
        <a:xfrm>
          <a:off x="0" y="567092"/>
          <a:ext cx="2213380" cy="1328028"/>
        </a:xfrm>
        <a:prstGeom prst="rect">
          <a:avLst/>
        </a:prstGeom>
        <a:solidFill>
          <a:schemeClr val="accent1">
            <a:shade val="80000"/>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shade val="80000"/>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solidFill>
                <a:srgbClr val="000000"/>
              </a:solidFill>
            </a:rPr>
            <a:t>Faster</a:t>
          </a:r>
          <a:endParaRPr lang="en-US" sz="2700" kern="1200" dirty="0">
            <a:solidFill>
              <a:srgbClr val="000000"/>
            </a:solidFill>
          </a:endParaRPr>
        </a:p>
      </dsp:txBody>
      <dsp:txXfrm>
        <a:off x="0" y="567092"/>
        <a:ext cx="2213380" cy="1328028"/>
      </dsp:txXfrm>
    </dsp:sp>
    <dsp:sp modelId="{E419CF4E-7EA6-EA4E-B9DF-8F7EF83D7610}">
      <dsp:nvSpPr>
        <dsp:cNvPr id="0" name=""/>
        <dsp:cNvSpPr/>
      </dsp:nvSpPr>
      <dsp:spPr>
        <a:xfrm>
          <a:off x="2434718" y="567092"/>
          <a:ext cx="2213380" cy="1328028"/>
        </a:xfrm>
        <a:prstGeom prst="rect">
          <a:avLst/>
        </a:prstGeom>
        <a:solidFill>
          <a:schemeClr val="accent1">
            <a:shade val="80000"/>
            <a:hueOff val="13291"/>
            <a:satOff val="357"/>
            <a:lumOff val="3889"/>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shade val="80000"/>
              <a:hueOff val="13291"/>
              <a:satOff val="357"/>
              <a:lumOff val="3889"/>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rgbClr val="000000"/>
              </a:solidFill>
            </a:rPr>
            <a:t>Cheaper </a:t>
          </a:r>
          <a:endParaRPr lang="en-US" sz="2700" kern="1200" dirty="0">
            <a:solidFill>
              <a:srgbClr val="000000"/>
            </a:solidFill>
          </a:endParaRPr>
        </a:p>
      </dsp:txBody>
      <dsp:txXfrm>
        <a:off x="2434718" y="567092"/>
        <a:ext cx="2213380" cy="1328028"/>
      </dsp:txXfrm>
    </dsp:sp>
    <dsp:sp modelId="{074D45E5-5AA7-AA45-BA25-5FD179E35C4A}">
      <dsp:nvSpPr>
        <dsp:cNvPr id="0" name=""/>
        <dsp:cNvSpPr/>
      </dsp:nvSpPr>
      <dsp:spPr>
        <a:xfrm>
          <a:off x="4869437" y="567092"/>
          <a:ext cx="2213380" cy="1328028"/>
        </a:xfrm>
        <a:prstGeom prst="rect">
          <a:avLst/>
        </a:prstGeom>
        <a:solidFill>
          <a:schemeClr val="accent1">
            <a:shade val="80000"/>
            <a:hueOff val="26583"/>
            <a:satOff val="713"/>
            <a:lumOff val="7778"/>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shade val="80000"/>
              <a:hueOff val="26583"/>
              <a:satOff val="713"/>
              <a:lumOff val="7778"/>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solidFill>
                <a:srgbClr val="000000"/>
              </a:solidFill>
            </a:rPr>
            <a:t>Better outcome</a:t>
          </a:r>
          <a:endParaRPr lang="en-US" sz="2700" kern="1200" dirty="0">
            <a:solidFill>
              <a:srgbClr val="000000"/>
            </a:solidFill>
          </a:endParaRPr>
        </a:p>
      </dsp:txBody>
      <dsp:txXfrm>
        <a:off x="4869437" y="567092"/>
        <a:ext cx="2213380" cy="1328028"/>
      </dsp:txXfrm>
    </dsp:sp>
    <dsp:sp modelId="{3A1916D4-2137-8B4F-B7F0-2D34D34210E3}">
      <dsp:nvSpPr>
        <dsp:cNvPr id="0" name=""/>
        <dsp:cNvSpPr/>
      </dsp:nvSpPr>
      <dsp:spPr>
        <a:xfrm>
          <a:off x="0" y="2116458"/>
          <a:ext cx="2213380" cy="1328028"/>
        </a:xfrm>
        <a:prstGeom prst="rect">
          <a:avLst/>
        </a:prstGeom>
        <a:solidFill>
          <a:schemeClr val="accent1">
            <a:shade val="80000"/>
            <a:hueOff val="39874"/>
            <a:satOff val="1070"/>
            <a:lumOff val="11667"/>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shade val="80000"/>
              <a:hueOff val="39874"/>
              <a:satOff val="1070"/>
              <a:lumOff val="11667"/>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solidFill>
                <a:srgbClr val="000000"/>
              </a:solidFill>
            </a:rPr>
            <a:t>Compliance with Law</a:t>
          </a:r>
          <a:endParaRPr lang="en-US" sz="2700" kern="1200" dirty="0">
            <a:solidFill>
              <a:srgbClr val="000000"/>
            </a:solidFill>
          </a:endParaRPr>
        </a:p>
      </dsp:txBody>
      <dsp:txXfrm>
        <a:off x="0" y="2116458"/>
        <a:ext cx="2213380" cy="1328028"/>
      </dsp:txXfrm>
    </dsp:sp>
    <dsp:sp modelId="{154F3205-66F7-2F48-841B-723FC6F9FAA5}">
      <dsp:nvSpPr>
        <dsp:cNvPr id="0" name=""/>
        <dsp:cNvSpPr/>
      </dsp:nvSpPr>
      <dsp:spPr>
        <a:xfrm>
          <a:off x="2434718" y="2116458"/>
          <a:ext cx="2213380" cy="1328028"/>
        </a:xfrm>
        <a:prstGeom prst="rect">
          <a:avLst/>
        </a:prstGeom>
        <a:solidFill>
          <a:schemeClr val="accent1">
            <a:shade val="80000"/>
            <a:hueOff val="53165"/>
            <a:satOff val="1426"/>
            <a:lumOff val="15556"/>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shade val="80000"/>
              <a:hueOff val="53165"/>
              <a:satOff val="1426"/>
              <a:lumOff val="15556"/>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solidFill>
                <a:srgbClr val="000000"/>
              </a:solidFill>
            </a:rPr>
            <a:t>More creative</a:t>
          </a:r>
          <a:endParaRPr lang="en-US" sz="2700" kern="1200" dirty="0">
            <a:solidFill>
              <a:srgbClr val="000000"/>
            </a:solidFill>
          </a:endParaRPr>
        </a:p>
      </dsp:txBody>
      <dsp:txXfrm>
        <a:off x="2434718" y="2116458"/>
        <a:ext cx="2213380" cy="1328028"/>
      </dsp:txXfrm>
    </dsp:sp>
    <dsp:sp modelId="{9B1C2DAC-870F-7B47-9044-F331688E3873}">
      <dsp:nvSpPr>
        <dsp:cNvPr id="0" name=""/>
        <dsp:cNvSpPr/>
      </dsp:nvSpPr>
      <dsp:spPr>
        <a:xfrm>
          <a:off x="4869437" y="2116458"/>
          <a:ext cx="2213380" cy="1328028"/>
        </a:xfrm>
        <a:prstGeom prst="rect">
          <a:avLst/>
        </a:prstGeom>
        <a:solidFill>
          <a:schemeClr val="accent1">
            <a:shade val="80000"/>
            <a:hueOff val="66456"/>
            <a:satOff val="1783"/>
            <a:lumOff val="19445"/>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shade val="80000"/>
              <a:hueOff val="66456"/>
              <a:satOff val="1783"/>
              <a:lumOff val="19445"/>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solidFill>
                <a:srgbClr val="000000"/>
              </a:solidFill>
            </a:rPr>
            <a:t>Long lasting results</a:t>
          </a:r>
          <a:endParaRPr lang="en-US" sz="2700" kern="1200" dirty="0">
            <a:solidFill>
              <a:srgbClr val="000000"/>
            </a:solidFill>
          </a:endParaRPr>
        </a:p>
      </dsp:txBody>
      <dsp:txXfrm>
        <a:off x="4869437" y="2116458"/>
        <a:ext cx="2213380" cy="13280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49D5A-EC4C-8445-A4BF-090E4C8A121D}">
      <dsp:nvSpPr>
        <dsp:cNvPr id="0" name=""/>
        <dsp:cNvSpPr/>
      </dsp:nvSpPr>
      <dsp:spPr>
        <a:xfrm>
          <a:off x="0" y="0"/>
          <a:ext cx="5744523" cy="1329267"/>
        </a:xfrm>
        <a:prstGeom prst="roundRect">
          <a:avLst>
            <a:gd name="adj" fmla="val 10000"/>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rgbClr val="000000"/>
              </a:solidFill>
            </a:rPr>
            <a:t>Issue</a:t>
          </a:r>
        </a:p>
        <a:p>
          <a:pPr lvl="0" algn="l" defTabSz="666750">
            <a:lnSpc>
              <a:spcPct val="90000"/>
            </a:lnSpc>
            <a:spcBef>
              <a:spcPct val="0"/>
            </a:spcBef>
            <a:spcAft>
              <a:spcPct val="35000"/>
            </a:spcAft>
          </a:pPr>
          <a:r>
            <a:rPr lang="en-US" sz="1500" kern="1200" dirty="0" smtClean="0">
              <a:solidFill>
                <a:srgbClr val="000000"/>
              </a:solidFill>
            </a:rPr>
            <a:t>Water contamination of the Housatonic River in Pittsfield Massachusetts due to the PCB’s from a General Electric facility</a:t>
          </a:r>
          <a:endParaRPr lang="en-US" sz="1500" kern="1200" dirty="0">
            <a:solidFill>
              <a:srgbClr val="000000"/>
            </a:solidFill>
          </a:endParaRPr>
        </a:p>
      </dsp:txBody>
      <dsp:txXfrm>
        <a:off x="38933" y="38933"/>
        <a:ext cx="4310140" cy="1251401"/>
      </dsp:txXfrm>
    </dsp:sp>
    <dsp:sp modelId="{28EC6C07-7D13-CA48-95CC-4C9CF3EB6E7C}">
      <dsp:nvSpPr>
        <dsp:cNvPr id="0" name=""/>
        <dsp:cNvSpPr/>
      </dsp:nvSpPr>
      <dsp:spPr>
        <a:xfrm>
          <a:off x="506869" y="1550811"/>
          <a:ext cx="5744523" cy="1329267"/>
        </a:xfrm>
        <a:prstGeom prst="roundRect">
          <a:avLst>
            <a:gd name="adj" fmla="val 10000"/>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rgbClr val="000000"/>
              </a:solidFill>
            </a:rPr>
            <a:t>Resolution Method</a:t>
          </a:r>
        </a:p>
        <a:p>
          <a:pPr lvl="0" algn="l" defTabSz="666750">
            <a:lnSpc>
              <a:spcPct val="90000"/>
            </a:lnSpc>
            <a:spcBef>
              <a:spcPct val="0"/>
            </a:spcBef>
            <a:spcAft>
              <a:spcPct val="35000"/>
            </a:spcAft>
          </a:pPr>
          <a:r>
            <a:rPr lang="en-US" sz="1500" kern="1200" dirty="0" smtClean="0">
              <a:solidFill>
                <a:srgbClr val="000000"/>
              </a:solidFill>
            </a:rPr>
            <a:t>Mediation between GE and the EPA, along with eight other government agencies. Multiple neutral mediators assisted in the process.</a:t>
          </a:r>
          <a:endParaRPr lang="en-US" sz="1500" kern="1200" dirty="0">
            <a:solidFill>
              <a:srgbClr val="000000"/>
            </a:solidFill>
          </a:endParaRPr>
        </a:p>
      </dsp:txBody>
      <dsp:txXfrm>
        <a:off x="545802" y="1589744"/>
        <a:ext cx="4295764" cy="1251401"/>
      </dsp:txXfrm>
    </dsp:sp>
    <dsp:sp modelId="{68AAC86F-4D48-F749-BF66-EB554B3A426E}">
      <dsp:nvSpPr>
        <dsp:cNvPr id="0" name=""/>
        <dsp:cNvSpPr/>
      </dsp:nvSpPr>
      <dsp:spPr>
        <a:xfrm>
          <a:off x="1013739" y="3101623"/>
          <a:ext cx="5744523" cy="1329267"/>
        </a:xfrm>
        <a:prstGeom prst="roundRect">
          <a:avLst>
            <a:gd name="adj" fmla="val 10000"/>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rgbClr val="000000"/>
              </a:solidFill>
            </a:rPr>
            <a:t>Result</a:t>
          </a:r>
        </a:p>
        <a:p>
          <a:pPr lvl="0" algn="l" defTabSz="666750">
            <a:lnSpc>
              <a:spcPct val="90000"/>
            </a:lnSpc>
            <a:spcBef>
              <a:spcPct val="0"/>
            </a:spcBef>
            <a:spcAft>
              <a:spcPct val="35000"/>
            </a:spcAft>
          </a:pPr>
          <a:r>
            <a:rPr lang="en-US" sz="1500" kern="1200" dirty="0" smtClean="0">
              <a:solidFill>
                <a:srgbClr val="000000"/>
              </a:solidFill>
            </a:rPr>
            <a:t>GE agrees to clean up the river and to fund a natural resource damage package for a total cost of $200 million. </a:t>
          </a:r>
          <a:endParaRPr lang="en-US" sz="1500" kern="1200" dirty="0">
            <a:solidFill>
              <a:srgbClr val="000000"/>
            </a:solidFill>
          </a:endParaRPr>
        </a:p>
      </dsp:txBody>
      <dsp:txXfrm>
        <a:off x="1052672" y="3140556"/>
        <a:ext cx="4295764" cy="1251401"/>
      </dsp:txXfrm>
    </dsp:sp>
    <dsp:sp modelId="{302BB81F-869F-894B-AEE0-B8AFE1B57E8C}">
      <dsp:nvSpPr>
        <dsp:cNvPr id="0" name=""/>
        <dsp:cNvSpPr/>
      </dsp:nvSpPr>
      <dsp:spPr>
        <a:xfrm>
          <a:off x="4880499" y="1008027"/>
          <a:ext cx="864023" cy="864023"/>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solidFill>
              <a:srgbClr val="000000"/>
            </a:solidFill>
          </a:endParaRPr>
        </a:p>
      </dsp:txBody>
      <dsp:txXfrm>
        <a:off x="5074904" y="1008027"/>
        <a:ext cx="475213" cy="650177"/>
      </dsp:txXfrm>
    </dsp:sp>
    <dsp:sp modelId="{251C972F-726D-4A48-B10F-6A492557D870}">
      <dsp:nvSpPr>
        <dsp:cNvPr id="0" name=""/>
        <dsp:cNvSpPr/>
      </dsp:nvSpPr>
      <dsp:spPr>
        <a:xfrm>
          <a:off x="5387369" y="2549977"/>
          <a:ext cx="864023" cy="864023"/>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solidFill>
              <a:srgbClr val="000000"/>
            </a:solidFill>
          </a:endParaRPr>
        </a:p>
      </dsp:txBody>
      <dsp:txXfrm>
        <a:off x="5581774" y="2549977"/>
        <a:ext cx="475213" cy="6501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EF5F9-2258-F049-9289-38395DA0612A}">
      <dsp:nvSpPr>
        <dsp:cNvPr id="0" name=""/>
        <dsp:cNvSpPr/>
      </dsp:nvSpPr>
      <dsp:spPr>
        <a:xfrm>
          <a:off x="0" y="0"/>
          <a:ext cx="6020611" cy="1369059"/>
        </a:xfrm>
        <a:prstGeom prst="roundRect">
          <a:avLst>
            <a:gd name="adj" fmla="val 10000"/>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rgbClr val="000000"/>
              </a:solidFill>
            </a:rPr>
            <a:t>Issue</a:t>
          </a:r>
        </a:p>
        <a:p>
          <a:pPr lvl="0" algn="l" defTabSz="666750">
            <a:lnSpc>
              <a:spcPct val="90000"/>
            </a:lnSpc>
            <a:spcBef>
              <a:spcPct val="0"/>
            </a:spcBef>
            <a:spcAft>
              <a:spcPct val="35000"/>
            </a:spcAft>
          </a:pPr>
          <a:r>
            <a:rPr lang="en-US" sz="1500" kern="1200" dirty="0" smtClean="0">
              <a:solidFill>
                <a:srgbClr val="000000"/>
              </a:solidFill>
            </a:rPr>
            <a:t>A manufacturing facility and the EPA disagreed on whether the a manufacturing facility was violating hazardous waste regulations in their disposal methods</a:t>
          </a:r>
          <a:endParaRPr lang="en-US" sz="1500" kern="1200" dirty="0">
            <a:solidFill>
              <a:srgbClr val="000000"/>
            </a:solidFill>
          </a:endParaRPr>
        </a:p>
      </dsp:txBody>
      <dsp:txXfrm>
        <a:off x="40098" y="40098"/>
        <a:ext cx="4543289" cy="1288863"/>
      </dsp:txXfrm>
    </dsp:sp>
    <dsp:sp modelId="{C22D5412-D78C-D145-AB46-D955380AD5D8}">
      <dsp:nvSpPr>
        <dsp:cNvPr id="0" name=""/>
        <dsp:cNvSpPr/>
      </dsp:nvSpPr>
      <dsp:spPr>
        <a:xfrm>
          <a:off x="531230" y="1597236"/>
          <a:ext cx="6020611" cy="1369059"/>
        </a:xfrm>
        <a:prstGeom prst="roundRect">
          <a:avLst>
            <a:gd name="adj" fmla="val 10000"/>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rgbClr val="000000"/>
              </a:solidFill>
            </a:rPr>
            <a:t>Resolution Method</a:t>
          </a:r>
        </a:p>
        <a:p>
          <a:pPr lvl="0" algn="l" defTabSz="666750">
            <a:lnSpc>
              <a:spcPct val="90000"/>
            </a:lnSpc>
            <a:spcBef>
              <a:spcPct val="0"/>
            </a:spcBef>
            <a:spcAft>
              <a:spcPct val="35000"/>
            </a:spcAft>
          </a:pPr>
          <a:r>
            <a:rPr lang="en-US" sz="1500" kern="1200" dirty="0" smtClean="0">
              <a:solidFill>
                <a:srgbClr val="000000"/>
              </a:solidFill>
            </a:rPr>
            <a:t>Mediation was proposed by the company. After day one, the parties did not appear to be able to reach an agreement. </a:t>
          </a:r>
          <a:endParaRPr lang="en-US" sz="1500" kern="1200" dirty="0">
            <a:solidFill>
              <a:srgbClr val="000000"/>
            </a:solidFill>
          </a:endParaRPr>
        </a:p>
      </dsp:txBody>
      <dsp:txXfrm>
        <a:off x="571328" y="1637334"/>
        <a:ext cx="4519295" cy="1288863"/>
      </dsp:txXfrm>
    </dsp:sp>
    <dsp:sp modelId="{D81D48AC-049E-F048-B657-48F1C09E026B}">
      <dsp:nvSpPr>
        <dsp:cNvPr id="0" name=""/>
        <dsp:cNvSpPr/>
      </dsp:nvSpPr>
      <dsp:spPr>
        <a:xfrm>
          <a:off x="1062460" y="3194473"/>
          <a:ext cx="6020611" cy="1369059"/>
        </a:xfrm>
        <a:prstGeom prst="roundRect">
          <a:avLst>
            <a:gd name="adj" fmla="val 10000"/>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rgbClr val="000000"/>
              </a:solidFill>
            </a:rPr>
            <a:t>Result</a:t>
          </a:r>
        </a:p>
        <a:p>
          <a:pPr lvl="0" algn="l" defTabSz="666750">
            <a:lnSpc>
              <a:spcPct val="90000"/>
            </a:lnSpc>
            <a:spcBef>
              <a:spcPct val="0"/>
            </a:spcBef>
            <a:spcAft>
              <a:spcPct val="35000"/>
            </a:spcAft>
          </a:pPr>
          <a:r>
            <a:rPr lang="en-US" sz="1500" kern="1200" dirty="0" smtClean="0">
              <a:solidFill>
                <a:srgbClr val="000000"/>
              </a:solidFill>
            </a:rPr>
            <a:t>After another few days, the company made a settlement offer with the assistance of the designated mediator. The parties were eventually able to agree on an amount and a new waste disposal process. </a:t>
          </a:r>
          <a:endParaRPr lang="en-US" sz="1500" kern="1200" dirty="0">
            <a:solidFill>
              <a:srgbClr val="000000"/>
            </a:solidFill>
          </a:endParaRPr>
        </a:p>
      </dsp:txBody>
      <dsp:txXfrm>
        <a:off x="1102558" y="3234571"/>
        <a:ext cx="4519295" cy="1288863"/>
      </dsp:txXfrm>
    </dsp:sp>
    <dsp:sp modelId="{A6F4D519-BC84-DC4B-9C5E-CD646FA74639}">
      <dsp:nvSpPr>
        <dsp:cNvPr id="0" name=""/>
        <dsp:cNvSpPr/>
      </dsp:nvSpPr>
      <dsp:spPr>
        <a:xfrm>
          <a:off x="5130722" y="1038203"/>
          <a:ext cx="889888" cy="88988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330947" y="1038203"/>
        <a:ext cx="489438" cy="669641"/>
      </dsp:txXfrm>
    </dsp:sp>
    <dsp:sp modelId="{A0FCD233-187D-8543-9837-B23B564F7B9D}">
      <dsp:nvSpPr>
        <dsp:cNvPr id="0" name=""/>
        <dsp:cNvSpPr/>
      </dsp:nvSpPr>
      <dsp:spPr>
        <a:xfrm>
          <a:off x="5661952" y="2626313"/>
          <a:ext cx="889888" cy="88988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862177" y="2626313"/>
        <a:ext cx="489438" cy="6696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18ACB-2438-FE45-8456-579FB29DC11B}">
      <dsp:nvSpPr>
        <dsp:cNvPr id="0" name=""/>
        <dsp:cNvSpPr/>
      </dsp:nvSpPr>
      <dsp:spPr>
        <a:xfrm>
          <a:off x="370020" y="1563"/>
          <a:ext cx="2852380" cy="1711428"/>
        </a:xfrm>
        <a:prstGeom prst="rect">
          <a:avLst/>
        </a:prstGeom>
        <a:solidFill>
          <a:schemeClr val="accent1">
            <a:shade val="80000"/>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shade val="80000"/>
              <a:hueOff val="0"/>
              <a:satOff val="0"/>
              <a:lumOff val="0"/>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smtClean="0">
              <a:solidFill>
                <a:srgbClr val="000000"/>
              </a:solidFill>
            </a:rPr>
            <a:t>Water Crises</a:t>
          </a:r>
          <a:endParaRPr lang="en-US" sz="4700" kern="1200" dirty="0">
            <a:solidFill>
              <a:srgbClr val="000000"/>
            </a:solidFill>
          </a:endParaRPr>
        </a:p>
      </dsp:txBody>
      <dsp:txXfrm>
        <a:off x="370020" y="1563"/>
        <a:ext cx="2852380" cy="1711428"/>
      </dsp:txXfrm>
    </dsp:sp>
    <dsp:sp modelId="{589D9CC6-8C25-AA47-BDDC-3E3C787EA217}">
      <dsp:nvSpPr>
        <dsp:cNvPr id="0" name=""/>
        <dsp:cNvSpPr/>
      </dsp:nvSpPr>
      <dsp:spPr>
        <a:xfrm>
          <a:off x="3507639" y="1563"/>
          <a:ext cx="2852380" cy="1711428"/>
        </a:xfrm>
        <a:prstGeom prst="rect">
          <a:avLst/>
        </a:prstGeom>
        <a:solidFill>
          <a:schemeClr val="accent1">
            <a:shade val="80000"/>
            <a:hueOff val="22152"/>
            <a:satOff val="594"/>
            <a:lumOff val="6482"/>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shade val="80000"/>
              <a:hueOff val="22152"/>
              <a:satOff val="594"/>
              <a:lumOff val="6482"/>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smtClean="0">
              <a:solidFill>
                <a:srgbClr val="000000"/>
              </a:solidFill>
            </a:rPr>
            <a:t>Wind Turbines</a:t>
          </a:r>
          <a:endParaRPr lang="en-US" sz="4700" kern="1200" dirty="0">
            <a:solidFill>
              <a:srgbClr val="000000"/>
            </a:solidFill>
          </a:endParaRPr>
        </a:p>
      </dsp:txBody>
      <dsp:txXfrm>
        <a:off x="3507639" y="1563"/>
        <a:ext cx="2852380" cy="1711428"/>
      </dsp:txXfrm>
    </dsp:sp>
    <dsp:sp modelId="{F935C997-AF98-3C41-8376-732EB9B00469}">
      <dsp:nvSpPr>
        <dsp:cNvPr id="0" name=""/>
        <dsp:cNvSpPr/>
      </dsp:nvSpPr>
      <dsp:spPr>
        <a:xfrm>
          <a:off x="370020" y="1998230"/>
          <a:ext cx="2852380" cy="1711428"/>
        </a:xfrm>
        <a:prstGeom prst="rect">
          <a:avLst/>
        </a:prstGeom>
        <a:solidFill>
          <a:schemeClr val="accent1">
            <a:shade val="80000"/>
            <a:hueOff val="44304"/>
            <a:satOff val="1189"/>
            <a:lumOff val="12963"/>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shade val="80000"/>
              <a:hueOff val="44304"/>
              <a:satOff val="1189"/>
              <a:lumOff val="12963"/>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smtClean="0">
              <a:solidFill>
                <a:srgbClr val="000000"/>
              </a:solidFill>
            </a:rPr>
            <a:t>Solar Panels</a:t>
          </a:r>
          <a:endParaRPr lang="en-US" sz="4700" kern="1200" dirty="0">
            <a:solidFill>
              <a:srgbClr val="000000"/>
            </a:solidFill>
          </a:endParaRPr>
        </a:p>
      </dsp:txBody>
      <dsp:txXfrm>
        <a:off x="370020" y="1998230"/>
        <a:ext cx="2852380" cy="1711428"/>
      </dsp:txXfrm>
    </dsp:sp>
    <dsp:sp modelId="{8E12B123-A3B3-D84B-BEEA-739B5D1B6AF0}">
      <dsp:nvSpPr>
        <dsp:cNvPr id="0" name=""/>
        <dsp:cNvSpPr/>
      </dsp:nvSpPr>
      <dsp:spPr>
        <a:xfrm>
          <a:off x="3507639" y="1998230"/>
          <a:ext cx="2852380" cy="1711428"/>
        </a:xfrm>
        <a:prstGeom prst="rect">
          <a:avLst/>
        </a:prstGeom>
        <a:solidFill>
          <a:schemeClr val="accent1">
            <a:shade val="80000"/>
            <a:hueOff val="66456"/>
            <a:satOff val="1783"/>
            <a:lumOff val="19445"/>
            <a:alphaOff val="0"/>
          </a:schemeClr>
        </a:solidFill>
        <a:ln>
          <a:noFill/>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1">
              <a:shade val="80000"/>
              <a:hueOff val="66456"/>
              <a:satOff val="1783"/>
              <a:lumOff val="19445"/>
              <a:alphaOff val="0"/>
              <a:shade val="35000"/>
              <a:satMod val="13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err="1" smtClean="0">
              <a:solidFill>
                <a:srgbClr val="000000"/>
              </a:solidFill>
            </a:rPr>
            <a:t>Fracking</a:t>
          </a:r>
          <a:endParaRPr lang="en-US" sz="4700" kern="1200" dirty="0">
            <a:solidFill>
              <a:srgbClr val="000000"/>
            </a:solidFill>
          </a:endParaRPr>
        </a:p>
      </dsp:txBody>
      <dsp:txXfrm>
        <a:off x="3507639" y="1998230"/>
        <a:ext cx="2852380" cy="17114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26D9D-03FB-0547-AF24-085B24192E2A}" type="datetimeFigureOut">
              <a:rPr lang="en-US" smtClean="0"/>
              <a:t>12/13/16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932C92-ACA0-7A4B-AFED-031CF398196D}" type="slidenum">
              <a:rPr lang="en-US" smtClean="0"/>
              <a:t>‹#›</a:t>
            </a:fld>
            <a:endParaRPr lang="en-US"/>
          </a:p>
        </p:txBody>
      </p:sp>
    </p:spTree>
    <p:extLst>
      <p:ext uri="{BB962C8B-B14F-4D97-AF65-F5344CB8AC3E}">
        <p14:creationId xmlns:p14="http://schemas.microsoft.com/office/powerpoint/2010/main" val="1788906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932C92-ACA0-7A4B-AFED-031CF398196D}" type="slidenum">
              <a:rPr lang="en-US" smtClean="0"/>
              <a:t>1</a:t>
            </a:fld>
            <a:endParaRPr lang="en-US"/>
          </a:p>
        </p:txBody>
      </p:sp>
    </p:spTree>
    <p:extLst>
      <p:ext uri="{BB962C8B-B14F-4D97-AF65-F5344CB8AC3E}">
        <p14:creationId xmlns:p14="http://schemas.microsoft.com/office/powerpoint/2010/main" val="352080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932C92-ACA0-7A4B-AFED-031CF398196D}" type="slidenum">
              <a:rPr lang="en-US" smtClean="0"/>
              <a:t>2</a:t>
            </a:fld>
            <a:endParaRPr lang="en-US"/>
          </a:p>
        </p:txBody>
      </p:sp>
    </p:spTree>
    <p:extLst>
      <p:ext uri="{BB962C8B-B14F-4D97-AF65-F5344CB8AC3E}">
        <p14:creationId xmlns:p14="http://schemas.microsoft.com/office/powerpoint/2010/main" val="266171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Environmental Protection agency was established in December 1970 by President Richard Nixon.  </a:t>
            </a:r>
            <a:r>
              <a:rPr lang="en-US" dirty="0" smtClean="0"/>
              <a:t>Based</a:t>
            </a:r>
            <a:r>
              <a:rPr lang="en-US" baseline="0" dirty="0" smtClean="0"/>
              <a:t> on EPA status reports, it appears that the environmental protection agency began weaving ADR into their processes in the later 1980’s early 1990s. </a:t>
            </a:r>
            <a:r>
              <a:rPr lang="en-US" baseline="0" dirty="0" smtClean="0"/>
              <a:t>In 1987 the Final Guidance on Use of Alternative Dispute Resolution Techniques in Enforcement Actions, August 1987 publication stated: “</a:t>
            </a:r>
            <a:r>
              <a:rPr lang="en-US" baseline="0" dirty="0" smtClean="0"/>
              <a:t>It is the policy of the Agency to consider the use of ADR in every dispute and to use ADR whenever it may result in a more efficient or equitable </a:t>
            </a:r>
            <a:r>
              <a:rPr lang="en-US" baseline="0" dirty="0" smtClean="0"/>
              <a:t>resolution.” According to the EPA status report in 1997 &amp; 1998: “</a:t>
            </a:r>
            <a:r>
              <a:rPr lang="en-US" baseline="0" dirty="0" smtClean="0"/>
              <a:t>In 1990, the Office of Enforcement adopted an Agency-wide program that made the routine consideration and appropriate use of mediation, arbitration, and other ADR processes standard operating procedure for resolving civil </a:t>
            </a:r>
            <a:r>
              <a:rPr lang="en-US" baseline="0" dirty="0" smtClean="0"/>
              <a:t>actions.” Also in 1990, the Administrative </a:t>
            </a:r>
            <a:r>
              <a:rPr lang="en-US" baseline="0" dirty="0" smtClean="0"/>
              <a:t>Dispute Resolution Act encouraged federal agencies and departments to use ADR to resolve “public conflicts over which it has </a:t>
            </a:r>
            <a:r>
              <a:rPr lang="en-US" baseline="0" dirty="0" smtClean="0"/>
              <a:t>jurisdiction.”</a:t>
            </a:r>
            <a:endParaRPr lang="en-US" baseline="0" dirty="0" smtClean="0"/>
          </a:p>
          <a:p>
            <a:pPr marL="0" indent="0">
              <a:buFont typeface="Arial"/>
              <a:buNone/>
            </a:pPr>
            <a:endParaRPr lang="en-US" baseline="0" dirty="0" smtClean="0"/>
          </a:p>
          <a:p>
            <a:pPr marL="0" indent="0">
              <a:buFont typeface="Arial"/>
              <a:buNone/>
            </a:pPr>
            <a:r>
              <a:rPr lang="en-US" baseline="0" dirty="0" smtClean="0"/>
              <a:t>Following </a:t>
            </a:r>
            <a:r>
              <a:rPr lang="en-US" baseline="0" dirty="0" smtClean="0"/>
              <a:t>Congress’ passing of the Administrative Dispute Resolution Act of 1996, the agency began to use ADR more </a:t>
            </a:r>
            <a:r>
              <a:rPr lang="en-US" baseline="0" dirty="0" smtClean="0"/>
              <a:t>heavily. One </a:t>
            </a:r>
            <a:r>
              <a:rPr lang="en-US" baseline="0" dirty="0" smtClean="0"/>
              <a:t>of the biggest changes to the act in 1996 was the creation of a a committee within the EPR to continue to encourage the use of ADR and assist with the procurement of </a:t>
            </a:r>
            <a:r>
              <a:rPr lang="en-US" baseline="0" dirty="0" smtClean="0"/>
              <a:t>neutrals. </a:t>
            </a:r>
          </a:p>
          <a:p>
            <a:pPr marL="0" indent="0">
              <a:buFont typeface="Arial"/>
              <a:buNone/>
            </a:pPr>
            <a:endParaRPr lang="en-US" baseline="0" dirty="0" smtClean="0"/>
          </a:p>
          <a:p>
            <a:pPr marL="0" indent="0">
              <a:buFont typeface="Arial"/>
              <a:buNone/>
            </a:pPr>
            <a:r>
              <a:rPr lang="en-US" baseline="0" dirty="0" smtClean="0"/>
              <a:t>Relevant Statistics:</a:t>
            </a:r>
            <a:endParaRPr lang="en-US" baseline="0" dirty="0" smtClean="0"/>
          </a:p>
          <a:p>
            <a:pPr marL="171450" indent="-171450">
              <a:buFont typeface="Arial"/>
              <a:buChar char="•"/>
            </a:pPr>
            <a:r>
              <a:rPr lang="en-US" baseline="0" dirty="0" smtClean="0"/>
              <a:t>1997- 72 </a:t>
            </a:r>
            <a:r>
              <a:rPr lang="en-US" baseline="0" dirty="0" smtClean="0"/>
              <a:t>ADR cases</a:t>
            </a:r>
            <a:endParaRPr lang="en-US" baseline="0" dirty="0" smtClean="0"/>
          </a:p>
          <a:p>
            <a:pPr marL="171450" indent="-171450">
              <a:buFont typeface="Arial"/>
              <a:buChar char="•"/>
            </a:pPr>
            <a:r>
              <a:rPr lang="en-US" b="1" baseline="0" dirty="0" smtClean="0"/>
              <a:t>1998 – 116 </a:t>
            </a:r>
            <a:r>
              <a:rPr lang="en-US" b="1" baseline="0" dirty="0" smtClean="0"/>
              <a:t>ADR cases </a:t>
            </a:r>
            <a:r>
              <a:rPr lang="en-US" b="1" baseline="0" dirty="0" smtClean="0"/>
              <a:t>(less than 1% of total cases for the year)</a:t>
            </a:r>
          </a:p>
          <a:p>
            <a:pPr marL="171450" indent="-171450">
              <a:buFont typeface="Arial"/>
              <a:buChar char="•"/>
            </a:pPr>
            <a:r>
              <a:rPr lang="en-US" baseline="0" dirty="0" smtClean="0"/>
              <a:t>As of 1998, </a:t>
            </a:r>
            <a:r>
              <a:rPr lang="en-US" baseline="0" dirty="0" smtClean="0"/>
              <a:t>approximately </a:t>
            </a:r>
            <a:r>
              <a:rPr lang="en-US" baseline="0" dirty="0" smtClean="0"/>
              <a:t>43% of all cases with ADR were for cases involving the Comprehensive Environmental Response, Compensation and Liability </a:t>
            </a:r>
            <a:r>
              <a:rPr lang="en-US" baseline="0" dirty="0" smtClean="0"/>
              <a:t>Act. Others </a:t>
            </a:r>
            <a:r>
              <a:rPr lang="en-US" baseline="0" dirty="0" smtClean="0"/>
              <a:t>include the Clean Water Act, Clean Air </a:t>
            </a:r>
            <a:r>
              <a:rPr lang="en-US" baseline="0" dirty="0" smtClean="0"/>
              <a:t>Act. </a:t>
            </a:r>
          </a:p>
          <a:p>
            <a:pPr marL="0" indent="0">
              <a:buFont typeface="Arial"/>
              <a:buNone/>
            </a:pPr>
            <a:endParaRPr lang="en-US" baseline="0" dirty="0" smtClean="0"/>
          </a:p>
          <a:p>
            <a:pPr marL="171450" lvl="0" indent="-171450">
              <a:buFont typeface="Arial" panose="020B0604020202020204" pitchFamily="34" charset="0"/>
              <a:buChar char="•"/>
            </a:pPr>
            <a:r>
              <a:rPr lang="en-US" baseline="0" dirty="0" smtClean="0"/>
              <a:t>70% of all enforcement ADR cases have involved the use of mediation </a:t>
            </a:r>
          </a:p>
          <a:p>
            <a:pPr marL="171450" lvl="0" indent="-171450">
              <a:buFont typeface="Arial" panose="020B0604020202020204" pitchFamily="34" charset="0"/>
              <a:buChar char="•"/>
            </a:pPr>
            <a:r>
              <a:rPr lang="en-US" baseline="0" dirty="0" smtClean="0"/>
              <a:t>13% convening, and 11% facilitation </a:t>
            </a:r>
          </a:p>
          <a:p>
            <a:pPr marL="171450" lvl="0" indent="-171450">
              <a:buFont typeface="Arial" panose="020B0604020202020204" pitchFamily="34" charset="0"/>
              <a:buChar char="•"/>
            </a:pPr>
            <a:r>
              <a:rPr lang="en-US" baseline="0" dirty="0" smtClean="0"/>
              <a:t>Based on the Pace Environmental Law Review article titled “Alternative Dispute Resolution in Environmental Cases: A Call for Enhanced Assessment and Greater Use”, there seems to be potential for more</a:t>
            </a:r>
          </a:p>
          <a:p>
            <a:endParaRPr lang="en-US" dirty="0"/>
          </a:p>
        </p:txBody>
      </p:sp>
      <p:sp>
        <p:nvSpPr>
          <p:cNvPr id="4" name="Slide Number Placeholder 3"/>
          <p:cNvSpPr>
            <a:spLocks noGrp="1"/>
          </p:cNvSpPr>
          <p:nvPr>
            <p:ph type="sldNum" sz="quarter" idx="10"/>
          </p:nvPr>
        </p:nvSpPr>
        <p:spPr/>
        <p:txBody>
          <a:bodyPr/>
          <a:lstStyle/>
          <a:p>
            <a:fld id="{C0932C92-ACA0-7A4B-AFED-031CF398196D}" type="slidenum">
              <a:rPr lang="en-US" smtClean="0"/>
              <a:t>3</a:t>
            </a:fld>
            <a:endParaRPr lang="en-US"/>
          </a:p>
        </p:txBody>
      </p:sp>
    </p:spTree>
    <p:extLst>
      <p:ext uri="{BB962C8B-B14F-4D97-AF65-F5344CB8AC3E}">
        <p14:creationId xmlns:p14="http://schemas.microsoft.com/office/powerpoint/2010/main" val="285356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Mainly sourced from the </a:t>
            </a:r>
            <a:r>
              <a:rPr lang="en-US" smtClean="0"/>
              <a:t>EPA website</a:t>
            </a:r>
            <a:endParaRPr lang="en-US"/>
          </a:p>
        </p:txBody>
      </p:sp>
      <p:sp>
        <p:nvSpPr>
          <p:cNvPr id="4" name="Slide Number Placeholder 3"/>
          <p:cNvSpPr>
            <a:spLocks noGrp="1"/>
          </p:cNvSpPr>
          <p:nvPr>
            <p:ph type="sldNum" sz="quarter" idx="10"/>
          </p:nvPr>
        </p:nvSpPr>
        <p:spPr/>
        <p:txBody>
          <a:bodyPr/>
          <a:lstStyle/>
          <a:p>
            <a:fld id="{C0932C92-ACA0-7A4B-AFED-031CF398196D}" type="slidenum">
              <a:rPr lang="en-US" smtClean="0"/>
              <a:t>6</a:t>
            </a:fld>
            <a:endParaRPr lang="en-US"/>
          </a:p>
        </p:txBody>
      </p:sp>
    </p:spTree>
    <p:extLst>
      <p:ext uri="{BB962C8B-B14F-4D97-AF65-F5344CB8AC3E}">
        <p14:creationId xmlns:p14="http://schemas.microsoft.com/office/powerpoint/2010/main" val="278298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a:t>
            </a:r>
            <a:r>
              <a:rPr lang="en-US" baseline="0" dirty="0" smtClean="0"/>
              <a:t> the Administrative Dispute Resolution Act in 2000, ADR applied to Environmental policy enforcement has the following benefits:</a:t>
            </a:r>
          </a:p>
          <a:p>
            <a:pPr marL="628650" lvl="1" indent="-171450">
              <a:buFont typeface="Arial"/>
              <a:buChar char="•"/>
            </a:pPr>
            <a:r>
              <a:rPr lang="en-US" baseline="0" dirty="0" smtClean="0"/>
              <a:t>“Faster resolution of issues”</a:t>
            </a:r>
          </a:p>
          <a:p>
            <a:pPr marL="628650" lvl="1" indent="-171450">
              <a:buFont typeface="Arial"/>
              <a:buChar char="•"/>
            </a:pPr>
            <a:r>
              <a:rPr lang="en-US" baseline="0" dirty="0" smtClean="0"/>
              <a:t>“More creative, satisfying and enduring solutions”</a:t>
            </a:r>
          </a:p>
          <a:p>
            <a:pPr marL="628650" lvl="1" indent="-171450">
              <a:buFont typeface="Arial"/>
              <a:buChar char="•"/>
            </a:pPr>
            <a:r>
              <a:rPr lang="en-US" baseline="0" dirty="0" smtClean="0"/>
              <a:t>“Reduced transaction costs”</a:t>
            </a:r>
          </a:p>
          <a:p>
            <a:pPr marL="628650" lvl="1" indent="-171450">
              <a:buFont typeface="Arial"/>
              <a:buChar char="•"/>
            </a:pPr>
            <a:r>
              <a:rPr lang="en-US" baseline="0" dirty="0" smtClean="0"/>
              <a:t>“Increased likelihood of compliance with environmental laws”</a:t>
            </a:r>
          </a:p>
          <a:p>
            <a:pPr marL="628650" lvl="1" indent="-171450">
              <a:buFont typeface="Arial"/>
              <a:buChar char="•"/>
            </a:pPr>
            <a:r>
              <a:rPr lang="en-US" baseline="0" dirty="0" smtClean="0"/>
              <a:t>“Better environmental outcomes”</a:t>
            </a:r>
          </a:p>
          <a:p>
            <a:pPr marL="628650" lvl="1" indent="-171450">
              <a:buFont typeface="Arial"/>
              <a:buChar char="•"/>
            </a:pPr>
            <a:endParaRPr lang="en-US" baseline="0" dirty="0" smtClean="0"/>
          </a:p>
          <a:p>
            <a:pPr marL="0" lvl="0" indent="0">
              <a:buFont typeface="Arial"/>
              <a:buNone/>
            </a:pPr>
            <a:r>
              <a:rPr lang="en-US" baseline="0" dirty="0" smtClean="0"/>
              <a:t>Additionally, a study by the Hewlett Packard foundation in 2000 quantified some of these </a:t>
            </a:r>
            <a:r>
              <a:rPr lang="en-US" baseline="0" dirty="0" smtClean="0"/>
              <a:t>benefits:</a:t>
            </a:r>
            <a:endParaRPr lang="en-US" baseline="0" dirty="0" smtClean="0"/>
          </a:p>
          <a:p>
            <a:pPr marL="628650" lvl="1" indent="-171450">
              <a:buFont typeface="Arial"/>
              <a:buChar char="•"/>
            </a:pPr>
            <a:r>
              <a:rPr lang="en-US" baseline="0" dirty="0" smtClean="0"/>
              <a:t>On average, attorneys reported a cost savings of $168,000 and due to the speed of ADR enforcement cases</a:t>
            </a:r>
          </a:p>
          <a:p>
            <a:pPr marL="628650" lvl="1" indent="-171450">
              <a:buFont typeface="Arial"/>
              <a:buChar char="•"/>
            </a:pPr>
            <a:r>
              <a:rPr lang="en-US" baseline="0" dirty="0" smtClean="0"/>
              <a:t>“Other cited benefits reported were successful resolution of the dispute, greater understanding of opposing parties’ interests, resolution of tough technical issues, and long term benefits such as use of environmentally beneficial projects”</a:t>
            </a:r>
          </a:p>
          <a:p>
            <a:pPr marL="628650" lvl="1" indent="-171450">
              <a:buFont typeface="Arial"/>
              <a:buChar char="•"/>
            </a:pPr>
            <a:r>
              <a:rPr lang="en-US" baseline="0" dirty="0" smtClean="0"/>
              <a:t>“Even where ECR did not resolve disputes, reported benefits included better information exchange, clarification of issues, better pre-trial preparation, </a:t>
            </a:r>
            <a:r>
              <a:rPr lang="en-US" b="1" baseline="0" dirty="0" smtClean="0"/>
              <a:t>and exploration of options that would not otherwise have been considered</a:t>
            </a:r>
            <a:r>
              <a:rPr lang="en-US" baseline="0" dirty="0" smtClean="0"/>
              <a:t>”</a:t>
            </a:r>
          </a:p>
          <a:p>
            <a:pPr marL="0" lvl="0" indent="0">
              <a:buFont typeface="Arial"/>
              <a:buNone/>
            </a:pPr>
            <a:endParaRPr lang="en-US" baseline="0" dirty="0" smtClean="0"/>
          </a:p>
          <a:p>
            <a:pPr marL="0" lvl="0" indent="0">
              <a:buFont typeface="Arial"/>
              <a:buNone/>
            </a:pPr>
            <a:r>
              <a:rPr lang="en-US" baseline="0" dirty="0" smtClean="0"/>
              <a:t>An </a:t>
            </a:r>
            <a:r>
              <a:rPr lang="en-US" baseline="0" dirty="0" smtClean="0"/>
              <a:t>additional report by the Office of the Attorney General of the United states stated that “the Federal Energy Regulatory Commission’s use of mediation in electricity and natural gas disputes saves parties, on average, $100,000 in avoided costs.”</a:t>
            </a:r>
          </a:p>
          <a:p>
            <a:pPr marL="0" lvl="0" indent="0">
              <a:buFont typeface="Arial"/>
              <a:buNone/>
            </a:pPr>
            <a:endParaRPr lang="en-US" baseline="0" dirty="0" smtClean="0"/>
          </a:p>
          <a:p>
            <a:pPr marL="0" lvl="0" indent="0">
              <a:buFont typeface="Arial"/>
              <a:buNone/>
            </a:pPr>
            <a:r>
              <a:rPr lang="en-US" baseline="0" dirty="0" smtClean="0"/>
              <a:t>Recent studies have shown a resolution rating of 87% to 93% of mediated cases. </a:t>
            </a:r>
          </a:p>
          <a:p>
            <a:pPr marL="0" lvl="0" indent="0">
              <a:buFont typeface="Arial"/>
              <a:buNone/>
            </a:pPr>
            <a:endParaRPr lang="en-US" baseline="0" dirty="0" smtClean="0"/>
          </a:p>
          <a:p>
            <a:pPr marL="0" lvl="0" indent="0">
              <a:buFont typeface="Arial"/>
              <a:buNone/>
            </a:pPr>
            <a:r>
              <a:rPr lang="en-US" baseline="0" dirty="0" smtClean="0"/>
              <a:t> </a:t>
            </a:r>
            <a:r>
              <a:rPr lang="en-US" baseline="0" dirty="0" smtClean="0"/>
              <a:t>(All </a:t>
            </a:r>
            <a:r>
              <a:rPr lang="en-US" baseline="0" dirty="0" smtClean="0"/>
              <a:t>sourced from Pace Environmental Law </a:t>
            </a:r>
            <a:r>
              <a:rPr lang="en-US" baseline="0" dirty="0" smtClean="0"/>
              <a:t>Review)</a:t>
            </a:r>
            <a:endParaRPr lang="en-US" baseline="0" dirty="0" smtClean="0"/>
          </a:p>
          <a:p>
            <a:pPr marL="628650" lvl="1" indent="-171450">
              <a:buFont typeface="Arial"/>
              <a:buChar char="•"/>
            </a:pPr>
            <a:endParaRPr lang="en-US" dirty="0"/>
          </a:p>
        </p:txBody>
      </p:sp>
      <p:sp>
        <p:nvSpPr>
          <p:cNvPr id="4" name="Slide Number Placeholder 3"/>
          <p:cNvSpPr>
            <a:spLocks noGrp="1"/>
          </p:cNvSpPr>
          <p:nvPr>
            <p:ph type="sldNum" sz="quarter" idx="10"/>
          </p:nvPr>
        </p:nvSpPr>
        <p:spPr/>
        <p:txBody>
          <a:bodyPr/>
          <a:lstStyle/>
          <a:p>
            <a:fld id="{C0932C92-ACA0-7A4B-AFED-031CF398196D}" type="slidenum">
              <a:rPr lang="en-US" smtClean="0"/>
              <a:t>7</a:t>
            </a:fld>
            <a:endParaRPr lang="en-US"/>
          </a:p>
        </p:txBody>
      </p:sp>
    </p:spTree>
    <p:extLst>
      <p:ext uri="{BB962C8B-B14F-4D97-AF65-F5344CB8AC3E}">
        <p14:creationId xmlns:p14="http://schemas.microsoft.com/office/powerpoint/2010/main" val="1976694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case was presented</a:t>
            </a:r>
            <a:r>
              <a:rPr lang="en-US" baseline="0" dirty="0" smtClean="0"/>
              <a:t> in the Summary of ADR use in Enforcement Programs of the Status Report on the Use of Alternative Dispute Resolution in Environmental Protection Agency Enforcement and Site-Related Actions Through Fiscal Years 1997 &amp; 1998. </a:t>
            </a:r>
            <a:endParaRPr lang="en-US" dirty="0"/>
          </a:p>
        </p:txBody>
      </p:sp>
      <p:sp>
        <p:nvSpPr>
          <p:cNvPr id="4" name="Slide Number Placeholder 3"/>
          <p:cNvSpPr>
            <a:spLocks noGrp="1"/>
          </p:cNvSpPr>
          <p:nvPr>
            <p:ph type="sldNum" sz="quarter" idx="10"/>
          </p:nvPr>
        </p:nvSpPr>
        <p:spPr/>
        <p:txBody>
          <a:bodyPr/>
          <a:lstStyle/>
          <a:p>
            <a:fld id="{C0932C92-ACA0-7A4B-AFED-031CF398196D}" type="slidenum">
              <a:rPr lang="en-US" smtClean="0"/>
              <a:t>8</a:t>
            </a:fld>
            <a:endParaRPr lang="en-US"/>
          </a:p>
        </p:txBody>
      </p:sp>
    </p:spTree>
    <p:extLst>
      <p:ext uri="{BB962C8B-B14F-4D97-AF65-F5344CB8AC3E}">
        <p14:creationId xmlns:p14="http://schemas.microsoft.com/office/powerpoint/2010/main" val="305149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case was presented in the</a:t>
            </a:r>
            <a:r>
              <a:rPr lang="en-US" baseline="0" dirty="0" smtClean="0"/>
              <a:t> EPA’s</a:t>
            </a:r>
            <a:r>
              <a:rPr lang="en-US" dirty="0" smtClean="0"/>
              <a:t> ADR Accomplishment Report in 2000</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0932C92-ACA0-7A4B-AFED-031CF398196D}" type="slidenum">
              <a:rPr lang="en-US" smtClean="0"/>
              <a:t>9</a:t>
            </a:fld>
            <a:endParaRPr lang="en-US"/>
          </a:p>
        </p:txBody>
      </p:sp>
    </p:spTree>
    <p:extLst>
      <p:ext uri="{BB962C8B-B14F-4D97-AF65-F5344CB8AC3E}">
        <p14:creationId xmlns:p14="http://schemas.microsoft.com/office/powerpoint/2010/main" val="307068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EPA has clearly shown</a:t>
            </a:r>
            <a:r>
              <a:rPr lang="en-US" baseline="0" dirty="0" smtClean="0"/>
              <a:t> dedication to the use of alternative dispute resolution techniques in the past, these efforts do not seem to have continued in the past decade. Most of the information and case examples given date back to the 1990’s and early 2000s, when a variety of legislature was past in order to encourage the use of ADR. Given the current state of the environment and some recent issues in the US, there appears to be a great deal of opportunity to use ADR methods in order to find resolutions with the advantages that ADR offers</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Pace Environmental Law Review article from 2007 presented a very strong argument about the benefits of ADR for the EPA as an agency, pointing out the lack of use and potential for more. The most staggering statistic in the article pointed out that of the 116 cases that utilized ADR in </a:t>
            </a:r>
            <a:r>
              <a:rPr lang="en-US" b="0" baseline="0" dirty="0" smtClean="0"/>
              <a:t>1998 accounted for less than 1% of the total cases that the EPA handled for that year. This is the last published status report, so these percentages are difficult to measure over time.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Based on the fact that the EPA is clearly not using alternative dispute resolution techniques to a high degree, one must explore current environmental issues that may require EPA involvement, and evaluate the appropriateness of ADR in these cases. </a:t>
            </a:r>
            <a:endParaRPr lang="en-US" baseline="0" dirty="0" smtClean="0"/>
          </a:p>
          <a:p>
            <a:endParaRPr lang="en-US" baseline="0" dirty="0" smtClean="0"/>
          </a:p>
          <a:p>
            <a:r>
              <a:rPr lang="en-US" baseline="0" dirty="0" smtClean="0"/>
              <a:t>A few examples of current issues that may be amenable to ADR techniques </a:t>
            </a:r>
            <a:r>
              <a:rPr lang="en-US" baseline="0" dirty="0" smtClean="0"/>
              <a:t>include those listed in the graphic above. Below are explanations of possible ADR applications for those issues:</a:t>
            </a:r>
            <a:endParaRPr lang="en-US" baseline="0" dirty="0" smtClean="0"/>
          </a:p>
          <a:p>
            <a:pPr marL="171450" indent="-171450">
              <a:buFont typeface="Arial"/>
              <a:buChar char="•"/>
            </a:pPr>
            <a:r>
              <a:rPr lang="en-US" baseline="0" dirty="0" smtClean="0"/>
              <a:t>To address the ongoing concerns of citizens and other </a:t>
            </a:r>
            <a:r>
              <a:rPr lang="en-US" baseline="0" dirty="0" smtClean="0"/>
              <a:t>stakeholders </a:t>
            </a:r>
            <a:r>
              <a:rPr lang="en-US" baseline="0" dirty="0" smtClean="0"/>
              <a:t>of the Flint, Michigan water </a:t>
            </a:r>
            <a:r>
              <a:rPr lang="en-US" baseline="0" dirty="0" smtClean="0"/>
              <a:t>crisis. This crisis involves a large community and is widespread. While the crisis continues, the number of stakeholders in the case rises. ADR techniques have an ability to make individuals feel heard, which may help to improve the status of this issue and find ways to repair relations with the community. </a:t>
            </a:r>
            <a:endParaRPr lang="en-US" baseline="0" dirty="0" smtClean="0"/>
          </a:p>
          <a:p>
            <a:pPr marL="171450" indent="-171450">
              <a:buFont typeface="Arial"/>
              <a:buChar char="•"/>
            </a:pPr>
            <a:r>
              <a:rPr lang="en-US" dirty="0" smtClean="0"/>
              <a:t>To</a:t>
            </a:r>
            <a:r>
              <a:rPr lang="en-US" baseline="0" dirty="0" smtClean="0"/>
              <a:t> advocate for the use of wind turbines in suburban and other desirable areas. Often advocators for wind turbines are challenged by area </a:t>
            </a:r>
            <a:r>
              <a:rPr lang="en-US" baseline="0" dirty="0" smtClean="0"/>
              <a:t>residents who view wind turbines as “eye sores”. </a:t>
            </a:r>
            <a:r>
              <a:rPr lang="en-US" baseline="0" dirty="0" smtClean="0"/>
              <a:t>The amount of stakeholders in cases like these makes litigation difficult—they are often community based disputes. These disputes could benefit from ADR techniques as a way to open up the dialogue. This may also be a better forum to educate area residents about the benefits of wind turbines for them and the overall environment. </a:t>
            </a:r>
            <a:endParaRPr lang="en-US" baseline="0" dirty="0" smtClean="0"/>
          </a:p>
          <a:p>
            <a:pPr marL="171450" indent="-171450">
              <a:buFont typeface="Arial"/>
              <a:buChar char="•"/>
            </a:pPr>
            <a:r>
              <a:rPr lang="en-US" baseline="0" dirty="0" smtClean="0"/>
              <a:t>Another important alternative energy generator, solar panels have had a similar issue as wind turbines when it comes to scaling. Any solar panel requirements for energy users may go through a mediation process in order to better advocate for their use. </a:t>
            </a:r>
            <a:endParaRPr lang="en-US" baseline="0" dirty="0" smtClean="0"/>
          </a:p>
          <a:p>
            <a:pPr marL="171450" indent="-171450">
              <a:buFont typeface="Arial"/>
              <a:buChar char="•"/>
            </a:pPr>
            <a:r>
              <a:rPr lang="en-US" baseline="0" dirty="0" smtClean="0"/>
              <a:t>According to CNN, </a:t>
            </a:r>
            <a:r>
              <a:rPr lang="en-US" baseline="0" dirty="0" err="1" smtClean="0"/>
              <a:t>fracking</a:t>
            </a:r>
            <a:r>
              <a:rPr lang="en-US" baseline="0" dirty="0" smtClean="0"/>
              <a:t> now fuels about half of the US oil output. This presents massive risks including the contamination of groundwater, methane pollution, air pollution, toxic chemical exposure, waste disposal, and water-deficiency. Given that many of these issues are related to the main concerns of the EPA, </a:t>
            </a:r>
            <a:r>
              <a:rPr lang="en-US" baseline="0" dirty="0" err="1" smtClean="0"/>
              <a:t>fracking</a:t>
            </a:r>
            <a:r>
              <a:rPr lang="en-US" baseline="0" dirty="0" smtClean="0"/>
              <a:t> has potential to procure many environmental enforcement cases. These cases may benefit from ADR techniques because they are often significantly faster than litigation, which will allow resolutions to be enacted earlier. The faster that these issues can be dealt with the better, in order to prevent continuing environmental damage. </a:t>
            </a:r>
            <a:endParaRPr lang="en-US" baseline="0" dirty="0" smtClean="0"/>
          </a:p>
          <a:p>
            <a:pPr marL="0" indent="0">
              <a:buFont typeface="Arial"/>
              <a:buNone/>
            </a:pPr>
            <a:endParaRPr lang="en-US" baseline="0" dirty="0" smtClean="0"/>
          </a:p>
          <a:p>
            <a:pPr marL="0" indent="0">
              <a:buFont typeface="Arial"/>
              <a:buNone/>
            </a:pPr>
            <a:r>
              <a:rPr lang="en-US" baseline="0" dirty="0" smtClean="0"/>
              <a:t>Clearly, there are a variety of current issues related to the environment. The nature of these cases is complex, and it is possible that litigation techniques may not produce effective or sustainable resolutions. ADR techniques can contribute to these cases by speeding up the resolution process, decreasing costs, and allowing for more creative and sustainable results. It is possible that the EPA has not continued their focus on ADR due to the lack of encouragement from the federal government in recent years. For this reason, the passing of a new ADR Act may be considered. Regardless, the Environmental Protection Agency should be urged to further their practice of alternative dispute resolution techniques. </a:t>
            </a:r>
          </a:p>
          <a:p>
            <a:pPr marL="0" indent="0">
              <a:buFont typeface="Arial"/>
              <a:buNone/>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C0932C92-ACA0-7A4B-AFED-031CF398196D}" type="slidenum">
              <a:rPr lang="en-US" smtClean="0"/>
              <a:t>10</a:t>
            </a:fld>
            <a:endParaRPr lang="en-US"/>
          </a:p>
        </p:txBody>
      </p:sp>
    </p:spTree>
    <p:extLst>
      <p:ext uri="{BB962C8B-B14F-4D97-AF65-F5344CB8AC3E}">
        <p14:creationId xmlns:p14="http://schemas.microsoft.com/office/powerpoint/2010/main" val="378535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70A72F2-4192-1149-A200-2D1113411914}" type="datetimeFigureOut">
              <a:rPr lang="en-US" smtClean="0"/>
              <a:t>12/13/16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a:xfrm>
            <a:off x="11563196" y="10279065"/>
            <a:ext cx="165438" cy="220086"/>
          </a:xfrm>
        </p:spPr>
        <p:txBody>
          <a:bodyPr/>
          <a:lstStyle>
            <a:lvl1pPr>
              <a:defRPr>
                <a:solidFill>
                  <a:schemeClr val="bg2">
                    <a:lumMod val="60000"/>
                    <a:lumOff val="40000"/>
                  </a:schemeClr>
                </a:solidFill>
              </a:defRPr>
            </a:lvl1pPr>
          </a:lstStyle>
          <a:p>
            <a:fld id="{521750BD-67AD-734E-AEA8-CB30678D8A70}" type="slidenum">
              <a:rPr lang="en-US" smtClean="0"/>
              <a:t>‹#›</a:t>
            </a:fld>
            <a:endParaRPr lang="en-US" dirty="0"/>
          </a:p>
        </p:txBody>
      </p:sp>
    </p:spTree>
    <p:extLst>
      <p:ext uri="{BB962C8B-B14F-4D97-AF65-F5344CB8AC3E}">
        <p14:creationId xmlns:p14="http://schemas.microsoft.com/office/powerpoint/2010/main" val="2526691232"/>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0A72F2-4192-1149-A200-2D111341191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750BD-67AD-734E-AEA8-CB30678D8A70}" type="slidenum">
              <a:rPr lang="en-US" smtClean="0"/>
              <a:t>‹#›</a:t>
            </a:fld>
            <a:endParaRPr lang="en-US"/>
          </a:p>
        </p:txBody>
      </p:sp>
    </p:spTree>
    <p:extLst>
      <p:ext uri="{BB962C8B-B14F-4D97-AF65-F5344CB8AC3E}">
        <p14:creationId xmlns:p14="http://schemas.microsoft.com/office/powerpoint/2010/main" val="356837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0A72F2-4192-1149-A200-2D111341191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750BD-67AD-734E-AEA8-CB30678D8A70}" type="slidenum">
              <a:rPr lang="en-US" smtClean="0"/>
              <a:t>‹#›</a:t>
            </a:fld>
            <a:endParaRPr lang="en-US"/>
          </a:p>
        </p:txBody>
      </p:sp>
    </p:spTree>
    <p:extLst>
      <p:ext uri="{BB962C8B-B14F-4D97-AF65-F5344CB8AC3E}">
        <p14:creationId xmlns:p14="http://schemas.microsoft.com/office/powerpoint/2010/main" val="276365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0A72F2-4192-1149-A200-2D111341191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750BD-67AD-734E-AEA8-CB30678D8A70}" type="slidenum">
              <a:rPr lang="en-US" smtClean="0"/>
              <a:t>‹#›</a:t>
            </a:fld>
            <a:endParaRPr lang="en-US"/>
          </a:p>
        </p:txBody>
      </p:sp>
    </p:spTree>
    <p:extLst>
      <p:ext uri="{BB962C8B-B14F-4D97-AF65-F5344CB8AC3E}">
        <p14:creationId xmlns:p14="http://schemas.microsoft.com/office/powerpoint/2010/main" val="119558055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0A72F2-4192-1149-A200-2D111341191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750BD-67AD-734E-AEA8-CB30678D8A7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8316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0A72F2-4192-1149-A200-2D111341191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750BD-67AD-734E-AEA8-CB30678D8A70}" type="slidenum">
              <a:rPr lang="en-US" smtClean="0"/>
              <a:t>‹#›</a:t>
            </a:fld>
            <a:endParaRPr lang="en-US"/>
          </a:p>
        </p:txBody>
      </p:sp>
    </p:spTree>
    <p:extLst>
      <p:ext uri="{BB962C8B-B14F-4D97-AF65-F5344CB8AC3E}">
        <p14:creationId xmlns:p14="http://schemas.microsoft.com/office/powerpoint/2010/main" val="306595992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0A72F2-4192-1149-A200-2D1113411914}" type="datetimeFigureOut">
              <a:rPr lang="en-US" smtClean="0"/>
              <a:t>12/13/16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750BD-67AD-734E-AEA8-CB30678D8A70}" type="slidenum">
              <a:rPr lang="en-US" smtClean="0"/>
              <a:t>‹#›</a:t>
            </a:fld>
            <a:endParaRPr lang="en-US"/>
          </a:p>
        </p:txBody>
      </p:sp>
    </p:spTree>
    <p:extLst>
      <p:ext uri="{BB962C8B-B14F-4D97-AF65-F5344CB8AC3E}">
        <p14:creationId xmlns:p14="http://schemas.microsoft.com/office/powerpoint/2010/main" val="939111987"/>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0A72F2-4192-1149-A200-2D1113411914}" type="datetimeFigureOut">
              <a:rPr lang="en-US" smtClean="0"/>
              <a:t>12/13/16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750BD-67AD-734E-AEA8-CB30678D8A70}" type="slidenum">
              <a:rPr lang="en-US" smtClean="0"/>
              <a:t>‹#›</a:t>
            </a:fld>
            <a:endParaRPr lang="en-US"/>
          </a:p>
        </p:txBody>
      </p:sp>
    </p:spTree>
    <p:extLst>
      <p:ext uri="{BB962C8B-B14F-4D97-AF65-F5344CB8AC3E}">
        <p14:creationId xmlns:p14="http://schemas.microsoft.com/office/powerpoint/2010/main" val="77894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A72F2-4192-1149-A200-2D1113411914}" type="datetimeFigureOut">
              <a:rPr lang="en-US" smtClean="0"/>
              <a:t>12/13/16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750BD-67AD-734E-AEA8-CB30678D8A70}" type="slidenum">
              <a:rPr lang="en-US" smtClean="0"/>
              <a:t>‹#›</a:t>
            </a:fld>
            <a:endParaRPr lang="en-US"/>
          </a:p>
        </p:txBody>
      </p:sp>
    </p:spTree>
    <p:extLst>
      <p:ext uri="{BB962C8B-B14F-4D97-AF65-F5344CB8AC3E}">
        <p14:creationId xmlns:p14="http://schemas.microsoft.com/office/powerpoint/2010/main" val="271179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0A72F2-4192-1149-A200-2D111341191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750BD-67AD-734E-AEA8-CB30678D8A70}" type="slidenum">
              <a:rPr lang="en-US" smtClean="0"/>
              <a:t>‹#›</a:t>
            </a:fld>
            <a:endParaRPr lang="en-US"/>
          </a:p>
        </p:txBody>
      </p:sp>
    </p:spTree>
    <p:extLst>
      <p:ext uri="{BB962C8B-B14F-4D97-AF65-F5344CB8AC3E}">
        <p14:creationId xmlns:p14="http://schemas.microsoft.com/office/powerpoint/2010/main" val="333139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0A72F2-4192-1149-A200-2D111341191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750BD-67AD-734E-AEA8-CB30678D8A70}" type="slidenum">
              <a:rPr lang="en-US" smtClean="0"/>
              <a:t>‹#›</a:t>
            </a:fld>
            <a:endParaRPr lang="en-US"/>
          </a:p>
        </p:txBody>
      </p:sp>
    </p:spTree>
    <p:extLst>
      <p:ext uri="{BB962C8B-B14F-4D97-AF65-F5344CB8AC3E}">
        <p14:creationId xmlns:p14="http://schemas.microsoft.com/office/powerpoint/2010/main" val="1615595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70A72F2-4192-1149-A200-2D1113411914}" type="datetimeFigureOut">
              <a:rPr lang="en-US" smtClean="0"/>
              <a:t>12/13/16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21750BD-67AD-734E-AEA8-CB30678D8A70}" type="slidenum">
              <a:rPr lang="en-US" smtClean="0"/>
              <a:t>‹#›</a:t>
            </a:fld>
            <a:endParaRPr lang="en-US" dirty="0"/>
          </a:p>
        </p:txBody>
      </p:sp>
      <p:pic>
        <p:nvPicPr>
          <p:cNvPr id="8" name="Picture 4" descr="http://suscon.org/wp-content/uploads/2016/08/USEPA.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6802" y="6019800"/>
            <a:ext cx="753933" cy="75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10433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hyperlink" Target="https://www.epa.gov/adr" TargetMode="External"/><Relationship Id="rId4" Type="http://schemas.openxmlformats.org/officeDocument/2006/relationships/hyperlink" Target="http://digitalcommons.pace.edu/pelr/vol24/iss1/8" TargetMode="External"/><Relationship Id="rId1" Type="http://schemas.openxmlformats.org/officeDocument/2006/relationships/slideLayout" Target="../slideLayouts/slideLayout2.xml"/><Relationship Id="rId2" Type="http://schemas.openxmlformats.org/officeDocument/2006/relationships/hyperlink" Target="https://www.epa.gov/alj/ad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5.png"/><Relationship Id="rId9"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sto MT"/>
                <a:cs typeface="Calisto MT"/>
              </a:rPr>
              <a:t>EPR and ADR</a:t>
            </a:r>
            <a:endParaRPr lang="en-US" dirty="0">
              <a:latin typeface="Calisto MT"/>
              <a:cs typeface="Calisto MT"/>
            </a:endParaRPr>
          </a:p>
        </p:txBody>
      </p:sp>
      <p:sp>
        <p:nvSpPr>
          <p:cNvPr id="3" name="Subtitle 2"/>
          <p:cNvSpPr>
            <a:spLocks noGrp="1"/>
          </p:cNvSpPr>
          <p:nvPr>
            <p:ph type="subTitle" idx="1"/>
          </p:nvPr>
        </p:nvSpPr>
        <p:spPr/>
        <p:txBody>
          <a:bodyPr>
            <a:normAutofit/>
          </a:bodyPr>
          <a:lstStyle/>
          <a:p>
            <a:r>
              <a:rPr lang="en-US" dirty="0" smtClean="0"/>
              <a:t>How the Environmental Protection Agency utilizes Alternative Dispute Resolution techniques</a:t>
            </a:r>
            <a:endParaRPr lang="en-US" dirty="0"/>
          </a:p>
          <a:p>
            <a:r>
              <a:rPr lang="en-US" dirty="0" smtClean="0"/>
              <a:t>Sara Clemente</a:t>
            </a:r>
          </a:p>
        </p:txBody>
      </p:sp>
      <p:pic>
        <p:nvPicPr>
          <p:cNvPr id="4" name="Picture 4" descr="http://suscon.org/wp-content/uploads/2016/08/USEPA.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879" b="97920" l="9879" r="98094"/>
                    </a14:imgEffect>
                  </a14:imgLayer>
                </a14:imgProps>
              </a:ext>
              <a:ext uri="{28A0092B-C50C-407E-A947-70E740481C1C}">
                <a14:useLocalDpi xmlns:a14="http://schemas.microsoft.com/office/drawing/2010/main" val="0"/>
              </a:ext>
            </a:extLst>
          </a:blip>
          <a:srcRect/>
          <a:stretch>
            <a:fillRect/>
          </a:stretch>
        </p:blipFill>
        <p:spPr bwMode="auto">
          <a:xfrm>
            <a:off x="3015573" y="539805"/>
            <a:ext cx="3346315" cy="334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7805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o</a:t>
            </a:r>
            <a:r>
              <a:rPr lang="en-US" dirty="0" smtClean="0"/>
              <a:t>pportunities for the application of </a:t>
            </a:r>
            <a:r>
              <a:rPr lang="en-US" dirty="0" smtClean="0"/>
              <a:t>ADR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240846"/>
              </p:ext>
            </p:extLst>
          </p:nvPr>
        </p:nvGraphicFramePr>
        <p:xfrm>
          <a:off x="946404" y="2243668"/>
          <a:ext cx="6730040" cy="3711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0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Alternative Dispute Resolution (ADR) by EPA's Administrative Law Judges. (</a:t>
            </a:r>
            <a:r>
              <a:rPr lang="en-US" dirty="0" err="1"/>
              <a:t>n.d.</a:t>
            </a:r>
            <a:r>
              <a:rPr lang="en-US" dirty="0"/>
              <a:t>). Retrieved December 13, 2016, from </a:t>
            </a:r>
            <a:r>
              <a:rPr lang="en-US" dirty="0">
                <a:hlinkClick r:id="rId2"/>
              </a:rPr>
              <a:t>https://www.epa.gov/alj/</a:t>
            </a:r>
            <a:r>
              <a:rPr lang="en-US" dirty="0" smtClean="0">
                <a:hlinkClick r:id="rId2"/>
              </a:rPr>
              <a:t>adr</a:t>
            </a:r>
            <a:endParaRPr lang="en-US" dirty="0" smtClean="0"/>
          </a:p>
          <a:p>
            <a:pPr marL="0" indent="0">
              <a:buNone/>
            </a:pPr>
            <a:r>
              <a:rPr lang="en-US" dirty="0"/>
              <a:t>Conflict Prevention and Resolution Center. (</a:t>
            </a:r>
            <a:r>
              <a:rPr lang="en-US" dirty="0" err="1"/>
              <a:t>n.d.</a:t>
            </a:r>
            <a:r>
              <a:rPr lang="en-US" dirty="0"/>
              <a:t>). Retrieved December 13, 2016, from </a:t>
            </a:r>
            <a:r>
              <a:rPr lang="en-US" dirty="0">
                <a:hlinkClick r:id="rId3"/>
              </a:rPr>
              <a:t>https://</a:t>
            </a:r>
            <a:r>
              <a:rPr lang="en-US" dirty="0" err="1">
                <a:hlinkClick r:id="rId3"/>
              </a:rPr>
              <a:t>www.epa.gov</a:t>
            </a:r>
            <a:r>
              <a:rPr lang="en-US" dirty="0">
                <a:hlinkClick r:id="rId3"/>
              </a:rPr>
              <a:t>/</a:t>
            </a:r>
            <a:r>
              <a:rPr lang="en-US" dirty="0" err="1">
                <a:hlinkClick r:id="rId3"/>
              </a:rPr>
              <a:t>adr</a:t>
            </a:r>
            <a:endParaRPr lang="en-US" dirty="0"/>
          </a:p>
          <a:p>
            <a:pPr marL="0" indent="0">
              <a:buNone/>
            </a:pPr>
            <a:r>
              <a:rPr lang="en-US" dirty="0" smtClean="0"/>
              <a:t>Frequently </a:t>
            </a:r>
            <a:r>
              <a:rPr lang="en-US" dirty="0"/>
              <a:t>Asked Questions about the Use of Alternative Dispute Resolution in Resolving Title VI Complaints. (</a:t>
            </a:r>
            <a:r>
              <a:rPr lang="en-US" dirty="0" err="1"/>
              <a:t>n.d.</a:t>
            </a:r>
            <a:r>
              <a:rPr lang="en-US" dirty="0"/>
              <a:t>). Retrieved December 13, 2016, from https://</a:t>
            </a:r>
            <a:r>
              <a:rPr lang="en-US" dirty="0" err="1"/>
              <a:t>www.epa.gov</a:t>
            </a:r>
            <a:r>
              <a:rPr lang="en-US" dirty="0"/>
              <a:t>/</a:t>
            </a:r>
            <a:r>
              <a:rPr lang="en-US" dirty="0" err="1"/>
              <a:t>ocr</a:t>
            </a:r>
            <a:r>
              <a:rPr lang="en-US" dirty="0"/>
              <a:t>/frequently-asked-questions-about-use-alternative-dispute-resolution-resolving-title-</a:t>
            </a:r>
            <a:r>
              <a:rPr lang="en-US" dirty="0" smtClean="0"/>
              <a:t>vi</a:t>
            </a:r>
            <a:endParaRPr lang="en-US" dirty="0"/>
          </a:p>
          <a:p>
            <a:pPr marL="0" indent="0">
              <a:buNone/>
            </a:pPr>
            <a:r>
              <a:rPr lang="en-US" dirty="0" smtClean="0"/>
              <a:t>Joseph </a:t>
            </a:r>
            <a:r>
              <a:rPr lang="en-US" dirty="0"/>
              <a:t>A. Siegel, </a:t>
            </a:r>
            <a:r>
              <a:rPr lang="en-US" i="1" dirty="0"/>
              <a:t>Alternative Dispute Resolution in Environmental Enforcement Cases: A Call for Enhanced Assessment and Greater Use</a:t>
            </a:r>
            <a:r>
              <a:rPr lang="en-US" dirty="0"/>
              <a:t>, 24 Pace </a:t>
            </a:r>
            <a:r>
              <a:rPr lang="en-US" dirty="0" err="1"/>
              <a:t>Envtl</a:t>
            </a:r>
            <a:r>
              <a:rPr lang="en-US" dirty="0"/>
              <a:t>. L. Rev. 187 (2007) </a:t>
            </a:r>
            <a:r>
              <a:rPr lang="en-US" dirty="0" smtClean="0"/>
              <a:t>Available </a:t>
            </a:r>
            <a:r>
              <a:rPr lang="en-US" dirty="0"/>
              <a:t>at: </a:t>
            </a:r>
            <a:r>
              <a:rPr lang="en-US" dirty="0">
                <a:hlinkClick r:id="rId4"/>
              </a:rPr>
              <a:t>http://digitalcommons.pace.edu/pelr/vol24/iss1/</a:t>
            </a:r>
            <a:r>
              <a:rPr lang="en-US" dirty="0" smtClean="0">
                <a:hlinkClick r:id="rId4"/>
              </a:rPr>
              <a:t>8</a:t>
            </a:r>
            <a:endParaRPr lang="en-US" dirty="0" smtClean="0"/>
          </a:p>
          <a:p>
            <a:pPr marL="0" indent="0">
              <a:buNone/>
            </a:pPr>
            <a:r>
              <a:rPr lang="en-US" dirty="0"/>
              <a:t>United States Environmental Protection </a:t>
            </a:r>
            <a:r>
              <a:rPr lang="en-US" dirty="0" smtClean="0"/>
              <a:t>Agency (2000). ADR Accomplishments Report. </a:t>
            </a:r>
            <a:r>
              <a:rPr lang="en-US" dirty="0" err="1" smtClean="0"/>
              <a:t>pp</a:t>
            </a:r>
            <a:r>
              <a:rPr lang="en-US" dirty="0" smtClean="0"/>
              <a:t> 3-15. </a:t>
            </a:r>
          </a:p>
          <a:p>
            <a:pPr marL="0" indent="0">
              <a:buNone/>
            </a:pPr>
            <a:r>
              <a:rPr lang="en-US" dirty="0"/>
              <a:t>United States Environmental Protection Agency </a:t>
            </a:r>
            <a:r>
              <a:rPr lang="en-US" dirty="0" smtClean="0"/>
              <a:t>(1998)</a:t>
            </a:r>
            <a:r>
              <a:rPr lang="en-US" dirty="0"/>
              <a:t>. </a:t>
            </a:r>
            <a:r>
              <a:rPr lang="en-US" dirty="0" smtClean="0"/>
              <a:t>Status Report on the Use of Alternative Dispute Resolution in Environmental Protection Agency Enforcement and Site-Related Actions Through Fiscal Years 1997 &amp; 1998. </a:t>
            </a:r>
            <a:r>
              <a:rPr lang="en-US" dirty="0" err="1"/>
              <a:t>pp</a:t>
            </a:r>
            <a:r>
              <a:rPr lang="en-US" dirty="0"/>
              <a:t> </a:t>
            </a:r>
            <a:r>
              <a:rPr lang="en-US" dirty="0" smtClean="0"/>
              <a:t>1-30. </a:t>
            </a: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147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smtClean="0"/>
              <a:t>Background</a:t>
            </a:r>
            <a:endParaRPr lang="en-US" dirty="0" smtClean="0"/>
          </a:p>
          <a:p>
            <a:pPr lvl="1"/>
            <a:r>
              <a:rPr lang="en-US" dirty="0" smtClean="0"/>
              <a:t>The evolution Alternative </a:t>
            </a:r>
            <a:r>
              <a:rPr lang="en-US" dirty="0" smtClean="0"/>
              <a:t>Dispute Resolution (ADR) at the Environmental </a:t>
            </a:r>
            <a:r>
              <a:rPr lang="en-US" dirty="0"/>
              <a:t>P</a:t>
            </a:r>
            <a:r>
              <a:rPr lang="en-US" dirty="0" smtClean="0"/>
              <a:t>rotection Agency (EPA</a:t>
            </a:r>
            <a:r>
              <a:rPr lang="en-US" dirty="0" smtClean="0"/>
              <a:t>)</a:t>
            </a:r>
          </a:p>
          <a:p>
            <a:pPr lvl="1"/>
            <a:r>
              <a:rPr lang="en-US" dirty="0"/>
              <a:t>Glossary of EPA </a:t>
            </a:r>
            <a:r>
              <a:rPr lang="en-US" dirty="0" smtClean="0"/>
              <a:t>terms</a:t>
            </a:r>
            <a:endParaRPr lang="en-US" dirty="0" smtClean="0"/>
          </a:p>
          <a:p>
            <a:pPr lvl="1"/>
            <a:r>
              <a:rPr lang="en-US" dirty="0" smtClean="0"/>
              <a:t>Current ADR practices at the EPA</a:t>
            </a:r>
            <a:endParaRPr lang="en-US" dirty="0" smtClean="0"/>
          </a:p>
          <a:p>
            <a:r>
              <a:rPr lang="en-US" dirty="0" smtClean="0"/>
              <a:t>Advantages of ADR for EPA enforcement cases</a:t>
            </a:r>
            <a:endParaRPr lang="en-US" dirty="0" smtClean="0"/>
          </a:p>
          <a:p>
            <a:r>
              <a:rPr lang="en-US" dirty="0" smtClean="0"/>
              <a:t>Examples</a:t>
            </a:r>
          </a:p>
          <a:p>
            <a:pPr lvl="1"/>
            <a:r>
              <a:rPr lang="en-US" dirty="0" smtClean="0"/>
              <a:t>GE and Pittsfield, MA mediation mediation about water contamination of a local river</a:t>
            </a:r>
          </a:p>
          <a:p>
            <a:pPr lvl="1"/>
            <a:r>
              <a:rPr lang="en-US" dirty="0" smtClean="0"/>
              <a:t>The successful mediation between a company and the EPA over manufacturing facility waste disposal processes</a:t>
            </a:r>
          </a:p>
          <a:p>
            <a:r>
              <a:rPr lang="en-US" dirty="0" smtClean="0"/>
              <a:t>The Future</a:t>
            </a:r>
          </a:p>
          <a:p>
            <a:pPr lvl="1"/>
            <a:r>
              <a:rPr lang="en-US" dirty="0" smtClean="0"/>
              <a:t>The potential for ADR in aiding current environmental issues</a:t>
            </a:r>
          </a:p>
          <a:p>
            <a:endParaRPr lang="en-US" dirty="0"/>
          </a:p>
        </p:txBody>
      </p:sp>
    </p:spTree>
    <p:extLst>
      <p:ext uri="{BB962C8B-B14F-4D97-AF65-F5344CB8AC3E}">
        <p14:creationId xmlns:p14="http://schemas.microsoft.com/office/powerpoint/2010/main" val="41662216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ADR at the EPA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4092478"/>
              </p:ext>
            </p:extLst>
          </p:nvPr>
        </p:nvGraphicFramePr>
        <p:xfrm>
          <a:off x="946404" y="1828801"/>
          <a:ext cx="6715929"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943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5444" y="4656666"/>
            <a:ext cx="7232253" cy="2038301"/>
          </a:xfrm>
        </p:spPr>
        <p:txBody>
          <a:bodyPr>
            <a:normAutofit fontScale="70000" lnSpcReduction="20000"/>
          </a:bodyPr>
          <a:lstStyle/>
          <a:p>
            <a:pPr marL="114300" indent="0">
              <a:buNone/>
            </a:pPr>
            <a:r>
              <a:rPr lang="en-US" sz="2000" b="1" dirty="0" smtClean="0"/>
              <a:t>Environmental Collaboration and Conflict Resolution Cases</a:t>
            </a:r>
          </a:p>
          <a:p>
            <a:pPr marL="114300" indent="0">
              <a:buNone/>
            </a:pPr>
            <a:endParaRPr lang="en-US" sz="2000" b="1" dirty="0"/>
          </a:p>
          <a:p>
            <a:pPr marL="114300" indent="0">
              <a:buNone/>
            </a:pPr>
            <a:endParaRPr lang="en-US" sz="2000" b="1" dirty="0" smtClean="0"/>
          </a:p>
          <a:p>
            <a:pPr marL="114300" indent="0">
              <a:buNone/>
            </a:pPr>
            <a:endParaRPr lang="en-US" sz="2000" b="1" dirty="0"/>
          </a:p>
          <a:p>
            <a:pPr marL="114300" indent="0">
              <a:buNone/>
            </a:pPr>
            <a:endParaRPr lang="en-US" sz="1300" b="1" dirty="0" smtClean="0"/>
          </a:p>
          <a:p>
            <a:pPr marL="114300" indent="0">
              <a:buNone/>
            </a:pPr>
            <a:r>
              <a:rPr lang="en-US" sz="1300" b="1" dirty="0"/>
              <a:t>At the Forefront of Environmental Litigation -</a:t>
            </a:r>
            <a:r>
              <a:rPr lang="en-US" sz="1300" b="1" dirty="0" smtClean="0"/>
              <a:t>-Effective </a:t>
            </a:r>
            <a:r>
              <a:rPr lang="en-US" sz="1300" b="1" dirty="0"/>
              <a:t>Use of ADR in </a:t>
            </a:r>
            <a:r>
              <a:rPr lang="en-US" sz="1300" b="1" dirty="0" smtClean="0"/>
              <a:t>Environmental</a:t>
            </a:r>
            <a:r>
              <a:rPr lang="en-US" sz="1300" dirty="0"/>
              <a:t> </a:t>
            </a:r>
            <a:r>
              <a:rPr lang="en-US" sz="1300" b="1" dirty="0" smtClean="0"/>
              <a:t>Administrative Proceedings</a:t>
            </a:r>
            <a:endParaRPr lang="en-US" sz="1300" dirty="0"/>
          </a:p>
          <a:p>
            <a:pPr marL="114300" indent="0">
              <a:buNone/>
            </a:pPr>
            <a:endParaRPr lang="en-US" sz="2000" b="1" dirty="0"/>
          </a:p>
          <a:p>
            <a:pPr marL="114300" indent="0">
              <a:buNone/>
            </a:pPr>
            <a:endParaRPr lang="en-US" sz="2000" b="1" dirty="0"/>
          </a:p>
        </p:txBody>
      </p:sp>
      <p:pic>
        <p:nvPicPr>
          <p:cNvPr id="5" name="Picture 4" descr="Screen Shot 2016-12-11 at 9.30.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333" y="4972873"/>
            <a:ext cx="7119364" cy="1320250"/>
          </a:xfrm>
          <a:prstGeom prst="rect">
            <a:avLst/>
          </a:prstGeom>
        </p:spPr>
      </p:pic>
      <p:pic>
        <p:nvPicPr>
          <p:cNvPr id="4" name="Content Placeholder 3" descr="Screen Shot 2016-12-13 at 8.51.18 AM.png"/>
          <p:cNvPicPr>
            <a:picLocks noChangeAspect="1"/>
          </p:cNvPicPr>
          <p:nvPr/>
        </p:nvPicPr>
        <p:blipFill rotWithShape="1">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6907" t="1302" r="6907" b="433"/>
          <a:stretch/>
        </p:blipFill>
        <p:spPr>
          <a:xfrm>
            <a:off x="3589556" y="982954"/>
            <a:ext cx="4655882" cy="3088100"/>
          </a:xfrm>
          <a:prstGeom prst="rect">
            <a:avLst/>
          </a:prstGeom>
          <a:ln>
            <a:solidFill>
              <a:schemeClr val="tx1"/>
            </a:solidFill>
          </a:ln>
        </p:spPr>
      </p:pic>
      <p:sp>
        <p:nvSpPr>
          <p:cNvPr id="2" name="Rounded Rectangle 1"/>
          <p:cNvSpPr/>
          <p:nvPr/>
        </p:nvSpPr>
        <p:spPr>
          <a:xfrm>
            <a:off x="310443" y="982953"/>
            <a:ext cx="3090333" cy="3118556"/>
          </a:xfrm>
          <a:prstGeom prst="round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92667" y="1095842"/>
            <a:ext cx="2610555" cy="2862322"/>
          </a:xfrm>
          <a:prstGeom prst="rect">
            <a:avLst/>
          </a:prstGeom>
          <a:noFill/>
        </p:spPr>
        <p:txBody>
          <a:bodyPr wrap="square" rtlCol="0">
            <a:spAutoFit/>
          </a:bodyPr>
          <a:lstStyle/>
          <a:p>
            <a:pPr algn="ctr"/>
            <a:r>
              <a:rPr lang="en-US" sz="1500" dirty="0"/>
              <a:t>As of 1998, approximately 43% of all cases that utilized ADR techniques involved enforcement of </a:t>
            </a:r>
            <a:r>
              <a:rPr lang="en-US" sz="1500" dirty="0" smtClean="0"/>
              <a:t>the Comprehensive </a:t>
            </a:r>
            <a:r>
              <a:rPr lang="en-US" sz="1500" dirty="0"/>
              <a:t>Environmental Response, or the Compensation and Liability Act. </a:t>
            </a:r>
            <a:endParaRPr lang="en-US" sz="1500" dirty="0" smtClean="0"/>
          </a:p>
          <a:p>
            <a:pPr algn="ctr"/>
            <a:endParaRPr lang="en-US" sz="1500" dirty="0"/>
          </a:p>
          <a:p>
            <a:pPr algn="ctr"/>
            <a:r>
              <a:rPr lang="en-US" sz="1500" dirty="0" smtClean="0"/>
              <a:t>Other </a:t>
            </a:r>
            <a:r>
              <a:rPr lang="en-US" sz="1500" dirty="0"/>
              <a:t>relevant acts include the Clean Water Act and the Clean Air Act.</a:t>
            </a:r>
            <a:endParaRPr lang="en-US" sz="1500" dirty="0"/>
          </a:p>
        </p:txBody>
      </p:sp>
      <p:sp>
        <p:nvSpPr>
          <p:cNvPr id="9" name="Rectangle 8"/>
          <p:cNvSpPr/>
          <p:nvPr/>
        </p:nvSpPr>
        <p:spPr>
          <a:xfrm>
            <a:off x="1778000" y="4972873"/>
            <a:ext cx="6279444" cy="685683"/>
          </a:xfrm>
          <a:prstGeom prst="rect">
            <a:avLst/>
          </a:prstGeom>
          <a:solidFill>
            <a:schemeClr val="accent1">
              <a:shade val="75000"/>
              <a:satMod val="160000"/>
              <a:alpha val="0"/>
            </a:schemeClr>
          </a:solidFill>
          <a:ln w="38100" cmpd="sng">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5344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 of EPA terms and groups</a:t>
            </a:r>
            <a:endParaRPr lang="en-US" dirty="0"/>
          </a:p>
        </p:txBody>
      </p:sp>
      <p:sp>
        <p:nvSpPr>
          <p:cNvPr id="4" name="TextBox 3"/>
          <p:cNvSpPr txBox="1"/>
          <p:nvPr/>
        </p:nvSpPr>
        <p:spPr>
          <a:xfrm>
            <a:off x="804333" y="1832433"/>
            <a:ext cx="7295446" cy="5151410"/>
          </a:xfrm>
          <a:prstGeom prst="rect">
            <a:avLst/>
          </a:prstGeom>
          <a:noFill/>
        </p:spPr>
        <p:txBody>
          <a:bodyPr wrap="square" rtlCol="0">
            <a:spAutoFit/>
          </a:bodyPr>
          <a:lstStyle/>
          <a:p>
            <a:pPr marL="171450" indent="-171450">
              <a:lnSpc>
                <a:spcPct val="110000"/>
              </a:lnSpc>
              <a:buFont typeface="Arial"/>
              <a:buChar char="•"/>
            </a:pPr>
            <a:r>
              <a:rPr lang="en-US" sz="1250" dirty="0"/>
              <a:t>Administrative Law Judges: personnel employed by the Office of Administrative Law Judges who serve as neutral parties for the organization’s ADR cases, and preside over litigation when necessary</a:t>
            </a:r>
          </a:p>
          <a:p>
            <a:pPr marL="171450" indent="-171450">
              <a:lnSpc>
                <a:spcPct val="110000"/>
              </a:lnSpc>
              <a:buFont typeface="Arial"/>
              <a:buChar char="•"/>
            </a:pPr>
            <a:r>
              <a:rPr lang="en-US" sz="1250" dirty="0"/>
              <a:t>Conflict Prevention and Resolution Center</a:t>
            </a:r>
          </a:p>
          <a:p>
            <a:pPr marL="628650" lvl="1" indent="-171450">
              <a:lnSpc>
                <a:spcPct val="110000"/>
              </a:lnSpc>
              <a:buFont typeface="Arial"/>
              <a:buChar char="•"/>
            </a:pPr>
            <a:r>
              <a:rPr lang="en-US" sz="1250" dirty="0"/>
              <a:t>Supports EPA employees in procuring and keeping professional neutrals and with experience in the area of environmental protection</a:t>
            </a:r>
          </a:p>
          <a:p>
            <a:pPr marL="628650" lvl="1" indent="-171450">
              <a:lnSpc>
                <a:spcPct val="110000"/>
              </a:lnSpc>
              <a:buFont typeface="Arial"/>
              <a:buChar char="•"/>
            </a:pPr>
            <a:r>
              <a:rPr lang="en-US" sz="1250" dirty="0"/>
              <a:t>Provides trainings to increase effective use of ADR, performs assessments, lends advice about conflicts and </a:t>
            </a:r>
            <a:r>
              <a:rPr lang="en-US" sz="1250" dirty="0" smtClean="0"/>
              <a:t>peace building </a:t>
            </a:r>
            <a:endParaRPr lang="en-US" sz="1250" dirty="0"/>
          </a:p>
          <a:p>
            <a:pPr marL="171450" indent="-171450">
              <a:lnSpc>
                <a:spcPct val="110000"/>
              </a:lnSpc>
              <a:buFont typeface="Arial"/>
              <a:buChar char="•"/>
            </a:pPr>
            <a:r>
              <a:rPr lang="en-US" sz="1250" dirty="0"/>
              <a:t>Office of Enforcement and Compliance Assurance</a:t>
            </a:r>
          </a:p>
          <a:p>
            <a:pPr marL="628650" lvl="1" indent="-171450">
              <a:lnSpc>
                <a:spcPct val="110000"/>
              </a:lnSpc>
              <a:buFont typeface="Arial"/>
              <a:buChar char="•"/>
            </a:pPr>
            <a:r>
              <a:rPr lang="en-US" sz="1250" dirty="0"/>
              <a:t>Supports the operations of the EPA headquarters and regional locations</a:t>
            </a:r>
          </a:p>
          <a:p>
            <a:pPr marL="628650" lvl="1" indent="-171450">
              <a:lnSpc>
                <a:spcPct val="110000"/>
              </a:lnSpc>
              <a:buFont typeface="Arial"/>
              <a:buChar char="•"/>
            </a:pPr>
            <a:r>
              <a:rPr lang="en-US" sz="1250" dirty="0"/>
              <a:t>Supports various government entities including the Department of Justice</a:t>
            </a:r>
          </a:p>
          <a:p>
            <a:pPr marL="628650" lvl="1" indent="-171450">
              <a:lnSpc>
                <a:spcPct val="110000"/>
              </a:lnSpc>
              <a:buFont typeface="Arial"/>
              <a:buChar char="•"/>
            </a:pPr>
            <a:r>
              <a:rPr lang="en-US" sz="1250" dirty="0"/>
              <a:t>Support methods include ADR training, identification of neutral services, regular status reports of ADR activities</a:t>
            </a:r>
          </a:p>
          <a:p>
            <a:pPr marL="171450" indent="-171450">
              <a:lnSpc>
                <a:spcPct val="110000"/>
              </a:lnSpc>
              <a:buFont typeface="Arial"/>
              <a:buChar char="•"/>
            </a:pPr>
            <a:r>
              <a:rPr lang="en-US" sz="1250" dirty="0"/>
              <a:t>Facilitative mediator: a mediator whose focus is to assist in the discussion of the parties interests, not to offer opinions</a:t>
            </a:r>
          </a:p>
          <a:p>
            <a:pPr marL="171450" indent="-171450">
              <a:lnSpc>
                <a:spcPct val="110000"/>
              </a:lnSpc>
              <a:buFont typeface="Arial"/>
              <a:buChar char="•"/>
            </a:pPr>
            <a:r>
              <a:rPr lang="en-US" sz="1250" dirty="0" smtClean="0"/>
              <a:t>Institute </a:t>
            </a:r>
            <a:r>
              <a:rPr lang="en-US" sz="1250" dirty="0"/>
              <a:t>for Environmental Conflict Resolution</a:t>
            </a:r>
          </a:p>
          <a:p>
            <a:pPr marL="628650" lvl="1" indent="-171450">
              <a:lnSpc>
                <a:spcPct val="110000"/>
              </a:lnSpc>
              <a:buFont typeface="Arial"/>
              <a:buChar char="•"/>
            </a:pPr>
            <a:r>
              <a:rPr lang="en-US" sz="1250" dirty="0"/>
              <a:t>Established by the Environmental and Conflict Resolution Act in 1998</a:t>
            </a:r>
          </a:p>
          <a:p>
            <a:pPr marL="628650" lvl="1" indent="-171450">
              <a:lnSpc>
                <a:spcPct val="110000"/>
              </a:lnSpc>
              <a:buFont typeface="Arial"/>
              <a:buChar char="•"/>
            </a:pPr>
            <a:r>
              <a:rPr lang="en-US" sz="1250" dirty="0"/>
              <a:t>Aims to address environmental conflicts that involve federal entities, increase the use of environmental conflict resolution and improve the quality of resolutions</a:t>
            </a:r>
          </a:p>
          <a:p>
            <a:pPr marL="171450" indent="-171450">
              <a:lnSpc>
                <a:spcPct val="110000"/>
              </a:lnSpc>
              <a:buFont typeface="Arial"/>
              <a:buChar char="•"/>
            </a:pPr>
            <a:r>
              <a:rPr lang="en-US" sz="1250" dirty="0"/>
              <a:t>US Institute for Environmental Conflict Resolution</a:t>
            </a:r>
          </a:p>
          <a:p>
            <a:pPr marL="628650" lvl="1" indent="-171450">
              <a:lnSpc>
                <a:spcPct val="110000"/>
              </a:lnSpc>
              <a:buFont typeface="Arial"/>
              <a:buChar char="•"/>
            </a:pPr>
            <a:r>
              <a:rPr lang="en-US" sz="1250" dirty="0"/>
              <a:t>Created in the late 1990’s, this institute assists in environmental conflicts that also involve a federal agency. The institute also develops environmental initiatives. </a:t>
            </a:r>
          </a:p>
          <a:p>
            <a:pPr marL="274320" lvl="1" indent="0">
              <a:lnSpc>
                <a:spcPct val="110000"/>
              </a:lnSpc>
              <a:buNone/>
            </a:pPr>
            <a:r>
              <a:rPr lang="en-US" sz="1250" dirty="0"/>
              <a:t> </a:t>
            </a:r>
          </a:p>
          <a:p>
            <a:endParaRPr lang="en-US" sz="1250" dirty="0"/>
          </a:p>
        </p:txBody>
      </p:sp>
    </p:spTree>
    <p:extLst>
      <p:ext uri="{BB962C8B-B14F-4D97-AF65-F5344CB8AC3E}">
        <p14:creationId xmlns:p14="http://schemas.microsoft.com/office/powerpoint/2010/main" val="214023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ADR Practices at the EPA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4192289"/>
              </p:ext>
            </p:extLst>
          </p:nvPr>
        </p:nvGraphicFramePr>
        <p:xfrm>
          <a:off x="946403" y="1828801"/>
          <a:ext cx="6842929" cy="4535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712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Advantages of ADR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7457917"/>
              </p:ext>
            </p:extLst>
          </p:nvPr>
        </p:nvGraphicFramePr>
        <p:xfrm>
          <a:off x="692405" y="1576421"/>
          <a:ext cx="7082818" cy="40115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static1.squarespace.jpg"/>
          <p:cNvPicPr>
            <a:picLocks noChangeAspect="1"/>
          </p:cNvPicPr>
          <p:nvPr/>
        </p:nvPicPr>
        <p:blipFill>
          <a:blip r:embed="rId8">
            <a:clrChange>
              <a:clrFrom>
                <a:srgbClr val="95D145"/>
              </a:clrFrom>
              <a:clrTo>
                <a:srgbClr val="95D145">
                  <a:alpha val="0"/>
                </a:srgbClr>
              </a:clrTo>
            </a:clrChange>
            <a:extLst>
              <a:ext uri="{BEBA8EAE-BF5A-486C-A8C5-ECC9F3942E4B}">
                <a14:imgProps xmlns:a14="http://schemas.microsoft.com/office/drawing/2010/main">
                  <a14:imgLayer r:embed="rId9">
                    <a14:imgEffect>
                      <a14:backgroundRemoval t="0" b="97030" l="8000" r="940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1961443" y="4891193"/>
            <a:ext cx="4868333" cy="1966807"/>
          </a:xfrm>
          <a:prstGeom prst="rect">
            <a:avLst/>
          </a:prstGeom>
          <a:ln>
            <a:noFill/>
          </a:ln>
        </p:spPr>
      </p:pic>
    </p:spTree>
    <p:extLst>
      <p:ext uri="{BB962C8B-B14F-4D97-AF65-F5344CB8AC3E}">
        <p14:creationId xmlns:p14="http://schemas.microsoft.com/office/powerpoint/2010/main" val="302959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1: GE – Pittsfield: Complex Environmental Dispute Resolved</a:t>
            </a:r>
            <a:endParaRPr lang="en-US" dirty="0"/>
          </a:p>
        </p:txBody>
      </p:sp>
      <p:graphicFrame>
        <p:nvGraphicFramePr>
          <p:cNvPr id="11" name="Diagram 10"/>
          <p:cNvGraphicFramePr/>
          <p:nvPr>
            <p:extLst>
              <p:ext uri="{D42A27DB-BD31-4B8C-83A1-F6EECF244321}">
                <p14:modId xmlns:p14="http://schemas.microsoft.com/office/powerpoint/2010/main" val="1507945581"/>
              </p:ext>
            </p:extLst>
          </p:nvPr>
        </p:nvGraphicFramePr>
        <p:xfrm>
          <a:off x="946403" y="2003776"/>
          <a:ext cx="6758263" cy="443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087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Settlement in “Hotly Contested Penalty Case”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8570006"/>
              </p:ext>
            </p:extLst>
          </p:nvPr>
        </p:nvGraphicFramePr>
        <p:xfrm>
          <a:off x="946150" y="1828800"/>
          <a:ext cx="7083072" cy="4563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9304977"/>
      </p:ext>
    </p:extLst>
  </p:cSld>
  <p:clrMapOvr>
    <a:masterClrMapping/>
  </p:clrMapOvr>
</p:sld>
</file>

<file path=ppt/theme/theme1.xml><?xml version="1.0" encoding="utf-8"?>
<a:theme xmlns:a="http://schemas.openxmlformats.org/drawingml/2006/main" name="View">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3348</TotalTime>
  <Words>2310</Words>
  <Application>Microsoft Macintosh PowerPoint</Application>
  <PresentationFormat>On-screen Show (4:3)</PresentationFormat>
  <Paragraphs>147</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View</vt:lpstr>
      <vt:lpstr>EPR and ADR</vt:lpstr>
      <vt:lpstr>Contents</vt:lpstr>
      <vt:lpstr>The evolution of ADR at the EPA</vt:lpstr>
      <vt:lpstr>PowerPoint Presentation</vt:lpstr>
      <vt:lpstr>Glossary of EPA terms and groups</vt:lpstr>
      <vt:lpstr>Current ADR Practices at the EPA</vt:lpstr>
      <vt:lpstr>The Advantages of ADR </vt:lpstr>
      <vt:lpstr>Case 1: GE – Pittsfield: Complex Environmental Dispute Resolved</vt:lpstr>
      <vt:lpstr>Case 2: Settlement in “Hotly Contested Penalty Case”</vt:lpstr>
      <vt:lpstr>Current opportunities for the application of ADR </vt:lpstr>
      <vt:lpstr>Works Cited</vt:lpstr>
    </vt:vector>
  </TitlesOfParts>
  <Company>Newton South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 and ADR</dc:title>
  <dc:creator>Sara Clemente</dc:creator>
  <cp:lastModifiedBy>Sara Clemente</cp:lastModifiedBy>
  <cp:revision>66</cp:revision>
  <dcterms:created xsi:type="dcterms:W3CDTF">2016-12-11T14:09:10Z</dcterms:created>
  <dcterms:modified xsi:type="dcterms:W3CDTF">2016-12-14T03:50:11Z</dcterms:modified>
</cp:coreProperties>
</file>