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72" r:id="rId10"/>
    <p:sldId id="273" r:id="rId11"/>
    <p:sldId id="268" r:id="rId12"/>
    <p:sldId id="280" r:id="rId13"/>
    <p:sldId id="269" r:id="rId14"/>
    <p:sldId id="267" r:id="rId15"/>
    <p:sldId id="275" r:id="rId16"/>
    <p:sldId id="274" r:id="rId17"/>
    <p:sldId id="276" r:id="rId18"/>
    <p:sldId id="270" r:id="rId19"/>
    <p:sldId id="277" r:id="rId20"/>
    <p:sldId id="271" r:id="rId21"/>
    <p:sldId id="278" r:id="rId22"/>
    <p:sldId id="279" r:id="rId23"/>
    <p:sldId id="285" r:id="rId2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05A50-3052-4701-BB73-E0C1643B0F47}" type="datetimeFigureOut">
              <a:rPr lang="es-AR" smtClean="0"/>
              <a:pPr/>
              <a:t>25/11/2020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F1403-0380-4DA5-91A3-3B376608077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F1403-0380-4DA5-91A3-3B3766080779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4c68a97855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4c68a97855_1_104:notes"/>
          <p:cNvSpPr txBox="1">
            <a:spLocks noGrp="1"/>
          </p:cNvSpPr>
          <p:nvPr>
            <p:ph type="body" idx="1"/>
          </p:nvPr>
        </p:nvSpPr>
        <p:spPr>
          <a:xfrm>
            <a:off x="685792" y="4343390"/>
            <a:ext cx="5486416" cy="4114688"/>
          </a:xfrm>
          <a:prstGeom prst="rect">
            <a:avLst/>
          </a:prstGeom>
        </p:spPr>
        <p:txBody>
          <a:bodyPr spcFirstLastPara="1" wrap="square" lIns="53977" tIns="53977" rIns="53977" bIns="53977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4c68a97855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4c68a97855_1_104:notes"/>
          <p:cNvSpPr txBox="1">
            <a:spLocks noGrp="1"/>
          </p:cNvSpPr>
          <p:nvPr>
            <p:ph type="body" idx="1"/>
          </p:nvPr>
        </p:nvSpPr>
        <p:spPr>
          <a:xfrm>
            <a:off x="685792" y="4343390"/>
            <a:ext cx="5486416" cy="4114688"/>
          </a:xfrm>
          <a:prstGeom prst="rect">
            <a:avLst/>
          </a:prstGeom>
        </p:spPr>
        <p:txBody>
          <a:bodyPr spcFirstLastPara="1" wrap="square" lIns="53977" tIns="53977" rIns="53977" bIns="53977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4c68a97855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4c68a97855_1_104:notes"/>
          <p:cNvSpPr txBox="1">
            <a:spLocks noGrp="1"/>
          </p:cNvSpPr>
          <p:nvPr>
            <p:ph type="body" idx="1"/>
          </p:nvPr>
        </p:nvSpPr>
        <p:spPr>
          <a:xfrm>
            <a:off x="685792" y="4343390"/>
            <a:ext cx="5486416" cy="4114688"/>
          </a:xfrm>
          <a:prstGeom prst="rect">
            <a:avLst/>
          </a:prstGeom>
        </p:spPr>
        <p:txBody>
          <a:bodyPr spcFirstLastPara="1" wrap="square" lIns="53977" tIns="53977" rIns="53977" bIns="53977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F1403-0380-4DA5-91A3-3B3766080779}" type="slidenum">
              <a:rPr lang="es-AR" smtClean="0"/>
              <a:pPr/>
              <a:t>13</a:t>
            </a:fld>
            <a:endParaRPr lang="es-A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4c68a97855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4c68a97855_1_104:notes"/>
          <p:cNvSpPr txBox="1">
            <a:spLocks noGrp="1"/>
          </p:cNvSpPr>
          <p:nvPr>
            <p:ph type="body" idx="1"/>
          </p:nvPr>
        </p:nvSpPr>
        <p:spPr>
          <a:xfrm>
            <a:off x="685792" y="4343390"/>
            <a:ext cx="5486416" cy="4114688"/>
          </a:xfrm>
          <a:prstGeom prst="rect">
            <a:avLst/>
          </a:prstGeom>
        </p:spPr>
        <p:txBody>
          <a:bodyPr spcFirstLastPara="1" wrap="square" lIns="53977" tIns="53977" rIns="53977" bIns="53977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F1403-0380-4DA5-91A3-3B3766080779}" type="slidenum">
              <a:rPr lang="es-AR" smtClean="0"/>
              <a:pPr/>
              <a:t>15</a:t>
            </a:fld>
            <a:endParaRPr lang="es-A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4c68a97855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4c68a97855_1_104:notes"/>
          <p:cNvSpPr txBox="1">
            <a:spLocks noGrp="1"/>
          </p:cNvSpPr>
          <p:nvPr>
            <p:ph type="body" idx="1"/>
          </p:nvPr>
        </p:nvSpPr>
        <p:spPr>
          <a:xfrm>
            <a:off x="685792" y="4343390"/>
            <a:ext cx="5486416" cy="4114688"/>
          </a:xfrm>
          <a:prstGeom prst="rect">
            <a:avLst/>
          </a:prstGeom>
        </p:spPr>
        <p:txBody>
          <a:bodyPr spcFirstLastPara="1" wrap="square" lIns="53977" tIns="53977" rIns="53977" bIns="53977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F1403-0380-4DA5-91A3-3B3766080779}" type="slidenum">
              <a:rPr lang="es-AR" smtClean="0"/>
              <a:pPr/>
              <a:t>17</a:t>
            </a:fld>
            <a:endParaRPr lang="es-A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4c68a97855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4c68a97855_1_104:notes"/>
          <p:cNvSpPr txBox="1">
            <a:spLocks noGrp="1"/>
          </p:cNvSpPr>
          <p:nvPr>
            <p:ph type="body" idx="1"/>
          </p:nvPr>
        </p:nvSpPr>
        <p:spPr>
          <a:xfrm>
            <a:off x="685792" y="4343390"/>
            <a:ext cx="5486416" cy="4114688"/>
          </a:xfrm>
          <a:prstGeom prst="rect">
            <a:avLst/>
          </a:prstGeom>
        </p:spPr>
        <p:txBody>
          <a:bodyPr spcFirstLastPara="1" wrap="square" lIns="53977" tIns="53977" rIns="53977" bIns="53977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F1403-0380-4DA5-91A3-3B3766080779}" type="slidenum">
              <a:rPr lang="es-AR" smtClean="0"/>
              <a:pPr/>
              <a:t>19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c68a9785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c68a97855_0_54:notes"/>
          <p:cNvSpPr txBox="1">
            <a:spLocks noGrp="1"/>
          </p:cNvSpPr>
          <p:nvPr>
            <p:ph type="body" idx="1"/>
          </p:nvPr>
        </p:nvSpPr>
        <p:spPr>
          <a:xfrm>
            <a:off x="685792" y="4343390"/>
            <a:ext cx="5486416" cy="4114688"/>
          </a:xfrm>
          <a:prstGeom prst="rect">
            <a:avLst/>
          </a:prstGeom>
        </p:spPr>
        <p:txBody>
          <a:bodyPr spcFirstLastPara="1" wrap="square" lIns="53977" tIns="53977" rIns="53977" bIns="53977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4c68a97855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4c68a97855_1_104:notes"/>
          <p:cNvSpPr txBox="1">
            <a:spLocks noGrp="1"/>
          </p:cNvSpPr>
          <p:nvPr>
            <p:ph type="body" idx="1"/>
          </p:nvPr>
        </p:nvSpPr>
        <p:spPr>
          <a:xfrm>
            <a:off x="685792" y="4343390"/>
            <a:ext cx="5486416" cy="4114688"/>
          </a:xfrm>
          <a:prstGeom prst="rect">
            <a:avLst/>
          </a:prstGeom>
        </p:spPr>
        <p:txBody>
          <a:bodyPr spcFirstLastPara="1" wrap="square" lIns="53977" tIns="53977" rIns="53977" bIns="53977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4c68a97855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4c68a97855_1_104:notes"/>
          <p:cNvSpPr txBox="1">
            <a:spLocks noGrp="1"/>
          </p:cNvSpPr>
          <p:nvPr>
            <p:ph type="body" idx="1"/>
          </p:nvPr>
        </p:nvSpPr>
        <p:spPr>
          <a:xfrm>
            <a:off x="685792" y="4343390"/>
            <a:ext cx="5486416" cy="4114688"/>
          </a:xfrm>
          <a:prstGeom prst="rect">
            <a:avLst/>
          </a:prstGeom>
        </p:spPr>
        <p:txBody>
          <a:bodyPr spcFirstLastPara="1" wrap="square" lIns="53977" tIns="53977" rIns="53977" bIns="53977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F1403-0380-4DA5-91A3-3B3766080779}" type="slidenum">
              <a:rPr lang="es-AR" smtClean="0"/>
              <a:pPr/>
              <a:t>22</a:t>
            </a:fld>
            <a:endParaRPr lang="es-A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4c68a97855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4c68a97855_1_104:notes"/>
          <p:cNvSpPr txBox="1">
            <a:spLocks noGrp="1"/>
          </p:cNvSpPr>
          <p:nvPr>
            <p:ph type="body" idx="1"/>
          </p:nvPr>
        </p:nvSpPr>
        <p:spPr>
          <a:xfrm>
            <a:off x="685792" y="4343390"/>
            <a:ext cx="5486416" cy="4114688"/>
          </a:xfrm>
          <a:prstGeom prst="rect">
            <a:avLst/>
          </a:prstGeom>
        </p:spPr>
        <p:txBody>
          <a:bodyPr spcFirstLastPara="1" wrap="square" lIns="53977" tIns="53977" rIns="53977" bIns="53977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4c68a97855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4c68a97855_1_104:notes"/>
          <p:cNvSpPr txBox="1">
            <a:spLocks noGrp="1"/>
          </p:cNvSpPr>
          <p:nvPr>
            <p:ph type="body" idx="1"/>
          </p:nvPr>
        </p:nvSpPr>
        <p:spPr>
          <a:xfrm>
            <a:off x="685792" y="4343390"/>
            <a:ext cx="5486416" cy="4114688"/>
          </a:xfrm>
          <a:prstGeom prst="rect">
            <a:avLst/>
          </a:prstGeom>
        </p:spPr>
        <p:txBody>
          <a:bodyPr spcFirstLastPara="1" wrap="square" lIns="53977" tIns="53977" rIns="53977" bIns="53977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4c68a97855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4c68a97855_1_104:notes"/>
          <p:cNvSpPr txBox="1">
            <a:spLocks noGrp="1"/>
          </p:cNvSpPr>
          <p:nvPr>
            <p:ph type="body" idx="1"/>
          </p:nvPr>
        </p:nvSpPr>
        <p:spPr>
          <a:xfrm>
            <a:off x="685792" y="4343390"/>
            <a:ext cx="5486416" cy="4114688"/>
          </a:xfrm>
          <a:prstGeom prst="rect">
            <a:avLst/>
          </a:prstGeom>
        </p:spPr>
        <p:txBody>
          <a:bodyPr spcFirstLastPara="1" wrap="square" lIns="53977" tIns="53977" rIns="53977" bIns="53977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4c68a97855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4c68a97855_1_104:notes"/>
          <p:cNvSpPr txBox="1">
            <a:spLocks noGrp="1"/>
          </p:cNvSpPr>
          <p:nvPr>
            <p:ph type="body" idx="1"/>
          </p:nvPr>
        </p:nvSpPr>
        <p:spPr>
          <a:xfrm>
            <a:off x="685792" y="4343390"/>
            <a:ext cx="5486416" cy="4114688"/>
          </a:xfrm>
          <a:prstGeom prst="rect">
            <a:avLst/>
          </a:prstGeom>
        </p:spPr>
        <p:txBody>
          <a:bodyPr spcFirstLastPara="1" wrap="square" lIns="53977" tIns="53977" rIns="53977" bIns="53977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4c68a97855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4c68a97855_1_104:notes"/>
          <p:cNvSpPr txBox="1">
            <a:spLocks noGrp="1"/>
          </p:cNvSpPr>
          <p:nvPr>
            <p:ph type="body" idx="1"/>
          </p:nvPr>
        </p:nvSpPr>
        <p:spPr>
          <a:xfrm>
            <a:off x="685792" y="4343390"/>
            <a:ext cx="5486416" cy="4114688"/>
          </a:xfrm>
          <a:prstGeom prst="rect">
            <a:avLst/>
          </a:prstGeom>
        </p:spPr>
        <p:txBody>
          <a:bodyPr spcFirstLastPara="1" wrap="square" lIns="53977" tIns="53977" rIns="53977" bIns="53977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4c68a97855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4c68a97855_1_104:notes"/>
          <p:cNvSpPr txBox="1">
            <a:spLocks noGrp="1"/>
          </p:cNvSpPr>
          <p:nvPr>
            <p:ph type="body" idx="1"/>
          </p:nvPr>
        </p:nvSpPr>
        <p:spPr>
          <a:xfrm>
            <a:off x="685792" y="4343390"/>
            <a:ext cx="5486416" cy="4114688"/>
          </a:xfrm>
          <a:prstGeom prst="rect">
            <a:avLst/>
          </a:prstGeom>
        </p:spPr>
        <p:txBody>
          <a:bodyPr spcFirstLastPara="1" wrap="square" lIns="53977" tIns="53977" rIns="53977" bIns="53977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4c68a97855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4c68a97855_1_104:notes"/>
          <p:cNvSpPr txBox="1">
            <a:spLocks noGrp="1"/>
          </p:cNvSpPr>
          <p:nvPr>
            <p:ph type="body" idx="1"/>
          </p:nvPr>
        </p:nvSpPr>
        <p:spPr>
          <a:xfrm>
            <a:off x="685792" y="4343390"/>
            <a:ext cx="5486416" cy="4114688"/>
          </a:xfrm>
          <a:prstGeom prst="rect">
            <a:avLst/>
          </a:prstGeom>
        </p:spPr>
        <p:txBody>
          <a:bodyPr spcFirstLastPara="1" wrap="square" lIns="53977" tIns="53977" rIns="53977" bIns="53977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228A-B90E-42A4-92AD-06C8D09E3370}" type="datetimeFigureOut">
              <a:rPr lang="es-AR" smtClean="0"/>
              <a:pPr/>
              <a:t>25/11/2020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A536-6DFE-4649-817C-F4474417664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228A-B90E-42A4-92AD-06C8D09E3370}" type="datetimeFigureOut">
              <a:rPr lang="es-AR" smtClean="0"/>
              <a:pPr/>
              <a:t>25/11/2020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A536-6DFE-4649-817C-F4474417664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228A-B90E-42A4-92AD-06C8D09E3370}" type="datetimeFigureOut">
              <a:rPr lang="es-AR" smtClean="0"/>
              <a:pPr/>
              <a:t>25/11/2020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A536-6DFE-4649-817C-F4474417664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1">
  <p:cSld name="TITLE &amp; TEXT 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37700" y="2420548"/>
            <a:ext cx="2868600" cy="12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i="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2897400" y="3825051"/>
            <a:ext cx="3349200" cy="61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9pPr>
          </a:lstStyle>
          <a:p>
            <a:endParaRPr/>
          </a:p>
        </p:txBody>
      </p:sp>
      <p:grpSp>
        <p:nvGrpSpPr>
          <p:cNvPr id="2" name="Google Shape;20;p4"/>
          <p:cNvGrpSpPr/>
          <p:nvPr/>
        </p:nvGrpSpPr>
        <p:grpSpPr>
          <a:xfrm rot="10800000" flipH="1">
            <a:off x="2326313" y="1161694"/>
            <a:ext cx="4491275" cy="4725372"/>
            <a:chOff x="2256903" y="816487"/>
            <a:chExt cx="4630180" cy="3653639"/>
          </a:xfrm>
        </p:grpSpPr>
        <p:sp>
          <p:nvSpPr>
            <p:cNvPr id="21" name="Google Shape;21;p4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">
  <p:cSld name="TITLE DESIG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739850" y="1079900"/>
            <a:ext cx="5664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 i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049500" y="1061567"/>
            <a:ext cx="7020900" cy="10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049500" y="1916568"/>
            <a:ext cx="7020900" cy="36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+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595300" y="6453000"/>
            <a:ext cx="5487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228A-B90E-42A4-92AD-06C8D09E3370}" type="datetimeFigureOut">
              <a:rPr lang="es-AR" smtClean="0"/>
              <a:pPr/>
              <a:t>25/11/2020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A536-6DFE-4649-817C-F4474417664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228A-B90E-42A4-92AD-06C8D09E3370}" type="datetimeFigureOut">
              <a:rPr lang="es-AR" smtClean="0"/>
              <a:pPr/>
              <a:t>25/11/2020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A536-6DFE-4649-817C-F4474417664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228A-B90E-42A4-92AD-06C8D09E3370}" type="datetimeFigureOut">
              <a:rPr lang="es-AR" smtClean="0"/>
              <a:pPr/>
              <a:t>25/11/2020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A536-6DFE-4649-817C-F4474417664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228A-B90E-42A4-92AD-06C8D09E3370}" type="datetimeFigureOut">
              <a:rPr lang="es-AR" smtClean="0"/>
              <a:pPr/>
              <a:t>25/11/2020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A536-6DFE-4649-817C-F4474417664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228A-B90E-42A4-92AD-06C8D09E3370}" type="datetimeFigureOut">
              <a:rPr lang="es-AR" smtClean="0"/>
              <a:pPr/>
              <a:t>25/11/2020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A536-6DFE-4649-817C-F4474417664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228A-B90E-42A4-92AD-06C8D09E3370}" type="datetimeFigureOut">
              <a:rPr lang="es-AR" smtClean="0"/>
              <a:pPr/>
              <a:t>25/11/2020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A536-6DFE-4649-817C-F4474417664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228A-B90E-42A4-92AD-06C8D09E3370}" type="datetimeFigureOut">
              <a:rPr lang="es-AR" smtClean="0"/>
              <a:pPr/>
              <a:t>25/11/2020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A536-6DFE-4649-817C-F4474417664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228A-B90E-42A4-92AD-06C8D09E3370}" type="datetimeFigureOut">
              <a:rPr lang="es-AR" smtClean="0"/>
              <a:pPr/>
              <a:t>25/11/2020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A536-6DFE-4649-817C-F4474417664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7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9228A-B90E-42A4-92AD-06C8D09E3370}" type="datetimeFigureOut">
              <a:rPr lang="es-AR" smtClean="0"/>
              <a:pPr/>
              <a:t>25/11/2020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0A536-6DFE-4649-817C-F4474417664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atagonianlimnology.weebly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-828600" y="0"/>
            <a:ext cx="105507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8 CuadroTexto"/>
          <p:cNvSpPr txBox="1"/>
          <p:nvPr/>
        </p:nvSpPr>
        <p:spPr>
          <a:xfrm>
            <a:off x="1619672" y="1988840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Dra.  Patricia E. García</a:t>
            </a:r>
            <a:endParaRPr lang="es-AR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271792" y="4826675"/>
            <a:ext cx="18722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Paquetes:</a:t>
            </a:r>
          </a:p>
          <a:p>
            <a:r>
              <a:rPr lang="es-AR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ggplot</a:t>
            </a:r>
            <a:endParaRPr lang="es-AR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ggpubr</a:t>
            </a:r>
            <a:endParaRPr lang="es-AR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rstatix</a:t>
            </a:r>
            <a:endParaRPr lang="es-AR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datarium</a:t>
            </a:r>
            <a:endParaRPr lang="es-AR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pwr</a:t>
            </a:r>
            <a:endParaRPr lang="es-AR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multcompView</a:t>
            </a:r>
            <a:endParaRPr lang="es-AR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5058" name="Picture 2" descr="Image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52536" y="4149080"/>
            <a:ext cx="2708920" cy="27089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11 CuadroTexto"/>
          <p:cNvSpPr txBox="1"/>
          <p:nvPr/>
        </p:nvSpPr>
        <p:spPr>
          <a:xfrm>
            <a:off x="2267744" y="4365104"/>
            <a:ext cx="5075428" cy="769441"/>
          </a:xfrm>
          <a:prstGeom prst="rect">
            <a:avLst/>
          </a:prstGeom>
          <a:solidFill>
            <a:schemeClr val="bg2">
              <a:lumMod val="9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s-AR" sz="4400" b="1" cap="all" dirty="0" smtClean="0">
                <a:ln w="9000" cmpd="sng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GESAP-INIBIOMA</a:t>
            </a:r>
            <a:endParaRPr lang="es-AR" sz="4400" b="1" cap="all" dirty="0">
              <a:ln w="9000" cmpd="sng">
                <a:solidFill>
                  <a:srgbClr val="FF0000"/>
                </a:solidFill>
                <a:prstDash val="solid"/>
              </a:ln>
              <a:solidFill>
                <a:srgbClr val="FFFF00"/>
              </a:soli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347864" y="5377462"/>
            <a:ext cx="3456384" cy="14805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14 Grupo"/>
          <p:cNvGrpSpPr/>
          <p:nvPr/>
        </p:nvGrpSpPr>
        <p:grpSpPr>
          <a:xfrm>
            <a:off x="-396552" y="-171400"/>
            <a:ext cx="10044607" cy="2420888"/>
            <a:chOff x="196655" y="0"/>
            <a:chExt cx="9143999" cy="2308324"/>
          </a:xfrm>
        </p:grpSpPr>
        <p:sp>
          <p:nvSpPr>
            <p:cNvPr id="14" name="13 Rectángulo"/>
            <p:cNvSpPr/>
            <p:nvPr/>
          </p:nvSpPr>
          <p:spPr>
            <a:xfrm>
              <a:off x="196655" y="0"/>
              <a:ext cx="8783928" cy="17728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196655" y="0"/>
              <a:ext cx="9143999" cy="23083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es-ES" sz="4800" b="1" spc="150" dirty="0" smtClean="0">
                  <a:ln w="11430"/>
                  <a:solidFill>
                    <a:srgbClr val="F8F8F8"/>
                  </a:solidFill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Análisis estadísticos de experimentos: diseños factoriales</a:t>
              </a:r>
              <a:endParaRPr lang="es-ES" sz="4800" b="1" spc="150" dirty="0">
                <a:ln w="11430"/>
                <a:solidFill>
                  <a:srgbClr val="F8F8F8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100392" y="648866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 smtClean="0">
                <a:solidFill>
                  <a:schemeClr val="bg1">
                    <a:lumMod val="50000"/>
                  </a:schemeClr>
                </a:solidFill>
              </a:rPr>
              <a:t>10/23</a:t>
            </a:r>
            <a:endParaRPr lang="es-A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23528" y="188640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Diseños factoriales</a:t>
            </a:r>
            <a:endParaRPr lang="es-A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  <a:cs typeface="Times New Roman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0" y="1124744"/>
            <a:ext cx="8244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El termino diseño factorial se refiere a la constitución de los tratamientos que se quieren comparar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0" y="2132856"/>
            <a:ext cx="8892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Diseño de los tratamientos es la selección de </a:t>
            </a:r>
            <a:r>
              <a:rPr lang="es-A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factores</a:t>
            </a:r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 (uno o más), sus </a:t>
            </a:r>
            <a:r>
              <a:rPr lang="es-A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niveles</a:t>
            </a:r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y la combinación de los mismos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0" y="3284984"/>
            <a:ext cx="8892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Un factor </a:t>
            </a:r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puede ser un tratamiento, por ejemplo la aplicación de un fertilizante. Los niveles de ese factor pueden ser distintas concentraciones de ese fertilizante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0" y="4797152"/>
            <a:ext cx="88924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Si se quiere determinar el efecto en la cantidad de horas se sueño (4, 6 y 8 hs) en el consumo de tasas de café (0, 2, 3). El diseño factorial  de este experimento </a:t>
            </a:r>
            <a:r>
              <a:rPr 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3x3</a:t>
            </a:r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 (multiplico los niveles de los factores)</a:t>
            </a:r>
          </a:p>
        </p:txBody>
      </p:sp>
      <p:pic>
        <p:nvPicPr>
          <p:cNvPr id="10" name="Shape 66" descr="r-marker-purple@3x.png"/>
          <p:cNvPicPr preferRelativeResize="0"/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6203" t="9376" r="7036" b="25553"/>
          <a:stretch/>
        </p:blipFill>
        <p:spPr>
          <a:xfrm>
            <a:off x="7236296" y="0"/>
            <a:ext cx="1608672" cy="1368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100392" y="648866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>
                    <a:lumMod val="50000"/>
                  </a:schemeClr>
                </a:solidFill>
              </a:rPr>
              <a:t>11/23</a:t>
            </a:r>
            <a:endParaRPr lang="es-A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-324544" y="116632"/>
            <a:ext cx="90730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Comparación de dos muestras/grupos</a:t>
            </a:r>
            <a:endParaRPr lang="es-AR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0" y="1628800"/>
            <a:ext cx="8892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Uno de los análisis estadísticos más comunes es la comparación  de dos grupos de observaciones con respecto a una variable numérica</a:t>
            </a:r>
            <a:endParaRPr lang="es-AR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0" y="3212976"/>
            <a:ext cx="8892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Siguiendo la idea de la prueba de hipótesis:</a:t>
            </a:r>
          </a:p>
          <a:p>
            <a:pPr algn="just"/>
            <a:r>
              <a:rPr lang="es-AR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</a:t>
            </a:r>
            <a:r>
              <a:rPr lang="es-AR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A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no hay diferencias entre dos grupos</a:t>
            </a:r>
          </a:p>
          <a:p>
            <a:pPr algn="just"/>
            <a:r>
              <a:rPr lang="es-AR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Ha</a:t>
            </a:r>
            <a:r>
              <a:rPr lang="es-AR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A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hay diferencias entre los grupos</a:t>
            </a:r>
            <a:endParaRPr lang="es-A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971600" y="5445224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50" endPos="85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Vamos a utilizar la prueba t de </a:t>
            </a:r>
            <a:r>
              <a:rPr lang="es-A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50" endPos="85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Student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50" endPos="85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Cerrar llave"/>
          <p:cNvSpPr/>
          <p:nvPr/>
        </p:nvSpPr>
        <p:spPr>
          <a:xfrm>
            <a:off x="5580112" y="3717032"/>
            <a:ext cx="720080" cy="8640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CuadroTexto"/>
          <p:cNvSpPr txBox="1"/>
          <p:nvPr/>
        </p:nvSpPr>
        <p:spPr>
          <a:xfrm>
            <a:off x="6516216" y="3501008"/>
            <a:ext cx="23042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Vamos a utilizar el P-valor</a:t>
            </a:r>
            <a:endParaRPr lang="es-AR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Shape 66" descr="r-marker-purple@3x.png"/>
          <p:cNvPicPr preferRelativeResize="0"/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6203" t="9376" r="7036" b="25553"/>
          <a:stretch/>
        </p:blipFill>
        <p:spPr>
          <a:xfrm>
            <a:off x="7236296" y="0"/>
            <a:ext cx="1608672" cy="1368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100392" y="648866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>
                    <a:lumMod val="50000"/>
                  </a:schemeClr>
                </a:solidFill>
              </a:rPr>
              <a:t>12/23</a:t>
            </a:r>
            <a:endParaRPr lang="es-A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-324544" y="116632"/>
            <a:ext cx="907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Sintaxis</a:t>
            </a:r>
            <a:endParaRPr lang="es-AR" sz="40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0" y="1412776"/>
            <a:ext cx="8892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Para todos los análisis que vamos a utilizar hay una sintaxis general</a:t>
            </a:r>
            <a:endParaRPr lang="es-A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0" y="2708920"/>
            <a:ext cx="8892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La variable independiente va a ser </a:t>
            </a:r>
            <a:r>
              <a:rPr lang="es-AR" sz="28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 y la variable dependiente va a ser </a:t>
            </a:r>
            <a:r>
              <a:rPr lang="es-AR" sz="2800" b="1" dirty="0" smtClean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0" y="4077072"/>
            <a:ext cx="8892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La variable dependiente  (</a:t>
            </a:r>
            <a:r>
              <a:rPr lang="es-AR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) va a ser explicada la variable independiente (</a:t>
            </a:r>
            <a:r>
              <a:rPr lang="es-AR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s-AR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3419872" y="5373216"/>
            <a:ext cx="180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4400" dirty="0" smtClean="0">
                <a:solidFill>
                  <a:srgbClr val="FFFF00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 ~ X</a:t>
            </a:r>
            <a:endParaRPr lang="es-AR" sz="4400" b="1" dirty="0" smtClean="0">
              <a:solidFill>
                <a:srgbClr val="FFFF00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Shape 66" descr="r-marker-purple@3x.png"/>
          <p:cNvPicPr preferRelativeResize="0"/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6203" t="9376" r="7036" b="25553"/>
          <a:stretch/>
        </p:blipFill>
        <p:spPr>
          <a:xfrm>
            <a:off x="7236296" y="0"/>
            <a:ext cx="1608672" cy="1368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620688"/>
            <a:ext cx="6624736" cy="1008452"/>
          </a:xfrm>
        </p:spPr>
        <p:txBody>
          <a:bodyPr/>
          <a:lstStyle/>
          <a:p>
            <a:r>
              <a:rPr lang="es-A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Pasamos a </a:t>
            </a:r>
            <a:r>
              <a:rPr lang="es-AR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RStudio</a:t>
            </a:r>
            <a:endParaRPr lang="es-A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How to plot two graphs in the same plot in R and R Shiny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2348880"/>
            <a:ext cx="3619500" cy="3619500"/>
          </a:xfrm>
          <a:prstGeom prst="rect">
            <a:avLst/>
          </a:prstGeom>
          <a:noFill/>
        </p:spPr>
      </p:pic>
      <p:pic>
        <p:nvPicPr>
          <p:cNvPr id="5" name="Picture 2" descr="Image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985792"/>
            <a:ext cx="1872208" cy="187220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424936" y="6525344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>
                    <a:lumMod val="50000"/>
                  </a:schemeClr>
                </a:solidFill>
              </a:rPr>
              <a:t>14/23</a:t>
            </a:r>
            <a:endParaRPr lang="es-A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23528" y="116632"/>
            <a:ext cx="7416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Si no se cumplen los supuestos</a:t>
            </a:r>
            <a:endParaRPr lang="es-AR" sz="40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0" y="1412776"/>
            <a:ext cx="8892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Estadística no-paramétrica</a:t>
            </a:r>
            <a:endParaRPr lang="es-AR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0" y="2110014"/>
            <a:ext cx="8892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Es una rama de la estadística </a:t>
            </a:r>
            <a:r>
              <a:rPr lang="es-AR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inferencial</a:t>
            </a:r>
            <a:r>
              <a:rPr lang="es-AR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en la cual los cálculos están basados en distribuciones que no son normales </a:t>
            </a:r>
            <a:r>
              <a:rPr lang="es-AR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(no tiene distribución Normal)</a:t>
            </a:r>
            <a:endParaRPr lang="es-AR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0" y="3669027"/>
            <a:ext cx="8892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i="1" dirty="0" smtClean="0">
                <a:latin typeface="Times New Roman" pitchFamily="18" charset="0"/>
                <a:cs typeface="Times New Roman" pitchFamily="18" charset="0"/>
              </a:rPr>
              <a:t>Son una alternativa cuando se tiene un tamaño de muestra pequeño</a:t>
            </a:r>
            <a:endParaRPr lang="es-AR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0" y="4797152"/>
            <a:ext cx="8892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Utiliza datos de acuerdo a un </a:t>
            </a:r>
            <a:r>
              <a:rPr lang="es-AR" sz="2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rango o ranking</a:t>
            </a:r>
            <a:endParaRPr lang="es-AR" sz="28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0" y="5589240"/>
            <a:ext cx="8892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Son pruebas  menos potente , y entre ellas podemos mencionar  </a:t>
            </a:r>
            <a:r>
              <a:rPr lang="es-A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Mann-</a:t>
            </a:r>
            <a:r>
              <a:rPr lang="es-AR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Whitney</a:t>
            </a:r>
            <a:r>
              <a:rPr lang="es-A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U y </a:t>
            </a:r>
            <a:r>
              <a:rPr lang="es-AR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Kruskal</a:t>
            </a:r>
            <a:r>
              <a:rPr lang="es-A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-Wallis</a:t>
            </a:r>
            <a:endParaRPr lang="es-A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Shape 66" descr="r-marker-purple@3x.png"/>
          <p:cNvPicPr preferRelativeResize="0"/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6203" t="9376" r="7036" b="25553"/>
          <a:stretch/>
        </p:blipFill>
        <p:spPr>
          <a:xfrm>
            <a:off x="7236296" y="0"/>
            <a:ext cx="1608672" cy="1368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620688"/>
            <a:ext cx="6624736" cy="1008452"/>
          </a:xfrm>
        </p:spPr>
        <p:txBody>
          <a:bodyPr/>
          <a:lstStyle/>
          <a:p>
            <a:r>
              <a:rPr lang="es-AR" dirty="0" smtClean="0">
                <a:solidFill>
                  <a:srgbClr val="FF0000"/>
                </a:solidFill>
              </a:rPr>
              <a:t>Pasamos a </a:t>
            </a:r>
            <a:r>
              <a:rPr lang="es-AR" dirty="0" err="1" smtClean="0">
                <a:solidFill>
                  <a:srgbClr val="FF0000"/>
                </a:solidFill>
              </a:rPr>
              <a:t>RStudio</a:t>
            </a:r>
            <a:endParaRPr lang="es-AR" dirty="0">
              <a:solidFill>
                <a:srgbClr val="FF0000"/>
              </a:solidFill>
            </a:endParaRPr>
          </a:p>
        </p:txBody>
      </p:sp>
      <p:pic>
        <p:nvPicPr>
          <p:cNvPr id="2050" name="Picture 2" descr="How to plot two graphs in the same plot in R and R Shiny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2348880"/>
            <a:ext cx="3619500" cy="3619500"/>
          </a:xfrm>
          <a:prstGeom prst="rect">
            <a:avLst/>
          </a:prstGeom>
          <a:noFill/>
        </p:spPr>
      </p:pic>
      <p:pic>
        <p:nvPicPr>
          <p:cNvPr id="4" name="Picture 2" descr="Image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71792" y="4985792"/>
            <a:ext cx="1872208" cy="187220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100392" y="648866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>
                    <a:lumMod val="50000"/>
                  </a:schemeClr>
                </a:solidFill>
              </a:rPr>
              <a:t>16/23</a:t>
            </a:r>
            <a:endParaRPr lang="es-A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0" y="332656"/>
            <a:ext cx="7416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Comparación de mas de dos grupos</a:t>
            </a:r>
            <a:endParaRPr lang="es-A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0" y="1700808"/>
            <a:ext cx="8892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Análisis de la varianza de una vía: ONE-</a:t>
            </a:r>
            <a:r>
              <a:rPr lang="es-AR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Way</a:t>
            </a:r>
            <a:r>
              <a:rPr lang="es-AR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ANOVA</a:t>
            </a:r>
            <a:endParaRPr lang="es-AR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0" y="2421468"/>
            <a:ext cx="8892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Se usa para evaluar el efecto de los tratamientos en la variación de una variable respuesta</a:t>
            </a:r>
            <a:endParaRPr lang="es-A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0" y="3573016"/>
            <a:ext cx="8892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Se llama de una vía porque  se evalúa un </a:t>
            </a:r>
            <a:r>
              <a:rPr lang="es-AR" sz="28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solo factor </a:t>
            </a:r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que puede tener más de 2 niveles</a:t>
            </a:r>
            <a:endParaRPr lang="es-A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0" y="4725144"/>
            <a:ext cx="88924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Teniendo en cuenta la prueba de hipótesis:</a:t>
            </a:r>
          </a:p>
          <a:p>
            <a:r>
              <a:rPr lang="es-AR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Ho:  µ1=µ2=µ3… =µK</a:t>
            </a:r>
          </a:p>
          <a:p>
            <a:endParaRPr lang="es-AR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s-AR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Ha:   µj≠µ siendo j=1,2,3… K</a:t>
            </a:r>
            <a:endParaRPr lang="es-AR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Shape 66" descr="r-marker-purple@3x.png"/>
          <p:cNvPicPr preferRelativeResize="0"/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6203" t="9376" r="7036" b="25553"/>
          <a:stretch/>
        </p:blipFill>
        <p:spPr>
          <a:xfrm>
            <a:off x="7236296" y="0"/>
            <a:ext cx="1608672" cy="1368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620688"/>
            <a:ext cx="6624736" cy="1008452"/>
          </a:xfrm>
        </p:spPr>
        <p:txBody>
          <a:bodyPr/>
          <a:lstStyle/>
          <a:p>
            <a:r>
              <a:rPr lang="es-AR" dirty="0" smtClean="0">
                <a:solidFill>
                  <a:srgbClr val="FF0000"/>
                </a:solidFill>
              </a:rPr>
              <a:t>Pasamos a </a:t>
            </a:r>
            <a:r>
              <a:rPr lang="es-AR" dirty="0" err="1" smtClean="0">
                <a:solidFill>
                  <a:srgbClr val="FF0000"/>
                </a:solidFill>
              </a:rPr>
              <a:t>RStudio</a:t>
            </a:r>
            <a:endParaRPr lang="es-AR" dirty="0">
              <a:solidFill>
                <a:srgbClr val="FF0000"/>
              </a:solidFill>
            </a:endParaRPr>
          </a:p>
        </p:txBody>
      </p:sp>
      <p:pic>
        <p:nvPicPr>
          <p:cNvPr id="2050" name="Picture 2" descr="How to plot two graphs in the same plot in R and R Shiny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2348880"/>
            <a:ext cx="3619500" cy="3619500"/>
          </a:xfrm>
          <a:prstGeom prst="rect">
            <a:avLst/>
          </a:prstGeom>
          <a:noFill/>
        </p:spPr>
      </p:pic>
      <p:pic>
        <p:nvPicPr>
          <p:cNvPr id="4" name="Picture 2" descr="Image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985792"/>
            <a:ext cx="1872208" cy="187220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100392" y="648866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>
                    <a:lumMod val="50000"/>
                  </a:schemeClr>
                </a:solidFill>
              </a:rPr>
              <a:t>18/23</a:t>
            </a:r>
            <a:endParaRPr lang="es-A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23528" y="332656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Test a posteriori</a:t>
            </a:r>
            <a:endParaRPr lang="es-AR" sz="4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lgerian" pitchFamily="82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0" y="1268760"/>
            <a:ext cx="8892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Son comparaciones entre varios grupos que se realizan después de hacer el ANOVA, </a:t>
            </a:r>
            <a:r>
              <a:rPr lang="es-AR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no pueden ser planificadas</a:t>
            </a:r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 de antemano</a:t>
            </a:r>
            <a:endParaRPr lang="es-A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0" y="2852936"/>
            <a:ext cx="8892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Los test incluyen: </a:t>
            </a:r>
            <a:r>
              <a:rPr lang="es-AR" sz="2800" i="1" dirty="0" err="1" smtClean="0">
                <a:latin typeface="Times New Roman" pitchFamily="18" charset="0"/>
                <a:cs typeface="Times New Roman" pitchFamily="18" charset="0"/>
              </a:rPr>
              <a:t>Bonferroni</a:t>
            </a:r>
            <a:r>
              <a:rPr lang="es-AR" sz="28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AR" sz="2800" i="1" dirty="0" err="1" smtClean="0">
                <a:latin typeface="Times New Roman" pitchFamily="18" charset="0"/>
                <a:cs typeface="Times New Roman" pitchFamily="18" charset="0"/>
              </a:rPr>
              <a:t>Tukey</a:t>
            </a:r>
            <a:r>
              <a:rPr lang="es-AR" sz="28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AR" sz="2800" i="1" dirty="0" err="1" smtClean="0">
                <a:latin typeface="Times New Roman" pitchFamily="18" charset="0"/>
                <a:cs typeface="Times New Roman" pitchFamily="18" charset="0"/>
              </a:rPr>
              <a:t>Scheffé</a:t>
            </a:r>
            <a:r>
              <a:rPr lang="es-AR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etc. Existen varias pruebas a posteriori y su uso depende del diseño experimental </a:t>
            </a:r>
            <a:endParaRPr lang="es-A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0" y="4293096"/>
            <a:ext cx="8892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Sin importar que test a posteriori se usa, siempre van a ser comparaciones de a pares</a:t>
            </a:r>
            <a:endParaRPr lang="es-AR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Shape 66" descr="r-marker-purple@3x.png"/>
          <p:cNvPicPr preferRelativeResize="0"/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6203" t="9376" r="7036" b="25553"/>
          <a:stretch/>
        </p:blipFill>
        <p:spPr>
          <a:xfrm>
            <a:off x="7236296" y="0"/>
            <a:ext cx="1608672" cy="1368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620688"/>
            <a:ext cx="6624736" cy="1008452"/>
          </a:xfrm>
        </p:spPr>
        <p:txBody>
          <a:bodyPr/>
          <a:lstStyle/>
          <a:p>
            <a:r>
              <a:rPr lang="es-AR" dirty="0" smtClean="0">
                <a:solidFill>
                  <a:srgbClr val="FF0000"/>
                </a:solidFill>
              </a:rPr>
              <a:t>Pasamos a </a:t>
            </a:r>
            <a:r>
              <a:rPr lang="es-AR" dirty="0" err="1" smtClean="0">
                <a:solidFill>
                  <a:srgbClr val="FF0000"/>
                </a:solidFill>
              </a:rPr>
              <a:t>RStudio</a:t>
            </a:r>
            <a:endParaRPr lang="es-AR" dirty="0">
              <a:solidFill>
                <a:srgbClr val="FF0000"/>
              </a:solidFill>
            </a:endParaRPr>
          </a:p>
        </p:txBody>
      </p:sp>
      <p:pic>
        <p:nvPicPr>
          <p:cNvPr id="2050" name="Picture 2" descr="How to plot two graphs in the same plot in R and R Shiny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2348880"/>
            <a:ext cx="3619500" cy="3619500"/>
          </a:xfrm>
          <a:prstGeom prst="rect">
            <a:avLst/>
          </a:prstGeom>
          <a:noFill/>
        </p:spPr>
      </p:pic>
      <p:pic>
        <p:nvPicPr>
          <p:cNvPr id="4" name="Picture 2" descr="Image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985792"/>
            <a:ext cx="1872208" cy="187220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77 CuadroTexto"/>
          <p:cNvSpPr txBox="1"/>
          <p:nvPr/>
        </p:nvSpPr>
        <p:spPr>
          <a:xfrm>
            <a:off x="8622196" y="648866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>
                    <a:lumMod val="50000"/>
                  </a:schemeClr>
                </a:solidFill>
              </a:rPr>
              <a:t>2/23</a:t>
            </a:r>
            <a:endParaRPr lang="es-A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78 CuadroTexto"/>
          <p:cNvSpPr txBox="1"/>
          <p:nvPr/>
        </p:nvSpPr>
        <p:spPr>
          <a:xfrm>
            <a:off x="2195736" y="332656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Hoja de ruta: </a:t>
            </a:r>
            <a:endParaRPr lang="es-AR" sz="4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  <a:cs typeface="Times New Roman" pitchFamily="18" charset="0"/>
            </a:endParaRPr>
          </a:p>
        </p:txBody>
      </p:sp>
      <p:sp>
        <p:nvSpPr>
          <p:cNvPr id="80" name="79 CuadroTexto"/>
          <p:cNvSpPr txBox="1"/>
          <p:nvPr/>
        </p:nvSpPr>
        <p:spPr>
          <a:xfrm>
            <a:off x="179512" y="1124744"/>
            <a:ext cx="705678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9875">
              <a:buFont typeface="Wingdings" pitchFamily="2" charset="2"/>
              <a:buChar char="ü"/>
            </a:pPr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Introducción al concepto de experimento</a:t>
            </a:r>
          </a:p>
          <a:p>
            <a:pPr>
              <a:buFont typeface="Wingdings" pitchFamily="2" charset="2"/>
              <a:buChar char="ü"/>
            </a:pPr>
            <a:endParaRPr lang="es-AR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La distribución de Gauss</a:t>
            </a:r>
          </a:p>
          <a:p>
            <a:pPr>
              <a:buFont typeface="Wingdings" pitchFamily="2" charset="2"/>
              <a:buChar char="ü"/>
            </a:pPr>
            <a:endParaRPr lang="es-AR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Comparación de dos grupos (Test de </a:t>
            </a:r>
            <a:r>
              <a:rPr lang="es-AR" sz="2800" dirty="0" err="1" smtClean="0"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)- Practica en </a:t>
            </a:r>
            <a:r>
              <a:rPr lang="es-AR" sz="2800" dirty="0" err="1" smtClean="0">
                <a:latin typeface="Times New Roman" pitchFamily="18" charset="0"/>
                <a:cs typeface="Times New Roman" pitchFamily="18" charset="0"/>
              </a:rPr>
              <a:t>RStudio</a:t>
            </a:r>
            <a:endParaRPr lang="es-AR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endParaRPr lang="es-AR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Comparación de más de dos grupos un factor (ONE-WAY ANOVA y </a:t>
            </a:r>
            <a:r>
              <a:rPr lang="es-AR" sz="2800" dirty="0" err="1" smtClean="0">
                <a:latin typeface="Times New Roman" pitchFamily="18" charset="0"/>
                <a:cs typeface="Times New Roman" pitchFamily="18" charset="0"/>
              </a:rPr>
              <a:t>Kruskal</a:t>
            </a:r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-Wallis) - Practica en </a:t>
            </a:r>
            <a:r>
              <a:rPr lang="es-AR" sz="2800" dirty="0" err="1" smtClean="0">
                <a:latin typeface="Times New Roman" pitchFamily="18" charset="0"/>
                <a:cs typeface="Times New Roman" pitchFamily="18" charset="0"/>
              </a:rPr>
              <a:t>RStudio</a:t>
            </a:r>
            <a:endParaRPr lang="es-AR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endParaRPr lang="es-AR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Comparación de dos factores (TWO-WAY ANOVA) - Practica en </a:t>
            </a:r>
            <a:r>
              <a:rPr lang="es-AR" sz="2800" dirty="0" err="1" smtClean="0">
                <a:latin typeface="Times New Roman" pitchFamily="18" charset="0"/>
                <a:cs typeface="Times New Roman" pitchFamily="18" charset="0"/>
              </a:rPr>
              <a:t>RStudio</a:t>
            </a:r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s-AR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Shape 66" descr="r-marker-purple@3x.png"/>
          <p:cNvPicPr preferRelativeResize="0"/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6203" t="9376" r="7036" b="25553"/>
          <a:stretch/>
        </p:blipFill>
        <p:spPr>
          <a:xfrm>
            <a:off x="7236296" y="0"/>
            <a:ext cx="1608672" cy="13681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8 Grupo"/>
          <p:cNvGrpSpPr/>
          <p:nvPr/>
        </p:nvGrpSpPr>
        <p:grpSpPr>
          <a:xfrm>
            <a:off x="6804248" y="3049860"/>
            <a:ext cx="1963316" cy="811188"/>
            <a:chOff x="4139952" y="3789040"/>
            <a:chExt cx="1963316" cy="811188"/>
          </a:xfrm>
        </p:grpSpPr>
        <p:sp>
          <p:nvSpPr>
            <p:cNvPr id="7" name="6 Flecha derecha"/>
            <p:cNvSpPr/>
            <p:nvPr/>
          </p:nvSpPr>
          <p:spPr>
            <a:xfrm>
              <a:off x="4139952" y="3933056"/>
              <a:ext cx="936104" cy="504056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8" name="Picture 2" descr="How to plot two graphs in the same plot in R and R Shiny ...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92080" y="3789040"/>
              <a:ext cx="811188" cy="811188"/>
            </a:xfrm>
            <a:prstGeom prst="rect">
              <a:avLst/>
            </a:prstGeom>
            <a:noFill/>
          </p:spPr>
        </p:pic>
      </p:grpSp>
      <p:grpSp>
        <p:nvGrpSpPr>
          <p:cNvPr id="10" name="9 Grupo"/>
          <p:cNvGrpSpPr/>
          <p:nvPr/>
        </p:nvGrpSpPr>
        <p:grpSpPr>
          <a:xfrm>
            <a:off x="6804248" y="4365104"/>
            <a:ext cx="1963316" cy="811188"/>
            <a:chOff x="4139952" y="3789040"/>
            <a:chExt cx="1963316" cy="811188"/>
          </a:xfrm>
        </p:grpSpPr>
        <p:sp>
          <p:nvSpPr>
            <p:cNvPr id="11" name="10 Flecha derecha"/>
            <p:cNvSpPr/>
            <p:nvPr/>
          </p:nvSpPr>
          <p:spPr>
            <a:xfrm>
              <a:off x="4139952" y="3933056"/>
              <a:ext cx="936104" cy="504056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12" name="Picture 2" descr="How to plot two graphs in the same plot in R and R Shiny ...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92080" y="3789040"/>
              <a:ext cx="811188" cy="811188"/>
            </a:xfrm>
            <a:prstGeom prst="rect">
              <a:avLst/>
            </a:prstGeom>
            <a:noFill/>
          </p:spPr>
        </p:pic>
      </p:grpSp>
      <p:grpSp>
        <p:nvGrpSpPr>
          <p:cNvPr id="16" name="15 Grupo"/>
          <p:cNvGrpSpPr/>
          <p:nvPr/>
        </p:nvGrpSpPr>
        <p:grpSpPr>
          <a:xfrm>
            <a:off x="6804248" y="5877272"/>
            <a:ext cx="1963316" cy="811188"/>
            <a:chOff x="4139952" y="3789040"/>
            <a:chExt cx="1963316" cy="811188"/>
          </a:xfrm>
        </p:grpSpPr>
        <p:sp>
          <p:nvSpPr>
            <p:cNvPr id="17" name="16 Flecha derecha"/>
            <p:cNvSpPr/>
            <p:nvPr/>
          </p:nvSpPr>
          <p:spPr>
            <a:xfrm>
              <a:off x="4139952" y="3933056"/>
              <a:ext cx="936104" cy="504056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18" name="Picture 2" descr="How to plot two graphs in the same plot in R and R Shiny ...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92080" y="3789040"/>
              <a:ext cx="811188" cy="8111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100392" y="648866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>
                    <a:lumMod val="50000"/>
                  </a:schemeClr>
                </a:solidFill>
              </a:rPr>
              <a:t>20/23</a:t>
            </a:r>
            <a:endParaRPr lang="es-A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0" y="5355213"/>
            <a:ext cx="8892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El </a:t>
            </a:r>
            <a:r>
              <a:rPr lang="es-AR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efecto interacción </a:t>
            </a:r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cuando existe un influencia (positiva o negativa) de un factor sobre el otro</a:t>
            </a:r>
            <a:endParaRPr lang="es-A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0" y="1134125"/>
            <a:ext cx="8892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En el caso del análisis de varianza de dos vías, se quiere relacionar el efecto de dos factores, cada uno con distintos niveles, sobre una </a:t>
            </a:r>
            <a:r>
              <a:rPr lang="es-AR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variable respuesta</a:t>
            </a:r>
            <a:endParaRPr lang="es-AR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0" y="2684784"/>
            <a:ext cx="8892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Este análisis (TWO-</a:t>
            </a:r>
            <a:r>
              <a:rPr lang="es-AR" sz="2800" dirty="0" err="1" smtClean="0">
                <a:latin typeface="Times New Roman" pitchFamily="18" charset="0"/>
                <a:cs typeface="Times New Roman" pitchFamily="18" charset="0"/>
              </a:rPr>
              <a:t>Way</a:t>
            </a:r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) examina el efecto de </a:t>
            </a:r>
            <a:r>
              <a:rPr lang="es-AR" sz="28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dos factores  </a:t>
            </a:r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sobre la variable respuesta, pero también estudia la </a:t>
            </a:r>
            <a:r>
              <a:rPr lang="es-AR" sz="28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interacción</a:t>
            </a:r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 entre los factores</a:t>
            </a:r>
            <a:endParaRPr lang="es-A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0" y="4235443"/>
            <a:ext cx="8892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Los </a:t>
            </a:r>
            <a:r>
              <a:rPr lang="es-AR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factores principales </a:t>
            </a:r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involucran a los factores por separado, se ignora la interacción </a:t>
            </a:r>
            <a:endParaRPr lang="es-AR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Shape 66" descr="r-marker-purple@3x.png"/>
          <p:cNvPicPr preferRelativeResize="0"/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6203" t="9376" r="7036" b="25553"/>
          <a:stretch/>
        </p:blipFill>
        <p:spPr>
          <a:xfrm>
            <a:off x="7535328" y="0"/>
            <a:ext cx="1608672" cy="136815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CuadroTexto"/>
          <p:cNvSpPr txBox="1"/>
          <p:nvPr/>
        </p:nvSpPr>
        <p:spPr>
          <a:xfrm>
            <a:off x="539552" y="0"/>
            <a:ext cx="6444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Análisis de la varianza de dos vías:</a:t>
            </a:r>
          </a:p>
          <a:p>
            <a:pPr algn="ctr"/>
            <a:r>
              <a:rPr lang="es-A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A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TWO-WAY </a:t>
            </a:r>
            <a:r>
              <a:rPr lang="es-A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ANOVA</a:t>
            </a:r>
            <a:endParaRPr lang="es-AR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100392" y="648866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>
                    <a:lumMod val="50000"/>
                  </a:schemeClr>
                </a:solidFill>
              </a:rPr>
              <a:t>21/23</a:t>
            </a:r>
            <a:endParaRPr lang="es-A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23528" y="332656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ANOVA de DOS vías</a:t>
            </a:r>
            <a:endParaRPr lang="es-A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0" y="1268760"/>
            <a:ext cx="88924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Los supuestos para este análisis son:</a:t>
            </a:r>
          </a:p>
          <a:p>
            <a:pPr>
              <a:buFont typeface="Arial" pitchFamily="34" charset="0"/>
              <a:buChar char="•"/>
            </a:pPr>
            <a:r>
              <a:rPr lang="es-AR" sz="28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La distribución normal</a:t>
            </a:r>
          </a:p>
          <a:p>
            <a:pPr>
              <a:buFont typeface="Arial" pitchFamily="34" charset="0"/>
              <a:buChar char="•"/>
            </a:pPr>
            <a:r>
              <a:rPr lang="es-AR" sz="28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AR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 independencia de las observaciones</a:t>
            </a:r>
          </a:p>
          <a:p>
            <a:pPr>
              <a:buFont typeface="Arial" pitchFamily="34" charset="0"/>
              <a:buChar char="•"/>
            </a:pPr>
            <a:r>
              <a:rPr lang="es-AR" sz="28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 homogeneidad de  la varianza</a:t>
            </a:r>
          </a:p>
          <a:p>
            <a:pPr>
              <a:buFont typeface="Arial" pitchFamily="34" charset="0"/>
              <a:buChar char="•"/>
            </a:pPr>
            <a:r>
              <a:rPr lang="es-AR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Los dos factores deberán tener mas de dos niveles</a:t>
            </a:r>
          </a:p>
          <a:p>
            <a:pPr>
              <a:buFont typeface="Arial" pitchFamily="34" charset="0"/>
              <a:buChar char="•"/>
            </a:pPr>
            <a:r>
              <a:rPr lang="es-AR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Los grupos categóricos independientes deberán tener el mismo tamaño</a:t>
            </a:r>
            <a:endParaRPr lang="es-AR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411760" y="4725144"/>
            <a:ext cx="4104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44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 ~ X + Z</a:t>
            </a:r>
            <a:endParaRPr lang="es-AR" sz="4400" b="1" dirty="0" smtClean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23528" y="4437112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Sintaxis: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411760" y="5805264"/>
            <a:ext cx="4104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44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 ~ X * Z</a:t>
            </a:r>
            <a:endParaRPr lang="es-AR" sz="4400" b="1" dirty="0" smtClean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5220072" y="4869160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Efectos principales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220072" y="5877272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Interacción</a:t>
            </a:r>
          </a:p>
        </p:txBody>
      </p:sp>
      <p:pic>
        <p:nvPicPr>
          <p:cNvPr id="11" name="Shape 66" descr="r-marker-purple@3x.png"/>
          <p:cNvPicPr preferRelativeResize="0"/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6203" t="9376" r="7036" b="25553"/>
          <a:stretch/>
        </p:blipFill>
        <p:spPr>
          <a:xfrm>
            <a:off x="7236296" y="0"/>
            <a:ext cx="1608672" cy="1368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620688"/>
            <a:ext cx="6624736" cy="1008452"/>
          </a:xfrm>
        </p:spPr>
        <p:txBody>
          <a:bodyPr/>
          <a:lstStyle/>
          <a:p>
            <a:r>
              <a:rPr lang="es-AR" dirty="0" smtClean="0">
                <a:solidFill>
                  <a:srgbClr val="FF0000"/>
                </a:solidFill>
              </a:rPr>
              <a:t>Pasamos a </a:t>
            </a:r>
            <a:r>
              <a:rPr lang="es-AR" dirty="0" err="1" smtClean="0">
                <a:solidFill>
                  <a:srgbClr val="FF0000"/>
                </a:solidFill>
              </a:rPr>
              <a:t>RStudio</a:t>
            </a:r>
            <a:endParaRPr lang="es-AR" dirty="0">
              <a:solidFill>
                <a:srgbClr val="FF0000"/>
              </a:solidFill>
            </a:endParaRPr>
          </a:p>
        </p:txBody>
      </p:sp>
      <p:pic>
        <p:nvPicPr>
          <p:cNvPr id="2050" name="Picture 2" descr="How to plot two graphs in the same plot in R and R Shiny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2348880"/>
            <a:ext cx="3619500" cy="3619500"/>
          </a:xfrm>
          <a:prstGeom prst="rect">
            <a:avLst/>
          </a:prstGeom>
          <a:noFill/>
        </p:spPr>
      </p:pic>
      <p:pic>
        <p:nvPicPr>
          <p:cNvPr id="4" name="Picture 2" descr="Image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985792"/>
            <a:ext cx="1872208" cy="187220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>
            <a:spLocks noGrp="1"/>
          </p:cNvSpPr>
          <p:nvPr>
            <p:ph type="title"/>
          </p:nvPr>
        </p:nvSpPr>
        <p:spPr>
          <a:xfrm>
            <a:off x="1547664" y="188640"/>
            <a:ext cx="5976300" cy="10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¡Muchas gracias!</a:t>
            </a:r>
            <a:endParaRPr sz="6000" dirty="0"/>
          </a:p>
        </p:txBody>
      </p:sp>
      <p:sp>
        <p:nvSpPr>
          <p:cNvPr id="247" name="Google Shape;247;p35"/>
          <p:cNvSpPr txBox="1">
            <a:spLocks noGrp="1"/>
          </p:cNvSpPr>
          <p:nvPr>
            <p:ph type="body" idx="1"/>
          </p:nvPr>
        </p:nvSpPr>
        <p:spPr>
          <a:xfrm>
            <a:off x="2843808" y="1916832"/>
            <a:ext cx="5100900" cy="1622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00B050"/>
                </a:solidFill>
              </a:rPr>
              <a:t>¿Preguntas? ¿Comentarios?</a:t>
            </a:r>
            <a:endParaRPr sz="3600" dirty="0">
              <a:solidFill>
                <a:srgbClr val="00B050"/>
              </a:solidFill>
            </a:endParaRPr>
          </a:p>
        </p:txBody>
      </p:sp>
      <p:sp>
        <p:nvSpPr>
          <p:cNvPr id="248" name="Google Shape;248;p35"/>
          <p:cNvSpPr/>
          <p:nvPr/>
        </p:nvSpPr>
        <p:spPr>
          <a:xfrm flipH="1">
            <a:off x="0" y="1268760"/>
            <a:ext cx="1977718" cy="1928867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67544" y="3861048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>
                <a:latin typeface="Times New Roman" pitchFamily="18" charset="0"/>
                <a:cs typeface="Times New Roman" pitchFamily="18" charset="0"/>
              </a:rPr>
              <a:t>Contacto:</a:t>
            </a:r>
            <a:endParaRPr lang="es-A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0" y="5445224"/>
            <a:ext cx="9217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>
                <a:hlinkClick r:id="rId3"/>
              </a:rPr>
              <a:t>https://patagonianlimnology.weebly.com/</a:t>
            </a:r>
            <a:endParaRPr lang="es-AR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971600" y="4716433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>
                <a:latin typeface="Times New Roman" pitchFamily="18" charset="0"/>
                <a:cs typeface="Times New Roman" pitchFamily="18" charset="0"/>
              </a:rPr>
              <a:t>garcia.patriciaelizabeth@gmail.com</a:t>
            </a:r>
            <a:endParaRPr lang="es-AR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Image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1340768"/>
            <a:ext cx="2952328" cy="29523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9 CuadroTexto"/>
          <p:cNvSpPr txBox="1"/>
          <p:nvPr/>
        </p:nvSpPr>
        <p:spPr>
          <a:xfrm>
            <a:off x="8100392" y="648866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>
                    <a:lumMod val="50000"/>
                  </a:schemeClr>
                </a:solidFill>
              </a:rPr>
              <a:t>23/23</a:t>
            </a:r>
            <a:endParaRPr lang="es-A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/>
      <p:bldP spid="247" grpId="0" build="p"/>
      <p:bldP spid="248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49 CuadroTexto"/>
          <p:cNvSpPr txBox="1"/>
          <p:nvPr/>
        </p:nvSpPr>
        <p:spPr>
          <a:xfrm>
            <a:off x="8100392" y="648866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>
                    <a:lumMod val="50000"/>
                  </a:schemeClr>
                </a:solidFill>
              </a:rPr>
              <a:t>3/23</a:t>
            </a:r>
            <a:endParaRPr lang="es-A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251520" y="198884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Todo experimento empieza con un pregunta</a:t>
            </a:r>
            <a:endParaRPr lang="es-AR" sz="28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52 CuadroTexto"/>
          <p:cNvSpPr txBox="1"/>
          <p:nvPr/>
        </p:nvSpPr>
        <p:spPr>
          <a:xfrm>
            <a:off x="251520" y="2924944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 van a obtener datos para responder esa pregunta</a:t>
            </a:r>
            <a:endParaRPr lang="es-AR" sz="28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53 CuadroTexto"/>
          <p:cNvSpPr txBox="1"/>
          <p:nvPr/>
        </p:nvSpPr>
        <p:spPr>
          <a:xfrm>
            <a:off x="251520" y="3861048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 va a incluir el análisis de datos para responder esa pregunta</a:t>
            </a:r>
            <a:endParaRPr lang="es-AR" sz="28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54 CuadroTexto"/>
          <p:cNvSpPr txBox="1"/>
          <p:nvPr/>
        </p:nvSpPr>
        <p:spPr>
          <a:xfrm>
            <a:off x="251520" y="5283205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Planear</a:t>
            </a:r>
            <a:endParaRPr lang="es-AR" sz="28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55 CuadroTexto"/>
          <p:cNvSpPr txBox="1"/>
          <p:nvPr/>
        </p:nvSpPr>
        <p:spPr>
          <a:xfrm>
            <a:off x="3005572" y="5283205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Obtener datos </a:t>
            </a:r>
            <a:endParaRPr lang="es-AR" sz="28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56 CuadroTexto"/>
          <p:cNvSpPr txBox="1"/>
          <p:nvPr/>
        </p:nvSpPr>
        <p:spPr>
          <a:xfrm>
            <a:off x="6623720" y="5283205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Análisis de datos</a:t>
            </a:r>
            <a:endParaRPr lang="es-AR" sz="28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8" name="Google Shape;2229;p52"/>
          <p:cNvGrpSpPr/>
          <p:nvPr/>
        </p:nvGrpSpPr>
        <p:grpSpPr>
          <a:xfrm>
            <a:off x="1835696" y="5211197"/>
            <a:ext cx="873860" cy="720080"/>
            <a:chOff x="3546568" y="2582007"/>
            <a:chExt cx="441812" cy="418476"/>
          </a:xfrm>
        </p:grpSpPr>
        <p:sp>
          <p:nvSpPr>
            <p:cNvPr id="59" name="Google Shape;2230;p52"/>
            <p:cNvSpPr/>
            <p:nvPr/>
          </p:nvSpPr>
          <p:spPr>
            <a:xfrm rot="-7325096">
              <a:off x="3629905" y="2616762"/>
              <a:ext cx="275137" cy="348966"/>
            </a:xfrm>
            <a:custGeom>
              <a:avLst/>
              <a:gdLst/>
              <a:ahLst/>
              <a:cxnLst/>
              <a:rect l="l" t="t" r="r" b="b"/>
              <a:pathLst>
                <a:path w="11005" h="13958" extrusionOk="0">
                  <a:moveTo>
                    <a:pt x="9068" y="9311"/>
                  </a:moveTo>
                  <a:cubicBezTo>
                    <a:pt x="8843" y="9123"/>
                    <a:pt x="8598" y="8957"/>
                    <a:pt x="8348" y="8798"/>
                  </a:cubicBezTo>
                  <a:cubicBezTo>
                    <a:pt x="7984" y="8565"/>
                    <a:pt x="7613" y="8348"/>
                    <a:pt x="7205" y="8098"/>
                  </a:cubicBezTo>
                  <a:cubicBezTo>
                    <a:pt x="7256" y="7998"/>
                    <a:pt x="7277" y="7935"/>
                    <a:pt x="7315" y="7879"/>
                  </a:cubicBezTo>
                  <a:cubicBezTo>
                    <a:pt x="7704" y="7291"/>
                    <a:pt x="7998" y="6660"/>
                    <a:pt x="8257" y="6013"/>
                  </a:cubicBezTo>
                  <a:cubicBezTo>
                    <a:pt x="8480" y="5458"/>
                    <a:pt x="8781" y="4942"/>
                    <a:pt x="9097" y="4433"/>
                  </a:cubicBezTo>
                  <a:cubicBezTo>
                    <a:pt x="9401" y="3940"/>
                    <a:pt x="9685" y="3435"/>
                    <a:pt x="9966" y="2928"/>
                  </a:cubicBezTo>
                  <a:cubicBezTo>
                    <a:pt x="10240" y="2437"/>
                    <a:pt x="10499" y="1938"/>
                    <a:pt x="10760" y="1439"/>
                  </a:cubicBezTo>
                  <a:cubicBezTo>
                    <a:pt x="10846" y="1273"/>
                    <a:pt x="10915" y="1099"/>
                    <a:pt x="10984" y="926"/>
                  </a:cubicBezTo>
                  <a:cubicBezTo>
                    <a:pt x="11005" y="870"/>
                    <a:pt x="10995" y="805"/>
                    <a:pt x="11005" y="701"/>
                  </a:cubicBezTo>
                  <a:cubicBezTo>
                    <a:pt x="10790" y="742"/>
                    <a:pt x="10597" y="829"/>
                    <a:pt x="10461" y="624"/>
                  </a:cubicBezTo>
                  <a:cubicBezTo>
                    <a:pt x="10444" y="597"/>
                    <a:pt x="10360" y="583"/>
                    <a:pt x="10319" y="597"/>
                  </a:cubicBezTo>
                  <a:cubicBezTo>
                    <a:pt x="10115" y="666"/>
                    <a:pt x="9941" y="579"/>
                    <a:pt x="9762" y="514"/>
                  </a:cubicBezTo>
                  <a:cubicBezTo>
                    <a:pt x="9415" y="392"/>
                    <a:pt x="9068" y="271"/>
                    <a:pt x="8726" y="143"/>
                  </a:cubicBezTo>
                  <a:cubicBezTo>
                    <a:pt x="8341" y="0"/>
                    <a:pt x="8198" y="21"/>
                    <a:pt x="7956" y="344"/>
                  </a:cubicBezTo>
                  <a:cubicBezTo>
                    <a:pt x="7616" y="795"/>
                    <a:pt x="7288" y="1255"/>
                    <a:pt x="6986" y="1730"/>
                  </a:cubicBezTo>
                  <a:cubicBezTo>
                    <a:pt x="6618" y="2305"/>
                    <a:pt x="6283" y="2901"/>
                    <a:pt x="5932" y="3486"/>
                  </a:cubicBezTo>
                  <a:cubicBezTo>
                    <a:pt x="5524" y="4179"/>
                    <a:pt x="5067" y="4841"/>
                    <a:pt x="4575" y="5479"/>
                  </a:cubicBezTo>
                  <a:cubicBezTo>
                    <a:pt x="4377" y="5732"/>
                    <a:pt x="4165" y="5978"/>
                    <a:pt x="3954" y="6237"/>
                  </a:cubicBezTo>
                  <a:cubicBezTo>
                    <a:pt x="3854" y="6203"/>
                    <a:pt x="3770" y="6182"/>
                    <a:pt x="3691" y="6151"/>
                  </a:cubicBezTo>
                  <a:cubicBezTo>
                    <a:pt x="2887" y="5801"/>
                    <a:pt x="2045" y="5565"/>
                    <a:pt x="1183" y="5399"/>
                  </a:cubicBezTo>
                  <a:cubicBezTo>
                    <a:pt x="909" y="5347"/>
                    <a:pt x="625" y="5330"/>
                    <a:pt x="344" y="5312"/>
                  </a:cubicBezTo>
                  <a:cubicBezTo>
                    <a:pt x="161" y="5298"/>
                    <a:pt x="25" y="5392"/>
                    <a:pt x="15" y="5569"/>
                  </a:cubicBezTo>
                  <a:cubicBezTo>
                    <a:pt x="1" y="5818"/>
                    <a:pt x="4" y="6075"/>
                    <a:pt x="43" y="6320"/>
                  </a:cubicBezTo>
                  <a:cubicBezTo>
                    <a:pt x="74" y="6518"/>
                    <a:pt x="150" y="6715"/>
                    <a:pt x="230" y="6902"/>
                  </a:cubicBezTo>
                  <a:cubicBezTo>
                    <a:pt x="517" y="7578"/>
                    <a:pt x="649" y="8295"/>
                    <a:pt x="798" y="9002"/>
                  </a:cubicBezTo>
                  <a:cubicBezTo>
                    <a:pt x="1051" y="10198"/>
                    <a:pt x="1165" y="11410"/>
                    <a:pt x="1172" y="12630"/>
                  </a:cubicBezTo>
                  <a:cubicBezTo>
                    <a:pt x="1176" y="12935"/>
                    <a:pt x="1207" y="13240"/>
                    <a:pt x="1252" y="13538"/>
                  </a:cubicBezTo>
                  <a:cubicBezTo>
                    <a:pt x="1297" y="13825"/>
                    <a:pt x="1488" y="13957"/>
                    <a:pt x="1779" y="13892"/>
                  </a:cubicBezTo>
                  <a:cubicBezTo>
                    <a:pt x="1941" y="13853"/>
                    <a:pt x="2097" y="13763"/>
                    <a:pt x="2240" y="13670"/>
                  </a:cubicBezTo>
                  <a:cubicBezTo>
                    <a:pt x="2694" y="13375"/>
                    <a:pt x="3126" y="13063"/>
                    <a:pt x="3580" y="12776"/>
                  </a:cubicBezTo>
                  <a:cubicBezTo>
                    <a:pt x="3888" y="12582"/>
                    <a:pt x="4224" y="12426"/>
                    <a:pt x="4540" y="12242"/>
                  </a:cubicBezTo>
                  <a:cubicBezTo>
                    <a:pt x="5305" y="11795"/>
                    <a:pt x="6089" y="11379"/>
                    <a:pt x="6903" y="11015"/>
                  </a:cubicBezTo>
                  <a:cubicBezTo>
                    <a:pt x="7336" y="10825"/>
                    <a:pt x="7759" y="10620"/>
                    <a:pt x="8178" y="10406"/>
                  </a:cubicBezTo>
                  <a:cubicBezTo>
                    <a:pt x="8473" y="10257"/>
                    <a:pt x="8760" y="10091"/>
                    <a:pt x="9030" y="9907"/>
                  </a:cubicBezTo>
                  <a:cubicBezTo>
                    <a:pt x="9284" y="9740"/>
                    <a:pt x="9297" y="9501"/>
                    <a:pt x="9068" y="9311"/>
                  </a:cubicBezTo>
                  <a:close/>
                  <a:moveTo>
                    <a:pt x="3033" y="12457"/>
                  </a:moveTo>
                  <a:cubicBezTo>
                    <a:pt x="3029" y="12464"/>
                    <a:pt x="3029" y="12470"/>
                    <a:pt x="3026" y="12478"/>
                  </a:cubicBezTo>
                  <a:cubicBezTo>
                    <a:pt x="3019" y="12474"/>
                    <a:pt x="3015" y="12470"/>
                    <a:pt x="3009" y="12467"/>
                  </a:cubicBezTo>
                  <a:cubicBezTo>
                    <a:pt x="2991" y="12495"/>
                    <a:pt x="2980" y="12526"/>
                    <a:pt x="2956" y="12547"/>
                  </a:cubicBezTo>
                  <a:cubicBezTo>
                    <a:pt x="2600" y="12869"/>
                    <a:pt x="2190" y="13126"/>
                    <a:pt x="1768" y="13434"/>
                  </a:cubicBezTo>
                  <a:cubicBezTo>
                    <a:pt x="1716" y="13316"/>
                    <a:pt x="1664" y="13250"/>
                    <a:pt x="1661" y="13177"/>
                  </a:cubicBezTo>
                  <a:cubicBezTo>
                    <a:pt x="1643" y="12776"/>
                    <a:pt x="1640" y="12370"/>
                    <a:pt x="1633" y="11965"/>
                  </a:cubicBezTo>
                  <a:cubicBezTo>
                    <a:pt x="1633" y="11944"/>
                    <a:pt x="1671" y="11920"/>
                    <a:pt x="1702" y="11885"/>
                  </a:cubicBezTo>
                  <a:cubicBezTo>
                    <a:pt x="1962" y="12162"/>
                    <a:pt x="1914" y="12637"/>
                    <a:pt x="2319" y="12827"/>
                  </a:cubicBezTo>
                  <a:cubicBezTo>
                    <a:pt x="2451" y="12686"/>
                    <a:pt x="2403" y="12550"/>
                    <a:pt x="2353" y="12432"/>
                  </a:cubicBezTo>
                  <a:cubicBezTo>
                    <a:pt x="2128" y="11885"/>
                    <a:pt x="1896" y="11341"/>
                    <a:pt x="1657" y="10801"/>
                  </a:cubicBezTo>
                  <a:cubicBezTo>
                    <a:pt x="1574" y="10617"/>
                    <a:pt x="1439" y="10454"/>
                    <a:pt x="1488" y="10177"/>
                  </a:cubicBezTo>
                  <a:cubicBezTo>
                    <a:pt x="1592" y="10308"/>
                    <a:pt x="1675" y="10388"/>
                    <a:pt x="1730" y="10486"/>
                  </a:cubicBezTo>
                  <a:cubicBezTo>
                    <a:pt x="1997" y="10943"/>
                    <a:pt x="2249" y="11404"/>
                    <a:pt x="2516" y="11858"/>
                  </a:cubicBezTo>
                  <a:cubicBezTo>
                    <a:pt x="2652" y="12083"/>
                    <a:pt x="2752" y="12336"/>
                    <a:pt x="3009" y="12467"/>
                  </a:cubicBezTo>
                  <a:lnTo>
                    <a:pt x="3009" y="12460"/>
                  </a:lnTo>
                  <a:cubicBezTo>
                    <a:pt x="3019" y="12460"/>
                    <a:pt x="3026" y="12457"/>
                    <a:pt x="3033" y="12457"/>
                  </a:cubicBezTo>
                  <a:cubicBezTo>
                    <a:pt x="3084" y="12266"/>
                    <a:pt x="2970" y="12110"/>
                    <a:pt x="2884" y="11958"/>
                  </a:cubicBezTo>
                  <a:cubicBezTo>
                    <a:pt x="2544" y="11348"/>
                    <a:pt x="2195" y="10745"/>
                    <a:pt x="1845" y="10142"/>
                  </a:cubicBezTo>
                  <a:cubicBezTo>
                    <a:pt x="1726" y="9938"/>
                    <a:pt x="1592" y="9740"/>
                    <a:pt x="1467" y="9536"/>
                  </a:cubicBezTo>
                  <a:cubicBezTo>
                    <a:pt x="1346" y="9331"/>
                    <a:pt x="1266" y="9113"/>
                    <a:pt x="1245" y="8767"/>
                  </a:cubicBezTo>
                  <a:cubicBezTo>
                    <a:pt x="1356" y="8930"/>
                    <a:pt x="1415" y="8999"/>
                    <a:pt x="1456" y="9079"/>
                  </a:cubicBezTo>
                  <a:cubicBezTo>
                    <a:pt x="1629" y="9390"/>
                    <a:pt x="1795" y="9706"/>
                    <a:pt x="1969" y="10021"/>
                  </a:cubicBezTo>
                  <a:cubicBezTo>
                    <a:pt x="2312" y="10652"/>
                    <a:pt x="2738" y="11223"/>
                    <a:pt x="3237" y="11746"/>
                  </a:cubicBezTo>
                  <a:cubicBezTo>
                    <a:pt x="3365" y="11882"/>
                    <a:pt x="3487" y="12027"/>
                    <a:pt x="3622" y="12179"/>
                  </a:cubicBezTo>
                  <a:cubicBezTo>
                    <a:pt x="3445" y="12357"/>
                    <a:pt x="3251" y="12429"/>
                    <a:pt x="3033" y="12457"/>
                  </a:cubicBezTo>
                  <a:close/>
                  <a:moveTo>
                    <a:pt x="3965" y="12024"/>
                  </a:moveTo>
                  <a:cubicBezTo>
                    <a:pt x="3223" y="11289"/>
                    <a:pt x="2593" y="10506"/>
                    <a:pt x="2083" y="9630"/>
                  </a:cubicBezTo>
                  <a:cubicBezTo>
                    <a:pt x="1733" y="9027"/>
                    <a:pt x="1366" y="8427"/>
                    <a:pt x="1065" y="7796"/>
                  </a:cubicBezTo>
                  <a:cubicBezTo>
                    <a:pt x="818" y="7277"/>
                    <a:pt x="656" y="6719"/>
                    <a:pt x="469" y="6175"/>
                  </a:cubicBezTo>
                  <a:cubicBezTo>
                    <a:pt x="434" y="6071"/>
                    <a:pt x="465" y="5950"/>
                    <a:pt x="465" y="5773"/>
                  </a:cubicBezTo>
                  <a:cubicBezTo>
                    <a:pt x="996" y="5805"/>
                    <a:pt x="1450" y="5912"/>
                    <a:pt x="1889" y="6013"/>
                  </a:cubicBezTo>
                  <a:cubicBezTo>
                    <a:pt x="1958" y="6262"/>
                    <a:pt x="2000" y="6494"/>
                    <a:pt x="2083" y="6712"/>
                  </a:cubicBezTo>
                  <a:cubicBezTo>
                    <a:pt x="2160" y="6917"/>
                    <a:pt x="2281" y="7107"/>
                    <a:pt x="2385" y="7302"/>
                  </a:cubicBezTo>
                  <a:cubicBezTo>
                    <a:pt x="2926" y="8337"/>
                    <a:pt x="3632" y="9262"/>
                    <a:pt x="4405" y="10142"/>
                  </a:cubicBezTo>
                  <a:cubicBezTo>
                    <a:pt x="4595" y="10361"/>
                    <a:pt x="4789" y="10582"/>
                    <a:pt x="4973" y="10807"/>
                  </a:cubicBezTo>
                  <a:cubicBezTo>
                    <a:pt x="5080" y="10940"/>
                    <a:pt x="5163" y="11081"/>
                    <a:pt x="5271" y="11237"/>
                  </a:cubicBezTo>
                  <a:cubicBezTo>
                    <a:pt x="4859" y="11580"/>
                    <a:pt x="4405" y="11788"/>
                    <a:pt x="3965" y="12024"/>
                  </a:cubicBezTo>
                  <a:close/>
                  <a:moveTo>
                    <a:pt x="6993" y="10420"/>
                  </a:moveTo>
                  <a:cubicBezTo>
                    <a:pt x="6938" y="10326"/>
                    <a:pt x="6868" y="10233"/>
                    <a:pt x="6823" y="10129"/>
                  </a:cubicBezTo>
                  <a:cubicBezTo>
                    <a:pt x="6674" y="9768"/>
                    <a:pt x="6539" y="9401"/>
                    <a:pt x="6390" y="9040"/>
                  </a:cubicBezTo>
                  <a:cubicBezTo>
                    <a:pt x="6085" y="8295"/>
                    <a:pt x="5638" y="7627"/>
                    <a:pt x="5136" y="6996"/>
                  </a:cubicBezTo>
                  <a:cubicBezTo>
                    <a:pt x="5035" y="6872"/>
                    <a:pt x="4949" y="6709"/>
                    <a:pt x="4738" y="6699"/>
                  </a:cubicBezTo>
                  <a:cubicBezTo>
                    <a:pt x="4668" y="6889"/>
                    <a:pt x="4765" y="7038"/>
                    <a:pt x="4851" y="7177"/>
                  </a:cubicBezTo>
                  <a:cubicBezTo>
                    <a:pt x="5008" y="7422"/>
                    <a:pt x="5167" y="7665"/>
                    <a:pt x="5330" y="7908"/>
                  </a:cubicBezTo>
                  <a:cubicBezTo>
                    <a:pt x="5694" y="8448"/>
                    <a:pt x="5978" y="9030"/>
                    <a:pt x="6203" y="9637"/>
                  </a:cubicBezTo>
                  <a:cubicBezTo>
                    <a:pt x="6317" y="9938"/>
                    <a:pt x="6449" y="10233"/>
                    <a:pt x="6564" y="10534"/>
                  </a:cubicBezTo>
                  <a:cubicBezTo>
                    <a:pt x="6577" y="10565"/>
                    <a:pt x="6546" y="10641"/>
                    <a:pt x="6515" y="10655"/>
                  </a:cubicBezTo>
                  <a:cubicBezTo>
                    <a:pt x="6484" y="10673"/>
                    <a:pt x="6401" y="10655"/>
                    <a:pt x="6380" y="10628"/>
                  </a:cubicBezTo>
                  <a:cubicBezTo>
                    <a:pt x="6210" y="10392"/>
                    <a:pt x="6041" y="10156"/>
                    <a:pt x="5891" y="9910"/>
                  </a:cubicBezTo>
                  <a:cubicBezTo>
                    <a:pt x="5676" y="9557"/>
                    <a:pt x="5483" y="9200"/>
                    <a:pt x="5285" y="8840"/>
                  </a:cubicBezTo>
                  <a:cubicBezTo>
                    <a:pt x="5029" y="8375"/>
                    <a:pt x="4713" y="7949"/>
                    <a:pt x="4343" y="7561"/>
                  </a:cubicBezTo>
                  <a:cubicBezTo>
                    <a:pt x="4214" y="7430"/>
                    <a:pt x="4100" y="7284"/>
                    <a:pt x="3975" y="7139"/>
                  </a:cubicBezTo>
                  <a:cubicBezTo>
                    <a:pt x="3850" y="7169"/>
                    <a:pt x="3871" y="7281"/>
                    <a:pt x="3895" y="7339"/>
                  </a:cubicBezTo>
                  <a:cubicBezTo>
                    <a:pt x="3962" y="7509"/>
                    <a:pt x="4027" y="7692"/>
                    <a:pt x="4141" y="7835"/>
                  </a:cubicBezTo>
                  <a:cubicBezTo>
                    <a:pt x="4578" y="8372"/>
                    <a:pt x="4914" y="8960"/>
                    <a:pt x="5240" y="9560"/>
                  </a:cubicBezTo>
                  <a:cubicBezTo>
                    <a:pt x="5427" y="9907"/>
                    <a:pt x="5646" y="10233"/>
                    <a:pt x="5846" y="10569"/>
                  </a:cubicBezTo>
                  <a:cubicBezTo>
                    <a:pt x="5905" y="10669"/>
                    <a:pt x="5957" y="10773"/>
                    <a:pt x="6016" y="10884"/>
                  </a:cubicBezTo>
                  <a:cubicBezTo>
                    <a:pt x="5943" y="10935"/>
                    <a:pt x="5888" y="10977"/>
                    <a:pt x="5825" y="11005"/>
                  </a:cubicBezTo>
                  <a:cubicBezTo>
                    <a:pt x="5784" y="11026"/>
                    <a:pt x="5729" y="11026"/>
                    <a:pt x="5680" y="11036"/>
                  </a:cubicBezTo>
                  <a:cubicBezTo>
                    <a:pt x="4502" y="9640"/>
                    <a:pt x="3262" y="8303"/>
                    <a:pt x="2454" y="6664"/>
                  </a:cubicBezTo>
                  <a:cubicBezTo>
                    <a:pt x="2395" y="6542"/>
                    <a:pt x="2329" y="6421"/>
                    <a:pt x="2270" y="6299"/>
                  </a:cubicBezTo>
                  <a:cubicBezTo>
                    <a:pt x="2257" y="6272"/>
                    <a:pt x="2257" y="6234"/>
                    <a:pt x="2246" y="6165"/>
                  </a:cubicBezTo>
                  <a:cubicBezTo>
                    <a:pt x="2333" y="6168"/>
                    <a:pt x="2416" y="6158"/>
                    <a:pt x="2486" y="6182"/>
                  </a:cubicBezTo>
                  <a:cubicBezTo>
                    <a:pt x="2835" y="6299"/>
                    <a:pt x="3178" y="6428"/>
                    <a:pt x="3525" y="6553"/>
                  </a:cubicBezTo>
                  <a:cubicBezTo>
                    <a:pt x="3622" y="6587"/>
                    <a:pt x="3719" y="6636"/>
                    <a:pt x="3819" y="6660"/>
                  </a:cubicBezTo>
                  <a:cubicBezTo>
                    <a:pt x="4041" y="6709"/>
                    <a:pt x="4232" y="6657"/>
                    <a:pt x="4373" y="6470"/>
                  </a:cubicBezTo>
                  <a:cubicBezTo>
                    <a:pt x="5126" y="5468"/>
                    <a:pt x="5884" y="4478"/>
                    <a:pt x="6505" y="3393"/>
                  </a:cubicBezTo>
                  <a:cubicBezTo>
                    <a:pt x="7004" y="2520"/>
                    <a:pt x="7520" y="1657"/>
                    <a:pt x="8126" y="843"/>
                  </a:cubicBezTo>
                  <a:cubicBezTo>
                    <a:pt x="8188" y="760"/>
                    <a:pt x="8248" y="676"/>
                    <a:pt x="8313" y="600"/>
                  </a:cubicBezTo>
                  <a:cubicBezTo>
                    <a:pt x="8348" y="562"/>
                    <a:pt x="8396" y="538"/>
                    <a:pt x="8438" y="507"/>
                  </a:cubicBezTo>
                  <a:cubicBezTo>
                    <a:pt x="8972" y="686"/>
                    <a:pt x="9498" y="864"/>
                    <a:pt x="10028" y="1037"/>
                  </a:cubicBezTo>
                  <a:cubicBezTo>
                    <a:pt x="10173" y="1086"/>
                    <a:pt x="10267" y="1179"/>
                    <a:pt x="10306" y="1318"/>
                  </a:cubicBezTo>
                  <a:cubicBezTo>
                    <a:pt x="10319" y="1366"/>
                    <a:pt x="10285" y="1428"/>
                    <a:pt x="10257" y="1535"/>
                  </a:cubicBezTo>
                  <a:cubicBezTo>
                    <a:pt x="10128" y="1387"/>
                    <a:pt x="10035" y="1283"/>
                    <a:pt x="9917" y="1148"/>
                  </a:cubicBezTo>
                  <a:cubicBezTo>
                    <a:pt x="9741" y="1460"/>
                    <a:pt x="9837" y="1698"/>
                    <a:pt x="10000" y="1948"/>
                  </a:cubicBezTo>
                  <a:cubicBezTo>
                    <a:pt x="9921" y="2104"/>
                    <a:pt x="9907" y="2298"/>
                    <a:pt x="9730" y="2409"/>
                  </a:cubicBezTo>
                  <a:lnTo>
                    <a:pt x="9727" y="2405"/>
                  </a:lnTo>
                  <a:lnTo>
                    <a:pt x="9724" y="2409"/>
                  </a:lnTo>
                  <a:lnTo>
                    <a:pt x="9724" y="2409"/>
                  </a:lnTo>
                  <a:cubicBezTo>
                    <a:pt x="9554" y="2946"/>
                    <a:pt x="9269" y="3427"/>
                    <a:pt x="8968" y="3902"/>
                  </a:cubicBezTo>
                  <a:cubicBezTo>
                    <a:pt x="8705" y="4321"/>
                    <a:pt x="8445" y="4740"/>
                    <a:pt x="8198" y="5170"/>
                  </a:cubicBezTo>
                  <a:cubicBezTo>
                    <a:pt x="8074" y="5392"/>
                    <a:pt x="7984" y="5631"/>
                    <a:pt x="7877" y="5863"/>
                  </a:cubicBezTo>
                  <a:cubicBezTo>
                    <a:pt x="7808" y="6016"/>
                    <a:pt x="7738" y="6168"/>
                    <a:pt x="7648" y="6359"/>
                  </a:cubicBezTo>
                  <a:cubicBezTo>
                    <a:pt x="7229" y="5984"/>
                    <a:pt x="7013" y="5503"/>
                    <a:pt x="6609" y="5056"/>
                  </a:cubicBezTo>
                  <a:cubicBezTo>
                    <a:pt x="6688" y="5776"/>
                    <a:pt x="6986" y="6286"/>
                    <a:pt x="7471" y="6699"/>
                  </a:cubicBezTo>
                  <a:cubicBezTo>
                    <a:pt x="7274" y="7252"/>
                    <a:pt x="6906" y="7825"/>
                    <a:pt x="6577" y="8077"/>
                  </a:cubicBezTo>
                  <a:cubicBezTo>
                    <a:pt x="6348" y="7894"/>
                    <a:pt x="6252" y="7613"/>
                    <a:pt x="6071" y="7395"/>
                  </a:cubicBezTo>
                  <a:cubicBezTo>
                    <a:pt x="5884" y="7173"/>
                    <a:pt x="5715" y="6941"/>
                    <a:pt x="5507" y="6674"/>
                  </a:cubicBezTo>
                  <a:cubicBezTo>
                    <a:pt x="5486" y="6768"/>
                    <a:pt x="5454" y="6816"/>
                    <a:pt x="5468" y="6844"/>
                  </a:cubicBezTo>
                  <a:cubicBezTo>
                    <a:pt x="5735" y="7454"/>
                    <a:pt x="6047" y="8039"/>
                    <a:pt x="6439" y="8583"/>
                  </a:cubicBezTo>
                  <a:cubicBezTo>
                    <a:pt x="6519" y="8690"/>
                    <a:pt x="6584" y="8822"/>
                    <a:pt x="6789" y="8826"/>
                  </a:cubicBezTo>
                  <a:cubicBezTo>
                    <a:pt x="6844" y="8749"/>
                    <a:pt x="6914" y="8659"/>
                    <a:pt x="6983" y="8570"/>
                  </a:cubicBezTo>
                  <a:cubicBezTo>
                    <a:pt x="7429" y="8718"/>
                    <a:pt x="8233" y="9214"/>
                    <a:pt x="8604" y="9563"/>
                  </a:cubicBezTo>
                  <a:cubicBezTo>
                    <a:pt x="8257" y="9879"/>
                    <a:pt x="7627" y="10219"/>
                    <a:pt x="6993" y="104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60" name="Google Shape;2231;p52"/>
            <p:cNvSpPr/>
            <p:nvPr/>
          </p:nvSpPr>
          <p:spPr>
            <a:xfrm rot="-7325096">
              <a:off x="3681856" y="2760181"/>
              <a:ext cx="26651" cy="40802"/>
            </a:xfrm>
            <a:custGeom>
              <a:avLst/>
              <a:gdLst/>
              <a:ahLst/>
              <a:cxnLst/>
              <a:rect l="l" t="t" r="r" b="b"/>
              <a:pathLst>
                <a:path w="1066" h="1632" extrusionOk="0">
                  <a:moveTo>
                    <a:pt x="666" y="1470"/>
                  </a:moveTo>
                  <a:cubicBezTo>
                    <a:pt x="684" y="1497"/>
                    <a:pt x="694" y="1542"/>
                    <a:pt x="722" y="1553"/>
                  </a:cubicBezTo>
                  <a:cubicBezTo>
                    <a:pt x="795" y="1584"/>
                    <a:pt x="878" y="1632"/>
                    <a:pt x="951" y="1622"/>
                  </a:cubicBezTo>
                  <a:cubicBezTo>
                    <a:pt x="1048" y="1604"/>
                    <a:pt x="1065" y="1500"/>
                    <a:pt x="1040" y="1417"/>
                  </a:cubicBezTo>
                  <a:cubicBezTo>
                    <a:pt x="892" y="908"/>
                    <a:pt x="611" y="468"/>
                    <a:pt x="258" y="69"/>
                  </a:cubicBezTo>
                  <a:cubicBezTo>
                    <a:pt x="226" y="35"/>
                    <a:pt x="164" y="31"/>
                    <a:pt x="92" y="0"/>
                  </a:cubicBezTo>
                  <a:cubicBezTo>
                    <a:pt x="60" y="59"/>
                    <a:pt x="1" y="114"/>
                    <a:pt x="1" y="170"/>
                  </a:cubicBezTo>
                  <a:cubicBezTo>
                    <a:pt x="5" y="250"/>
                    <a:pt x="36" y="333"/>
                    <a:pt x="74" y="405"/>
                  </a:cubicBezTo>
                  <a:cubicBezTo>
                    <a:pt x="268" y="763"/>
                    <a:pt x="469" y="1116"/>
                    <a:pt x="666" y="14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61" name="Google Shape;2232;p52"/>
            <p:cNvSpPr/>
            <p:nvPr/>
          </p:nvSpPr>
          <p:spPr>
            <a:xfrm rot="-7325096">
              <a:off x="3628956" y="2762558"/>
              <a:ext cx="23676" cy="42902"/>
            </a:xfrm>
            <a:custGeom>
              <a:avLst/>
              <a:gdLst/>
              <a:ahLst/>
              <a:cxnLst/>
              <a:rect l="l" t="t" r="r" b="b"/>
              <a:pathLst>
                <a:path w="947" h="1716" extrusionOk="0">
                  <a:moveTo>
                    <a:pt x="558" y="1560"/>
                  </a:moveTo>
                  <a:cubicBezTo>
                    <a:pt x="579" y="1602"/>
                    <a:pt x="621" y="1650"/>
                    <a:pt x="662" y="1671"/>
                  </a:cubicBezTo>
                  <a:cubicBezTo>
                    <a:pt x="721" y="1695"/>
                    <a:pt x="805" y="1716"/>
                    <a:pt x="849" y="1695"/>
                  </a:cubicBezTo>
                  <a:cubicBezTo>
                    <a:pt x="898" y="1671"/>
                    <a:pt x="929" y="1591"/>
                    <a:pt x="939" y="1532"/>
                  </a:cubicBezTo>
                  <a:cubicBezTo>
                    <a:pt x="947" y="1487"/>
                    <a:pt x="918" y="1435"/>
                    <a:pt x="898" y="1390"/>
                  </a:cubicBezTo>
                  <a:cubicBezTo>
                    <a:pt x="701" y="978"/>
                    <a:pt x="503" y="565"/>
                    <a:pt x="302" y="156"/>
                  </a:cubicBezTo>
                  <a:cubicBezTo>
                    <a:pt x="278" y="105"/>
                    <a:pt x="219" y="67"/>
                    <a:pt x="153" y="1"/>
                  </a:cubicBezTo>
                  <a:cubicBezTo>
                    <a:pt x="25" y="177"/>
                    <a:pt x="0" y="343"/>
                    <a:pt x="70" y="503"/>
                  </a:cubicBezTo>
                  <a:cubicBezTo>
                    <a:pt x="222" y="860"/>
                    <a:pt x="392" y="1210"/>
                    <a:pt x="558" y="15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62" name="Google Shape;2233;p52"/>
            <p:cNvSpPr/>
            <p:nvPr/>
          </p:nvSpPr>
          <p:spPr>
            <a:xfrm rot="-7325096">
              <a:off x="3730726" y="2755867"/>
              <a:ext cx="28351" cy="43502"/>
            </a:xfrm>
            <a:custGeom>
              <a:avLst/>
              <a:gdLst/>
              <a:ahLst/>
              <a:cxnLst/>
              <a:rect l="l" t="t" r="r" b="b"/>
              <a:pathLst>
                <a:path w="1134" h="1740" extrusionOk="0">
                  <a:moveTo>
                    <a:pt x="908" y="1722"/>
                  </a:moveTo>
                  <a:cubicBezTo>
                    <a:pt x="970" y="1730"/>
                    <a:pt x="1061" y="1740"/>
                    <a:pt x="1095" y="1705"/>
                  </a:cubicBezTo>
                  <a:cubicBezTo>
                    <a:pt x="1133" y="1674"/>
                    <a:pt x="1123" y="1588"/>
                    <a:pt x="1120" y="1525"/>
                  </a:cubicBezTo>
                  <a:cubicBezTo>
                    <a:pt x="1120" y="1497"/>
                    <a:pt x="1088" y="1466"/>
                    <a:pt x="1071" y="1439"/>
                  </a:cubicBezTo>
                  <a:cubicBezTo>
                    <a:pt x="783" y="1016"/>
                    <a:pt x="492" y="590"/>
                    <a:pt x="201" y="171"/>
                  </a:cubicBezTo>
                  <a:cubicBezTo>
                    <a:pt x="174" y="129"/>
                    <a:pt x="129" y="104"/>
                    <a:pt x="1" y="0"/>
                  </a:cubicBezTo>
                  <a:cubicBezTo>
                    <a:pt x="105" y="718"/>
                    <a:pt x="396" y="1223"/>
                    <a:pt x="821" y="1671"/>
                  </a:cubicBezTo>
                  <a:cubicBezTo>
                    <a:pt x="845" y="1695"/>
                    <a:pt x="877" y="1722"/>
                    <a:pt x="908" y="17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63" name="Google Shape;2234;p52"/>
            <p:cNvSpPr/>
            <p:nvPr/>
          </p:nvSpPr>
          <p:spPr>
            <a:xfrm rot="-7325096">
              <a:off x="3656771" y="2766984"/>
              <a:ext cx="22201" cy="32701"/>
            </a:xfrm>
            <a:custGeom>
              <a:avLst/>
              <a:gdLst/>
              <a:ahLst/>
              <a:cxnLst/>
              <a:rect l="l" t="t" r="r" b="b"/>
              <a:pathLst>
                <a:path w="888" h="1308" extrusionOk="0">
                  <a:moveTo>
                    <a:pt x="565" y="1217"/>
                  </a:moveTo>
                  <a:cubicBezTo>
                    <a:pt x="582" y="1245"/>
                    <a:pt x="617" y="1269"/>
                    <a:pt x="645" y="1276"/>
                  </a:cubicBezTo>
                  <a:cubicBezTo>
                    <a:pt x="693" y="1290"/>
                    <a:pt x="766" y="1307"/>
                    <a:pt x="794" y="1286"/>
                  </a:cubicBezTo>
                  <a:cubicBezTo>
                    <a:pt x="839" y="1248"/>
                    <a:pt x="877" y="1182"/>
                    <a:pt x="884" y="1128"/>
                  </a:cubicBezTo>
                  <a:cubicBezTo>
                    <a:pt x="888" y="1065"/>
                    <a:pt x="864" y="992"/>
                    <a:pt x="829" y="936"/>
                  </a:cubicBezTo>
                  <a:cubicBezTo>
                    <a:pt x="656" y="649"/>
                    <a:pt x="479" y="362"/>
                    <a:pt x="298" y="77"/>
                  </a:cubicBezTo>
                  <a:cubicBezTo>
                    <a:pt x="274" y="39"/>
                    <a:pt x="215" y="26"/>
                    <a:pt x="173" y="1"/>
                  </a:cubicBezTo>
                  <a:cubicBezTo>
                    <a:pt x="11" y="84"/>
                    <a:pt x="0" y="229"/>
                    <a:pt x="63" y="348"/>
                  </a:cubicBezTo>
                  <a:cubicBezTo>
                    <a:pt x="212" y="645"/>
                    <a:pt x="395" y="930"/>
                    <a:pt x="565" y="1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64" name="Google Shape;2235;p52"/>
            <p:cNvSpPr/>
            <p:nvPr/>
          </p:nvSpPr>
          <p:spPr>
            <a:xfrm rot="-7325096">
              <a:off x="3598107" y="2762167"/>
              <a:ext cx="26201" cy="35902"/>
            </a:xfrm>
            <a:custGeom>
              <a:avLst/>
              <a:gdLst/>
              <a:ahLst/>
              <a:cxnLst/>
              <a:rect l="l" t="t" r="r" b="b"/>
              <a:pathLst>
                <a:path w="1048" h="1436" extrusionOk="0">
                  <a:moveTo>
                    <a:pt x="254" y="202"/>
                  </a:moveTo>
                  <a:cubicBezTo>
                    <a:pt x="208" y="143"/>
                    <a:pt x="150" y="92"/>
                    <a:pt x="60" y="1"/>
                  </a:cubicBezTo>
                  <a:cubicBezTo>
                    <a:pt x="1" y="597"/>
                    <a:pt x="320" y="975"/>
                    <a:pt x="642" y="1345"/>
                  </a:cubicBezTo>
                  <a:cubicBezTo>
                    <a:pt x="722" y="1435"/>
                    <a:pt x="840" y="1422"/>
                    <a:pt x="961" y="1325"/>
                  </a:cubicBezTo>
                  <a:cubicBezTo>
                    <a:pt x="995" y="1293"/>
                    <a:pt x="1019" y="1248"/>
                    <a:pt x="1048" y="1207"/>
                  </a:cubicBezTo>
                  <a:cubicBezTo>
                    <a:pt x="995" y="1179"/>
                    <a:pt x="933" y="1155"/>
                    <a:pt x="902" y="1110"/>
                  </a:cubicBezTo>
                  <a:cubicBezTo>
                    <a:pt x="680" y="812"/>
                    <a:pt x="472" y="503"/>
                    <a:pt x="254" y="2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65" name="Google Shape;2236;p52"/>
            <p:cNvSpPr/>
            <p:nvPr/>
          </p:nvSpPr>
          <p:spPr>
            <a:xfrm rot="-7325096">
              <a:off x="3797730" y="2762666"/>
              <a:ext cx="81879" cy="129881"/>
            </a:xfrm>
            <a:custGeom>
              <a:avLst/>
              <a:gdLst/>
              <a:ahLst/>
              <a:cxnLst/>
              <a:rect l="l" t="t" r="r" b="b"/>
              <a:pathLst>
                <a:path w="3275" h="5195" extrusionOk="0">
                  <a:moveTo>
                    <a:pt x="2730" y="4120"/>
                  </a:moveTo>
                  <a:cubicBezTo>
                    <a:pt x="2450" y="3715"/>
                    <a:pt x="2121" y="3333"/>
                    <a:pt x="1857" y="2914"/>
                  </a:cubicBezTo>
                  <a:cubicBezTo>
                    <a:pt x="1265" y="1976"/>
                    <a:pt x="696" y="1023"/>
                    <a:pt x="114" y="77"/>
                  </a:cubicBezTo>
                  <a:cubicBezTo>
                    <a:pt x="101" y="53"/>
                    <a:pt x="63" y="39"/>
                    <a:pt x="0" y="1"/>
                  </a:cubicBezTo>
                  <a:cubicBezTo>
                    <a:pt x="14" y="122"/>
                    <a:pt x="4" y="226"/>
                    <a:pt x="35" y="312"/>
                  </a:cubicBezTo>
                  <a:cubicBezTo>
                    <a:pt x="125" y="552"/>
                    <a:pt x="215" y="791"/>
                    <a:pt x="336" y="1016"/>
                  </a:cubicBezTo>
                  <a:cubicBezTo>
                    <a:pt x="596" y="1494"/>
                    <a:pt x="880" y="1961"/>
                    <a:pt x="1144" y="2440"/>
                  </a:cubicBezTo>
                  <a:cubicBezTo>
                    <a:pt x="1580" y="3237"/>
                    <a:pt x="2121" y="3965"/>
                    <a:pt x="2703" y="4664"/>
                  </a:cubicBezTo>
                  <a:cubicBezTo>
                    <a:pt x="2855" y="4848"/>
                    <a:pt x="3015" y="5025"/>
                    <a:pt x="3274" y="5194"/>
                  </a:cubicBezTo>
                  <a:cubicBezTo>
                    <a:pt x="3247" y="5059"/>
                    <a:pt x="3247" y="4972"/>
                    <a:pt x="3208" y="4907"/>
                  </a:cubicBezTo>
                  <a:cubicBezTo>
                    <a:pt x="3056" y="4640"/>
                    <a:pt x="2907" y="4373"/>
                    <a:pt x="2730" y="41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00"/>
                </a:solidFill>
              </a:endParaRPr>
            </a:p>
          </p:txBody>
        </p:sp>
      </p:grpSp>
      <p:grpSp>
        <p:nvGrpSpPr>
          <p:cNvPr id="66" name="Google Shape;2229;p52"/>
          <p:cNvGrpSpPr/>
          <p:nvPr/>
        </p:nvGrpSpPr>
        <p:grpSpPr>
          <a:xfrm>
            <a:off x="5364088" y="5211197"/>
            <a:ext cx="873860" cy="792088"/>
            <a:chOff x="3546568" y="2582007"/>
            <a:chExt cx="441812" cy="418476"/>
          </a:xfrm>
        </p:grpSpPr>
        <p:sp>
          <p:nvSpPr>
            <p:cNvPr id="67" name="Google Shape;2230;p52"/>
            <p:cNvSpPr/>
            <p:nvPr/>
          </p:nvSpPr>
          <p:spPr>
            <a:xfrm rot="-7325096">
              <a:off x="3629905" y="2616762"/>
              <a:ext cx="275137" cy="348966"/>
            </a:xfrm>
            <a:custGeom>
              <a:avLst/>
              <a:gdLst/>
              <a:ahLst/>
              <a:cxnLst/>
              <a:rect l="l" t="t" r="r" b="b"/>
              <a:pathLst>
                <a:path w="11005" h="13958" extrusionOk="0">
                  <a:moveTo>
                    <a:pt x="9068" y="9311"/>
                  </a:moveTo>
                  <a:cubicBezTo>
                    <a:pt x="8843" y="9123"/>
                    <a:pt x="8598" y="8957"/>
                    <a:pt x="8348" y="8798"/>
                  </a:cubicBezTo>
                  <a:cubicBezTo>
                    <a:pt x="7984" y="8565"/>
                    <a:pt x="7613" y="8348"/>
                    <a:pt x="7205" y="8098"/>
                  </a:cubicBezTo>
                  <a:cubicBezTo>
                    <a:pt x="7256" y="7998"/>
                    <a:pt x="7277" y="7935"/>
                    <a:pt x="7315" y="7879"/>
                  </a:cubicBezTo>
                  <a:cubicBezTo>
                    <a:pt x="7704" y="7291"/>
                    <a:pt x="7998" y="6660"/>
                    <a:pt x="8257" y="6013"/>
                  </a:cubicBezTo>
                  <a:cubicBezTo>
                    <a:pt x="8480" y="5458"/>
                    <a:pt x="8781" y="4942"/>
                    <a:pt x="9097" y="4433"/>
                  </a:cubicBezTo>
                  <a:cubicBezTo>
                    <a:pt x="9401" y="3940"/>
                    <a:pt x="9685" y="3435"/>
                    <a:pt x="9966" y="2928"/>
                  </a:cubicBezTo>
                  <a:cubicBezTo>
                    <a:pt x="10240" y="2437"/>
                    <a:pt x="10499" y="1938"/>
                    <a:pt x="10760" y="1439"/>
                  </a:cubicBezTo>
                  <a:cubicBezTo>
                    <a:pt x="10846" y="1273"/>
                    <a:pt x="10915" y="1099"/>
                    <a:pt x="10984" y="926"/>
                  </a:cubicBezTo>
                  <a:cubicBezTo>
                    <a:pt x="11005" y="870"/>
                    <a:pt x="10995" y="805"/>
                    <a:pt x="11005" y="701"/>
                  </a:cubicBezTo>
                  <a:cubicBezTo>
                    <a:pt x="10790" y="742"/>
                    <a:pt x="10597" y="829"/>
                    <a:pt x="10461" y="624"/>
                  </a:cubicBezTo>
                  <a:cubicBezTo>
                    <a:pt x="10444" y="597"/>
                    <a:pt x="10360" y="583"/>
                    <a:pt x="10319" y="597"/>
                  </a:cubicBezTo>
                  <a:cubicBezTo>
                    <a:pt x="10115" y="666"/>
                    <a:pt x="9941" y="579"/>
                    <a:pt x="9762" y="514"/>
                  </a:cubicBezTo>
                  <a:cubicBezTo>
                    <a:pt x="9415" y="392"/>
                    <a:pt x="9068" y="271"/>
                    <a:pt x="8726" y="143"/>
                  </a:cubicBezTo>
                  <a:cubicBezTo>
                    <a:pt x="8341" y="0"/>
                    <a:pt x="8198" y="21"/>
                    <a:pt x="7956" y="344"/>
                  </a:cubicBezTo>
                  <a:cubicBezTo>
                    <a:pt x="7616" y="795"/>
                    <a:pt x="7288" y="1255"/>
                    <a:pt x="6986" y="1730"/>
                  </a:cubicBezTo>
                  <a:cubicBezTo>
                    <a:pt x="6618" y="2305"/>
                    <a:pt x="6283" y="2901"/>
                    <a:pt x="5932" y="3486"/>
                  </a:cubicBezTo>
                  <a:cubicBezTo>
                    <a:pt x="5524" y="4179"/>
                    <a:pt x="5067" y="4841"/>
                    <a:pt x="4575" y="5479"/>
                  </a:cubicBezTo>
                  <a:cubicBezTo>
                    <a:pt x="4377" y="5732"/>
                    <a:pt x="4165" y="5978"/>
                    <a:pt x="3954" y="6237"/>
                  </a:cubicBezTo>
                  <a:cubicBezTo>
                    <a:pt x="3854" y="6203"/>
                    <a:pt x="3770" y="6182"/>
                    <a:pt x="3691" y="6151"/>
                  </a:cubicBezTo>
                  <a:cubicBezTo>
                    <a:pt x="2887" y="5801"/>
                    <a:pt x="2045" y="5565"/>
                    <a:pt x="1183" y="5399"/>
                  </a:cubicBezTo>
                  <a:cubicBezTo>
                    <a:pt x="909" y="5347"/>
                    <a:pt x="625" y="5330"/>
                    <a:pt x="344" y="5312"/>
                  </a:cubicBezTo>
                  <a:cubicBezTo>
                    <a:pt x="161" y="5298"/>
                    <a:pt x="25" y="5392"/>
                    <a:pt x="15" y="5569"/>
                  </a:cubicBezTo>
                  <a:cubicBezTo>
                    <a:pt x="1" y="5818"/>
                    <a:pt x="4" y="6075"/>
                    <a:pt x="43" y="6320"/>
                  </a:cubicBezTo>
                  <a:cubicBezTo>
                    <a:pt x="74" y="6518"/>
                    <a:pt x="150" y="6715"/>
                    <a:pt x="230" y="6902"/>
                  </a:cubicBezTo>
                  <a:cubicBezTo>
                    <a:pt x="517" y="7578"/>
                    <a:pt x="649" y="8295"/>
                    <a:pt x="798" y="9002"/>
                  </a:cubicBezTo>
                  <a:cubicBezTo>
                    <a:pt x="1051" y="10198"/>
                    <a:pt x="1165" y="11410"/>
                    <a:pt x="1172" y="12630"/>
                  </a:cubicBezTo>
                  <a:cubicBezTo>
                    <a:pt x="1176" y="12935"/>
                    <a:pt x="1207" y="13240"/>
                    <a:pt x="1252" y="13538"/>
                  </a:cubicBezTo>
                  <a:cubicBezTo>
                    <a:pt x="1297" y="13825"/>
                    <a:pt x="1488" y="13957"/>
                    <a:pt x="1779" y="13892"/>
                  </a:cubicBezTo>
                  <a:cubicBezTo>
                    <a:pt x="1941" y="13853"/>
                    <a:pt x="2097" y="13763"/>
                    <a:pt x="2240" y="13670"/>
                  </a:cubicBezTo>
                  <a:cubicBezTo>
                    <a:pt x="2694" y="13375"/>
                    <a:pt x="3126" y="13063"/>
                    <a:pt x="3580" y="12776"/>
                  </a:cubicBezTo>
                  <a:cubicBezTo>
                    <a:pt x="3888" y="12582"/>
                    <a:pt x="4224" y="12426"/>
                    <a:pt x="4540" y="12242"/>
                  </a:cubicBezTo>
                  <a:cubicBezTo>
                    <a:pt x="5305" y="11795"/>
                    <a:pt x="6089" y="11379"/>
                    <a:pt x="6903" y="11015"/>
                  </a:cubicBezTo>
                  <a:cubicBezTo>
                    <a:pt x="7336" y="10825"/>
                    <a:pt x="7759" y="10620"/>
                    <a:pt x="8178" y="10406"/>
                  </a:cubicBezTo>
                  <a:cubicBezTo>
                    <a:pt x="8473" y="10257"/>
                    <a:pt x="8760" y="10091"/>
                    <a:pt x="9030" y="9907"/>
                  </a:cubicBezTo>
                  <a:cubicBezTo>
                    <a:pt x="9284" y="9740"/>
                    <a:pt x="9297" y="9501"/>
                    <a:pt x="9068" y="9311"/>
                  </a:cubicBezTo>
                  <a:close/>
                  <a:moveTo>
                    <a:pt x="3033" y="12457"/>
                  </a:moveTo>
                  <a:cubicBezTo>
                    <a:pt x="3029" y="12464"/>
                    <a:pt x="3029" y="12470"/>
                    <a:pt x="3026" y="12478"/>
                  </a:cubicBezTo>
                  <a:cubicBezTo>
                    <a:pt x="3019" y="12474"/>
                    <a:pt x="3015" y="12470"/>
                    <a:pt x="3009" y="12467"/>
                  </a:cubicBezTo>
                  <a:cubicBezTo>
                    <a:pt x="2991" y="12495"/>
                    <a:pt x="2980" y="12526"/>
                    <a:pt x="2956" y="12547"/>
                  </a:cubicBezTo>
                  <a:cubicBezTo>
                    <a:pt x="2600" y="12869"/>
                    <a:pt x="2190" y="13126"/>
                    <a:pt x="1768" y="13434"/>
                  </a:cubicBezTo>
                  <a:cubicBezTo>
                    <a:pt x="1716" y="13316"/>
                    <a:pt x="1664" y="13250"/>
                    <a:pt x="1661" y="13177"/>
                  </a:cubicBezTo>
                  <a:cubicBezTo>
                    <a:pt x="1643" y="12776"/>
                    <a:pt x="1640" y="12370"/>
                    <a:pt x="1633" y="11965"/>
                  </a:cubicBezTo>
                  <a:cubicBezTo>
                    <a:pt x="1633" y="11944"/>
                    <a:pt x="1671" y="11920"/>
                    <a:pt x="1702" y="11885"/>
                  </a:cubicBezTo>
                  <a:cubicBezTo>
                    <a:pt x="1962" y="12162"/>
                    <a:pt x="1914" y="12637"/>
                    <a:pt x="2319" y="12827"/>
                  </a:cubicBezTo>
                  <a:cubicBezTo>
                    <a:pt x="2451" y="12686"/>
                    <a:pt x="2403" y="12550"/>
                    <a:pt x="2353" y="12432"/>
                  </a:cubicBezTo>
                  <a:cubicBezTo>
                    <a:pt x="2128" y="11885"/>
                    <a:pt x="1896" y="11341"/>
                    <a:pt x="1657" y="10801"/>
                  </a:cubicBezTo>
                  <a:cubicBezTo>
                    <a:pt x="1574" y="10617"/>
                    <a:pt x="1439" y="10454"/>
                    <a:pt x="1488" y="10177"/>
                  </a:cubicBezTo>
                  <a:cubicBezTo>
                    <a:pt x="1592" y="10308"/>
                    <a:pt x="1675" y="10388"/>
                    <a:pt x="1730" y="10486"/>
                  </a:cubicBezTo>
                  <a:cubicBezTo>
                    <a:pt x="1997" y="10943"/>
                    <a:pt x="2249" y="11404"/>
                    <a:pt x="2516" y="11858"/>
                  </a:cubicBezTo>
                  <a:cubicBezTo>
                    <a:pt x="2652" y="12083"/>
                    <a:pt x="2752" y="12336"/>
                    <a:pt x="3009" y="12467"/>
                  </a:cubicBezTo>
                  <a:lnTo>
                    <a:pt x="3009" y="12460"/>
                  </a:lnTo>
                  <a:cubicBezTo>
                    <a:pt x="3019" y="12460"/>
                    <a:pt x="3026" y="12457"/>
                    <a:pt x="3033" y="12457"/>
                  </a:cubicBezTo>
                  <a:cubicBezTo>
                    <a:pt x="3084" y="12266"/>
                    <a:pt x="2970" y="12110"/>
                    <a:pt x="2884" y="11958"/>
                  </a:cubicBezTo>
                  <a:cubicBezTo>
                    <a:pt x="2544" y="11348"/>
                    <a:pt x="2195" y="10745"/>
                    <a:pt x="1845" y="10142"/>
                  </a:cubicBezTo>
                  <a:cubicBezTo>
                    <a:pt x="1726" y="9938"/>
                    <a:pt x="1592" y="9740"/>
                    <a:pt x="1467" y="9536"/>
                  </a:cubicBezTo>
                  <a:cubicBezTo>
                    <a:pt x="1346" y="9331"/>
                    <a:pt x="1266" y="9113"/>
                    <a:pt x="1245" y="8767"/>
                  </a:cubicBezTo>
                  <a:cubicBezTo>
                    <a:pt x="1356" y="8930"/>
                    <a:pt x="1415" y="8999"/>
                    <a:pt x="1456" y="9079"/>
                  </a:cubicBezTo>
                  <a:cubicBezTo>
                    <a:pt x="1629" y="9390"/>
                    <a:pt x="1795" y="9706"/>
                    <a:pt x="1969" y="10021"/>
                  </a:cubicBezTo>
                  <a:cubicBezTo>
                    <a:pt x="2312" y="10652"/>
                    <a:pt x="2738" y="11223"/>
                    <a:pt x="3237" y="11746"/>
                  </a:cubicBezTo>
                  <a:cubicBezTo>
                    <a:pt x="3365" y="11882"/>
                    <a:pt x="3487" y="12027"/>
                    <a:pt x="3622" y="12179"/>
                  </a:cubicBezTo>
                  <a:cubicBezTo>
                    <a:pt x="3445" y="12357"/>
                    <a:pt x="3251" y="12429"/>
                    <a:pt x="3033" y="12457"/>
                  </a:cubicBezTo>
                  <a:close/>
                  <a:moveTo>
                    <a:pt x="3965" y="12024"/>
                  </a:moveTo>
                  <a:cubicBezTo>
                    <a:pt x="3223" y="11289"/>
                    <a:pt x="2593" y="10506"/>
                    <a:pt x="2083" y="9630"/>
                  </a:cubicBezTo>
                  <a:cubicBezTo>
                    <a:pt x="1733" y="9027"/>
                    <a:pt x="1366" y="8427"/>
                    <a:pt x="1065" y="7796"/>
                  </a:cubicBezTo>
                  <a:cubicBezTo>
                    <a:pt x="818" y="7277"/>
                    <a:pt x="656" y="6719"/>
                    <a:pt x="469" y="6175"/>
                  </a:cubicBezTo>
                  <a:cubicBezTo>
                    <a:pt x="434" y="6071"/>
                    <a:pt x="465" y="5950"/>
                    <a:pt x="465" y="5773"/>
                  </a:cubicBezTo>
                  <a:cubicBezTo>
                    <a:pt x="996" y="5805"/>
                    <a:pt x="1450" y="5912"/>
                    <a:pt x="1889" y="6013"/>
                  </a:cubicBezTo>
                  <a:cubicBezTo>
                    <a:pt x="1958" y="6262"/>
                    <a:pt x="2000" y="6494"/>
                    <a:pt x="2083" y="6712"/>
                  </a:cubicBezTo>
                  <a:cubicBezTo>
                    <a:pt x="2160" y="6917"/>
                    <a:pt x="2281" y="7107"/>
                    <a:pt x="2385" y="7302"/>
                  </a:cubicBezTo>
                  <a:cubicBezTo>
                    <a:pt x="2926" y="8337"/>
                    <a:pt x="3632" y="9262"/>
                    <a:pt x="4405" y="10142"/>
                  </a:cubicBezTo>
                  <a:cubicBezTo>
                    <a:pt x="4595" y="10361"/>
                    <a:pt x="4789" y="10582"/>
                    <a:pt x="4973" y="10807"/>
                  </a:cubicBezTo>
                  <a:cubicBezTo>
                    <a:pt x="5080" y="10940"/>
                    <a:pt x="5163" y="11081"/>
                    <a:pt x="5271" y="11237"/>
                  </a:cubicBezTo>
                  <a:cubicBezTo>
                    <a:pt x="4859" y="11580"/>
                    <a:pt x="4405" y="11788"/>
                    <a:pt x="3965" y="12024"/>
                  </a:cubicBezTo>
                  <a:close/>
                  <a:moveTo>
                    <a:pt x="6993" y="10420"/>
                  </a:moveTo>
                  <a:cubicBezTo>
                    <a:pt x="6938" y="10326"/>
                    <a:pt x="6868" y="10233"/>
                    <a:pt x="6823" y="10129"/>
                  </a:cubicBezTo>
                  <a:cubicBezTo>
                    <a:pt x="6674" y="9768"/>
                    <a:pt x="6539" y="9401"/>
                    <a:pt x="6390" y="9040"/>
                  </a:cubicBezTo>
                  <a:cubicBezTo>
                    <a:pt x="6085" y="8295"/>
                    <a:pt x="5638" y="7627"/>
                    <a:pt x="5136" y="6996"/>
                  </a:cubicBezTo>
                  <a:cubicBezTo>
                    <a:pt x="5035" y="6872"/>
                    <a:pt x="4949" y="6709"/>
                    <a:pt x="4738" y="6699"/>
                  </a:cubicBezTo>
                  <a:cubicBezTo>
                    <a:pt x="4668" y="6889"/>
                    <a:pt x="4765" y="7038"/>
                    <a:pt x="4851" y="7177"/>
                  </a:cubicBezTo>
                  <a:cubicBezTo>
                    <a:pt x="5008" y="7422"/>
                    <a:pt x="5167" y="7665"/>
                    <a:pt x="5330" y="7908"/>
                  </a:cubicBezTo>
                  <a:cubicBezTo>
                    <a:pt x="5694" y="8448"/>
                    <a:pt x="5978" y="9030"/>
                    <a:pt x="6203" y="9637"/>
                  </a:cubicBezTo>
                  <a:cubicBezTo>
                    <a:pt x="6317" y="9938"/>
                    <a:pt x="6449" y="10233"/>
                    <a:pt x="6564" y="10534"/>
                  </a:cubicBezTo>
                  <a:cubicBezTo>
                    <a:pt x="6577" y="10565"/>
                    <a:pt x="6546" y="10641"/>
                    <a:pt x="6515" y="10655"/>
                  </a:cubicBezTo>
                  <a:cubicBezTo>
                    <a:pt x="6484" y="10673"/>
                    <a:pt x="6401" y="10655"/>
                    <a:pt x="6380" y="10628"/>
                  </a:cubicBezTo>
                  <a:cubicBezTo>
                    <a:pt x="6210" y="10392"/>
                    <a:pt x="6041" y="10156"/>
                    <a:pt x="5891" y="9910"/>
                  </a:cubicBezTo>
                  <a:cubicBezTo>
                    <a:pt x="5676" y="9557"/>
                    <a:pt x="5483" y="9200"/>
                    <a:pt x="5285" y="8840"/>
                  </a:cubicBezTo>
                  <a:cubicBezTo>
                    <a:pt x="5029" y="8375"/>
                    <a:pt x="4713" y="7949"/>
                    <a:pt x="4343" y="7561"/>
                  </a:cubicBezTo>
                  <a:cubicBezTo>
                    <a:pt x="4214" y="7430"/>
                    <a:pt x="4100" y="7284"/>
                    <a:pt x="3975" y="7139"/>
                  </a:cubicBezTo>
                  <a:cubicBezTo>
                    <a:pt x="3850" y="7169"/>
                    <a:pt x="3871" y="7281"/>
                    <a:pt x="3895" y="7339"/>
                  </a:cubicBezTo>
                  <a:cubicBezTo>
                    <a:pt x="3962" y="7509"/>
                    <a:pt x="4027" y="7692"/>
                    <a:pt x="4141" y="7835"/>
                  </a:cubicBezTo>
                  <a:cubicBezTo>
                    <a:pt x="4578" y="8372"/>
                    <a:pt x="4914" y="8960"/>
                    <a:pt x="5240" y="9560"/>
                  </a:cubicBezTo>
                  <a:cubicBezTo>
                    <a:pt x="5427" y="9907"/>
                    <a:pt x="5646" y="10233"/>
                    <a:pt x="5846" y="10569"/>
                  </a:cubicBezTo>
                  <a:cubicBezTo>
                    <a:pt x="5905" y="10669"/>
                    <a:pt x="5957" y="10773"/>
                    <a:pt x="6016" y="10884"/>
                  </a:cubicBezTo>
                  <a:cubicBezTo>
                    <a:pt x="5943" y="10935"/>
                    <a:pt x="5888" y="10977"/>
                    <a:pt x="5825" y="11005"/>
                  </a:cubicBezTo>
                  <a:cubicBezTo>
                    <a:pt x="5784" y="11026"/>
                    <a:pt x="5729" y="11026"/>
                    <a:pt x="5680" y="11036"/>
                  </a:cubicBezTo>
                  <a:cubicBezTo>
                    <a:pt x="4502" y="9640"/>
                    <a:pt x="3262" y="8303"/>
                    <a:pt x="2454" y="6664"/>
                  </a:cubicBezTo>
                  <a:cubicBezTo>
                    <a:pt x="2395" y="6542"/>
                    <a:pt x="2329" y="6421"/>
                    <a:pt x="2270" y="6299"/>
                  </a:cubicBezTo>
                  <a:cubicBezTo>
                    <a:pt x="2257" y="6272"/>
                    <a:pt x="2257" y="6234"/>
                    <a:pt x="2246" y="6165"/>
                  </a:cubicBezTo>
                  <a:cubicBezTo>
                    <a:pt x="2333" y="6168"/>
                    <a:pt x="2416" y="6158"/>
                    <a:pt x="2486" y="6182"/>
                  </a:cubicBezTo>
                  <a:cubicBezTo>
                    <a:pt x="2835" y="6299"/>
                    <a:pt x="3178" y="6428"/>
                    <a:pt x="3525" y="6553"/>
                  </a:cubicBezTo>
                  <a:cubicBezTo>
                    <a:pt x="3622" y="6587"/>
                    <a:pt x="3719" y="6636"/>
                    <a:pt x="3819" y="6660"/>
                  </a:cubicBezTo>
                  <a:cubicBezTo>
                    <a:pt x="4041" y="6709"/>
                    <a:pt x="4232" y="6657"/>
                    <a:pt x="4373" y="6470"/>
                  </a:cubicBezTo>
                  <a:cubicBezTo>
                    <a:pt x="5126" y="5468"/>
                    <a:pt x="5884" y="4478"/>
                    <a:pt x="6505" y="3393"/>
                  </a:cubicBezTo>
                  <a:cubicBezTo>
                    <a:pt x="7004" y="2520"/>
                    <a:pt x="7520" y="1657"/>
                    <a:pt x="8126" y="843"/>
                  </a:cubicBezTo>
                  <a:cubicBezTo>
                    <a:pt x="8188" y="760"/>
                    <a:pt x="8248" y="676"/>
                    <a:pt x="8313" y="600"/>
                  </a:cubicBezTo>
                  <a:cubicBezTo>
                    <a:pt x="8348" y="562"/>
                    <a:pt x="8396" y="538"/>
                    <a:pt x="8438" y="507"/>
                  </a:cubicBezTo>
                  <a:cubicBezTo>
                    <a:pt x="8972" y="686"/>
                    <a:pt x="9498" y="864"/>
                    <a:pt x="10028" y="1037"/>
                  </a:cubicBezTo>
                  <a:cubicBezTo>
                    <a:pt x="10173" y="1086"/>
                    <a:pt x="10267" y="1179"/>
                    <a:pt x="10306" y="1318"/>
                  </a:cubicBezTo>
                  <a:cubicBezTo>
                    <a:pt x="10319" y="1366"/>
                    <a:pt x="10285" y="1428"/>
                    <a:pt x="10257" y="1535"/>
                  </a:cubicBezTo>
                  <a:cubicBezTo>
                    <a:pt x="10128" y="1387"/>
                    <a:pt x="10035" y="1283"/>
                    <a:pt x="9917" y="1148"/>
                  </a:cubicBezTo>
                  <a:cubicBezTo>
                    <a:pt x="9741" y="1460"/>
                    <a:pt x="9837" y="1698"/>
                    <a:pt x="10000" y="1948"/>
                  </a:cubicBezTo>
                  <a:cubicBezTo>
                    <a:pt x="9921" y="2104"/>
                    <a:pt x="9907" y="2298"/>
                    <a:pt x="9730" y="2409"/>
                  </a:cubicBezTo>
                  <a:lnTo>
                    <a:pt x="9727" y="2405"/>
                  </a:lnTo>
                  <a:lnTo>
                    <a:pt x="9724" y="2409"/>
                  </a:lnTo>
                  <a:lnTo>
                    <a:pt x="9724" y="2409"/>
                  </a:lnTo>
                  <a:cubicBezTo>
                    <a:pt x="9554" y="2946"/>
                    <a:pt x="9269" y="3427"/>
                    <a:pt x="8968" y="3902"/>
                  </a:cubicBezTo>
                  <a:cubicBezTo>
                    <a:pt x="8705" y="4321"/>
                    <a:pt x="8445" y="4740"/>
                    <a:pt x="8198" y="5170"/>
                  </a:cubicBezTo>
                  <a:cubicBezTo>
                    <a:pt x="8074" y="5392"/>
                    <a:pt x="7984" y="5631"/>
                    <a:pt x="7877" y="5863"/>
                  </a:cubicBezTo>
                  <a:cubicBezTo>
                    <a:pt x="7808" y="6016"/>
                    <a:pt x="7738" y="6168"/>
                    <a:pt x="7648" y="6359"/>
                  </a:cubicBezTo>
                  <a:cubicBezTo>
                    <a:pt x="7229" y="5984"/>
                    <a:pt x="7013" y="5503"/>
                    <a:pt x="6609" y="5056"/>
                  </a:cubicBezTo>
                  <a:cubicBezTo>
                    <a:pt x="6688" y="5776"/>
                    <a:pt x="6986" y="6286"/>
                    <a:pt x="7471" y="6699"/>
                  </a:cubicBezTo>
                  <a:cubicBezTo>
                    <a:pt x="7274" y="7252"/>
                    <a:pt x="6906" y="7825"/>
                    <a:pt x="6577" y="8077"/>
                  </a:cubicBezTo>
                  <a:cubicBezTo>
                    <a:pt x="6348" y="7894"/>
                    <a:pt x="6252" y="7613"/>
                    <a:pt x="6071" y="7395"/>
                  </a:cubicBezTo>
                  <a:cubicBezTo>
                    <a:pt x="5884" y="7173"/>
                    <a:pt x="5715" y="6941"/>
                    <a:pt x="5507" y="6674"/>
                  </a:cubicBezTo>
                  <a:cubicBezTo>
                    <a:pt x="5486" y="6768"/>
                    <a:pt x="5454" y="6816"/>
                    <a:pt x="5468" y="6844"/>
                  </a:cubicBezTo>
                  <a:cubicBezTo>
                    <a:pt x="5735" y="7454"/>
                    <a:pt x="6047" y="8039"/>
                    <a:pt x="6439" y="8583"/>
                  </a:cubicBezTo>
                  <a:cubicBezTo>
                    <a:pt x="6519" y="8690"/>
                    <a:pt x="6584" y="8822"/>
                    <a:pt x="6789" y="8826"/>
                  </a:cubicBezTo>
                  <a:cubicBezTo>
                    <a:pt x="6844" y="8749"/>
                    <a:pt x="6914" y="8659"/>
                    <a:pt x="6983" y="8570"/>
                  </a:cubicBezTo>
                  <a:cubicBezTo>
                    <a:pt x="7429" y="8718"/>
                    <a:pt x="8233" y="9214"/>
                    <a:pt x="8604" y="9563"/>
                  </a:cubicBezTo>
                  <a:cubicBezTo>
                    <a:pt x="8257" y="9879"/>
                    <a:pt x="7627" y="10219"/>
                    <a:pt x="6993" y="104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68" name="Google Shape;2231;p52"/>
            <p:cNvSpPr/>
            <p:nvPr/>
          </p:nvSpPr>
          <p:spPr>
            <a:xfrm rot="-7325096">
              <a:off x="3681856" y="2760181"/>
              <a:ext cx="26651" cy="40802"/>
            </a:xfrm>
            <a:custGeom>
              <a:avLst/>
              <a:gdLst/>
              <a:ahLst/>
              <a:cxnLst/>
              <a:rect l="l" t="t" r="r" b="b"/>
              <a:pathLst>
                <a:path w="1066" h="1632" extrusionOk="0">
                  <a:moveTo>
                    <a:pt x="666" y="1470"/>
                  </a:moveTo>
                  <a:cubicBezTo>
                    <a:pt x="684" y="1497"/>
                    <a:pt x="694" y="1542"/>
                    <a:pt x="722" y="1553"/>
                  </a:cubicBezTo>
                  <a:cubicBezTo>
                    <a:pt x="795" y="1584"/>
                    <a:pt x="878" y="1632"/>
                    <a:pt x="951" y="1622"/>
                  </a:cubicBezTo>
                  <a:cubicBezTo>
                    <a:pt x="1048" y="1604"/>
                    <a:pt x="1065" y="1500"/>
                    <a:pt x="1040" y="1417"/>
                  </a:cubicBezTo>
                  <a:cubicBezTo>
                    <a:pt x="892" y="908"/>
                    <a:pt x="611" y="468"/>
                    <a:pt x="258" y="69"/>
                  </a:cubicBezTo>
                  <a:cubicBezTo>
                    <a:pt x="226" y="35"/>
                    <a:pt x="164" y="31"/>
                    <a:pt x="92" y="0"/>
                  </a:cubicBezTo>
                  <a:cubicBezTo>
                    <a:pt x="60" y="59"/>
                    <a:pt x="1" y="114"/>
                    <a:pt x="1" y="170"/>
                  </a:cubicBezTo>
                  <a:cubicBezTo>
                    <a:pt x="5" y="250"/>
                    <a:pt x="36" y="333"/>
                    <a:pt x="74" y="405"/>
                  </a:cubicBezTo>
                  <a:cubicBezTo>
                    <a:pt x="268" y="763"/>
                    <a:pt x="469" y="1116"/>
                    <a:pt x="666" y="14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69" name="Google Shape;2232;p52"/>
            <p:cNvSpPr/>
            <p:nvPr/>
          </p:nvSpPr>
          <p:spPr>
            <a:xfrm rot="-7325096">
              <a:off x="3628956" y="2762558"/>
              <a:ext cx="23676" cy="42902"/>
            </a:xfrm>
            <a:custGeom>
              <a:avLst/>
              <a:gdLst/>
              <a:ahLst/>
              <a:cxnLst/>
              <a:rect l="l" t="t" r="r" b="b"/>
              <a:pathLst>
                <a:path w="947" h="1716" extrusionOk="0">
                  <a:moveTo>
                    <a:pt x="558" y="1560"/>
                  </a:moveTo>
                  <a:cubicBezTo>
                    <a:pt x="579" y="1602"/>
                    <a:pt x="621" y="1650"/>
                    <a:pt x="662" y="1671"/>
                  </a:cubicBezTo>
                  <a:cubicBezTo>
                    <a:pt x="721" y="1695"/>
                    <a:pt x="805" y="1716"/>
                    <a:pt x="849" y="1695"/>
                  </a:cubicBezTo>
                  <a:cubicBezTo>
                    <a:pt x="898" y="1671"/>
                    <a:pt x="929" y="1591"/>
                    <a:pt x="939" y="1532"/>
                  </a:cubicBezTo>
                  <a:cubicBezTo>
                    <a:pt x="947" y="1487"/>
                    <a:pt x="918" y="1435"/>
                    <a:pt x="898" y="1390"/>
                  </a:cubicBezTo>
                  <a:cubicBezTo>
                    <a:pt x="701" y="978"/>
                    <a:pt x="503" y="565"/>
                    <a:pt x="302" y="156"/>
                  </a:cubicBezTo>
                  <a:cubicBezTo>
                    <a:pt x="278" y="105"/>
                    <a:pt x="219" y="67"/>
                    <a:pt x="153" y="1"/>
                  </a:cubicBezTo>
                  <a:cubicBezTo>
                    <a:pt x="25" y="177"/>
                    <a:pt x="0" y="343"/>
                    <a:pt x="70" y="503"/>
                  </a:cubicBezTo>
                  <a:cubicBezTo>
                    <a:pt x="222" y="860"/>
                    <a:pt x="392" y="1210"/>
                    <a:pt x="558" y="15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70" name="Google Shape;2233;p52"/>
            <p:cNvSpPr/>
            <p:nvPr/>
          </p:nvSpPr>
          <p:spPr>
            <a:xfrm rot="-7325096">
              <a:off x="3730726" y="2755867"/>
              <a:ext cx="28351" cy="43502"/>
            </a:xfrm>
            <a:custGeom>
              <a:avLst/>
              <a:gdLst/>
              <a:ahLst/>
              <a:cxnLst/>
              <a:rect l="l" t="t" r="r" b="b"/>
              <a:pathLst>
                <a:path w="1134" h="1740" extrusionOk="0">
                  <a:moveTo>
                    <a:pt x="908" y="1722"/>
                  </a:moveTo>
                  <a:cubicBezTo>
                    <a:pt x="970" y="1730"/>
                    <a:pt x="1061" y="1740"/>
                    <a:pt x="1095" y="1705"/>
                  </a:cubicBezTo>
                  <a:cubicBezTo>
                    <a:pt x="1133" y="1674"/>
                    <a:pt x="1123" y="1588"/>
                    <a:pt x="1120" y="1525"/>
                  </a:cubicBezTo>
                  <a:cubicBezTo>
                    <a:pt x="1120" y="1497"/>
                    <a:pt x="1088" y="1466"/>
                    <a:pt x="1071" y="1439"/>
                  </a:cubicBezTo>
                  <a:cubicBezTo>
                    <a:pt x="783" y="1016"/>
                    <a:pt x="492" y="590"/>
                    <a:pt x="201" y="171"/>
                  </a:cubicBezTo>
                  <a:cubicBezTo>
                    <a:pt x="174" y="129"/>
                    <a:pt x="129" y="104"/>
                    <a:pt x="1" y="0"/>
                  </a:cubicBezTo>
                  <a:cubicBezTo>
                    <a:pt x="105" y="718"/>
                    <a:pt x="396" y="1223"/>
                    <a:pt x="821" y="1671"/>
                  </a:cubicBezTo>
                  <a:cubicBezTo>
                    <a:pt x="845" y="1695"/>
                    <a:pt x="877" y="1722"/>
                    <a:pt x="908" y="17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71" name="Google Shape;2234;p52"/>
            <p:cNvSpPr/>
            <p:nvPr/>
          </p:nvSpPr>
          <p:spPr>
            <a:xfrm rot="-7325096">
              <a:off x="3656771" y="2766984"/>
              <a:ext cx="22201" cy="32701"/>
            </a:xfrm>
            <a:custGeom>
              <a:avLst/>
              <a:gdLst/>
              <a:ahLst/>
              <a:cxnLst/>
              <a:rect l="l" t="t" r="r" b="b"/>
              <a:pathLst>
                <a:path w="888" h="1308" extrusionOk="0">
                  <a:moveTo>
                    <a:pt x="565" y="1217"/>
                  </a:moveTo>
                  <a:cubicBezTo>
                    <a:pt x="582" y="1245"/>
                    <a:pt x="617" y="1269"/>
                    <a:pt x="645" y="1276"/>
                  </a:cubicBezTo>
                  <a:cubicBezTo>
                    <a:pt x="693" y="1290"/>
                    <a:pt x="766" y="1307"/>
                    <a:pt x="794" y="1286"/>
                  </a:cubicBezTo>
                  <a:cubicBezTo>
                    <a:pt x="839" y="1248"/>
                    <a:pt x="877" y="1182"/>
                    <a:pt x="884" y="1128"/>
                  </a:cubicBezTo>
                  <a:cubicBezTo>
                    <a:pt x="888" y="1065"/>
                    <a:pt x="864" y="992"/>
                    <a:pt x="829" y="936"/>
                  </a:cubicBezTo>
                  <a:cubicBezTo>
                    <a:pt x="656" y="649"/>
                    <a:pt x="479" y="362"/>
                    <a:pt x="298" y="77"/>
                  </a:cubicBezTo>
                  <a:cubicBezTo>
                    <a:pt x="274" y="39"/>
                    <a:pt x="215" y="26"/>
                    <a:pt x="173" y="1"/>
                  </a:cubicBezTo>
                  <a:cubicBezTo>
                    <a:pt x="11" y="84"/>
                    <a:pt x="0" y="229"/>
                    <a:pt x="63" y="348"/>
                  </a:cubicBezTo>
                  <a:cubicBezTo>
                    <a:pt x="212" y="645"/>
                    <a:pt x="395" y="930"/>
                    <a:pt x="565" y="1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72" name="Google Shape;2235;p52"/>
            <p:cNvSpPr/>
            <p:nvPr/>
          </p:nvSpPr>
          <p:spPr>
            <a:xfrm rot="-7325096">
              <a:off x="3598107" y="2762167"/>
              <a:ext cx="26201" cy="35902"/>
            </a:xfrm>
            <a:custGeom>
              <a:avLst/>
              <a:gdLst/>
              <a:ahLst/>
              <a:cxnLst/>
              <a:rect l="l" t="t" r="r" b="b"/>
              <a:pathLst>
                <a:path w="1048" h="1436" extrusionOk="0">
                  <a:moveTo>
                    <a:pt x="254" y="202"/>
                  </a:moveTo>
                  <a:cubicBezTo>
                    <a:pt x="208" y="143"/>
                    <a:pt x="150" y="92"/>
                    <a:pt x="60" y="1"/>
                  </a:cubicBezTo>
                  <a:cubicBezTo>
                    <a:pt x="1" y="597"/>
                    <a:pt x="320" y="975"/>
                    <a:pt x="642" y="1345"/>
                  </a:cubicBezTo>
                  <a:cubicBezTo>
                    <a:pt x="722" y="1435"/>
                    <a:pt x="840" y="1422"/>
                    <a:pt x="961" y="1325"/>
                  </a:cubicBezTo>
                  <a:cubicBezTo>
                    <a:pt x="995" y="1293"/>
                    <a:pt x="1019" y="1248"/>
                    <a:pt x="1048" y="1207"/>
                  </a:cubicBezTo>
                  <a:cubicBezTo>
                    <a:pt x="995" y="1179"/>
                    <a:pt x="933" y="1155"/>
                    <a:pt x="902" y="1110"/>
                  </a:cubicBezTo>
                  <a:cubicBezTo>
                    <a:pt x="680" y="812"/>
                    <a:pt x="472" y="503"/>
                    <a:pt x="254" y="2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73" name="Google Shape;2236;p52"/>
            <p:cNvSpPr/>
            <p:nvPr/>
          </p:nvSpPr>
          <p:spPr>
            <a:xfrm rot="-7325096">
              <a:off x="3797730" y="2762666"/>
              <a:ext cx="81879" cy="129881"/>
            </a:xfrm>
            <a:custGeom>
              <a:avLst/>
              <a:gdLst/>
              <a:ahLst/>
              <a:cxnLst/>
              <a:rect l="l" t="t" r="r" b="b"/>
              <a:pathLst>
                <a:path w="3275" h="5195" extrusionOk="0">
                  <a:moveTo>
                    <a:pt x="2730" y="4120"/>
                  </a:moveTo>
                  <a:cubicBezTo>
                    <a:pt x="2450" y="3715"/>
                    <a:pt x="2121" y="3333"/>
                    <a:pt x="1857" y="2914"/>
                  </a:cubicBezTo>
                  <a:cubicBezTo>
                    <a:pt x="1265" y="1976"/>
                    <a:pt x="696" y="1023"/>
                    <a:pt x="114" y="77"/>
                  </a:cubicBezTo>
                  <a:cubicBezTo>
                    <a:pt x="101" y="53"/>
                    <a:pt x="63" y="39"/>
                    <a:pt x="0" y="1"/>
                  </a:cubicBezTo>
                  <a:cubicBezTo>
                    <a:pt x="14" y="122"/>
                    <a:pt x="4" y="226"/>
                    <a:pt x="35" y="312"/>
                  </a:cubicBezTo>
                  <a:cubicBezTo>
                    <a:pt x="125" y="552"/>
                    <a:pt x="215" y="791"/>
                    <a:pt x="336" y="1016"/>
                  </a:cubicBezTo>
                  <a:cubicBezTo>
                    <a:pt x="596" y="1494"/>
                    <a:pt x="880" y="1961"/>
                    <a:pt x="1144" y="2440"/>
                  </a:cubicBezTo>
                  <a:cubicBezTo>
                    <a:pt x="1580" y="3237"/>
                    <a:pt x="2121" y="3965"/>
                    <a:pt x="2703" y="4664"/>
                  </a:cubicBezTo>
                  <a:cubicBezTo>
                    <a:pt x="2855" y="4848"/>
                    <a:pt x="3015" y="5025"/>
                    <a:pt x="3274" y="5194"/>
                  </a:cubicBezTo>
                  <a:cubicBezTo>
                    <a:pt x="3247" y="5059"/>
                    <a:pt x="3247" y="4972"/>
                    <a:pt x="3208" y="4907"/>
                  </a:cubicBezTo>
                  <a:cubicBezTo>
                    <a:pt x="3056" y="4640"/>
                    <a:pt x="2907" y="4373"/>
                    <a:pt x="2730" y="41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00"/>
                </a:solidFill>
              </a:endParaRPr>
            </a:p>
          </p:txBody>
        </p:sp>
      </p:grpSp>
      <p:pic>
        <p:nvPicPr>
          <p:cNvPr id="27" name="Shape 66" descr="r-marker-purple@3x.png"/>
          <p:cNvPicPr preferRelativeResize="0"/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6203" t="9376" r="7036" b="25553"/>
          <a:stretch/>
        </p:blipFill>
        <p:spPr>
          <a:xfrm>
            <a:off x="7236296" y="0"/>
            <a:ext cx="1608672" cy="1368152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48 CuadroTexto"/>
          <p:cNvSpPr txBox="1"/>
          <p:nvPr/>
        </p:nvSpPr>
        <p:spPr>
          <a:xfrm>
            <a:off x="107504" y="332656"/>
            <a:ext cx="7416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Introducción al concepto de experimento</a:t>
            </a:r>
            <a:endParaRPr lang="es-AR" sz="4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lgerian" pitchFamily="82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54" grpId="0"/>
      <p:bldP spid="55" grpId="0"/>
      <p:bldP spid="56" grpId="0"/>
      <p:bldP spid="57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100392" y="648866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>
                    <a:lumMod val="50000"/>
                  </a:schemeClr>
                </a:solidFill>
              </a:rPr>
              <a:t>4/23</a:t>
            </a:r>
            <a:endParaRPr lang="es-A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51520" y="404664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Planear</a:t>
            </a:r>
            <a:endParaRPr lang="es-A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58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51520" y="122602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¿Qué variable/ variables voy a medir?,  ¿Cómo son esas variables: </a:t>
            </a:r>
            <a:r>
              <a:rPr lang="es-AR" sz="28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independientes y dependientes</a:t>
            </a:r>
            <a:r>
              <a:rPr lang="es-AR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s-AR" sz="28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51520" y="2478263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Obtener datos</a:t>
            </a:r>
            <a:endParaRPr lang="es-A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58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51520" y="3299619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¿Cómo son variables: </a:t>
            </a:r>
            <a:r>
              <a:rPr lang="es-AR" sz="2800" u="sng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numéricas continuas</a:t>
            </a:r>
            <a:r>
              <a:rPr lang="es-AR" sz="28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, discretas o binarias? ¿Cuántos niveles de tratamiento tengo?</a:t>
            </a:r>
            <a:endParaRPr lang="es-AR" sz="28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51520" y="4551862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Análisis de datos</a:t>
            </a:r>
            <a:endParaRPr lang="es-A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58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51520" y="5373216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Verificación de los supuestos  y análisis de diseños factoriales</a:t>
            </a:r>
            <a:endParaRPr lang="es-AR" sz="28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Shape 66" descr="r-marker-purple@3x.png"/>
          <p:cNvPicPr preferRelativeResize="0"/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6203" t="9376" r="7036" b="25553"/>
          <a:stretch/>
        </p:blipFill>
        <p:spPr>
          <a:xfrm>
            <a:off x="7236296" y="0"/>
            <a:ext cx="1608672" cy="1368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100392" y="648866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>
                    <a:lumMod val="50000"/>
                  </a:schemeClr>
                </a:solidFill>
              </a:rPr>
              <a:t>5/23</a:t>
            </a:r>
            <a:endParaRPr lang="es-A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23528" y="116632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Distribución de Gauss</a:t>
            </a:r>
            <a:endParaRPr lang="es-A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0" y="1340768"/>
            <a:ext cx="8892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Es la probabilidad de distribución de una variable numérica continua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0" y="69269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¿Qué es?</a:t>
            </a:r>
            <a:endParaRPr lang="es-AR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0" y="2420888"/>
            <a:ext cx="49320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La grafica de la distribución , también llamada Normal, es una función de densidad que tiene forma </a:t>
            </a:r>
            <a:r>
              <a:rPr lang="es-A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acampanada</a:t>
            </a:r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y es simétrica respecto al parámetro de la media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0" y="515719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Una de sus principales características es que se puede describir usando la media y la varianza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699792" y="6218148"/>
            <a:ext cx="4355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Variable ~ Normal ( µ, </a:t>
            </a:r>
            <a:r>
              <a:rPr lang="el-GR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s-AR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endParaRPr lang="es-AR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Shape 66" descr="r-marker-purple@3x.png"/>
          <p:cNvPicPr preferRelativeResize="0"/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6203" t="9376" r="7036" b="25553"/>
          <a:stretch/>
        </p:blipFill>
        <p:spPr>
          <a:xfrm>
            <a:off x="7236296" y="0"/>
            <a:ext cx="1608672" cy="136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4" cstate="print"/>
          <a:srcRect l="25177" t="20297" r="25567" b="21625"/>
          <a:stretch>
            <a:fillRect/>
          </a:stretch>
        </p:blipFill>
        <p:spPr bwMode="auto">
          <a:xfrm>
            <a:off x="5508104" y="2132856"/>
            <a:ext cx="347591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100392" y="648866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>
                    <a:lumMod val="50000"/>
                  </a:schemeClr>
                </a:solidFill>
              </a:rPr>
              <a:t>6/23</a:t>
            </a:r>
            <a:endParaRPr lang="es-A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2" descr="Bioestadística José Mª Pérez Pulido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692696"/>
            <a:ext cx="4032448" cy="397795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4283968" y="3212976"/>
            <a:ext cx="4320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Varianza</a:t>
            </a:r>
            <a:r>
              <a:rPr lang="es-A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es la dispersión respecto a la media. Se calcula como la suma de los residuos al cuadrado divido el total de observaciones</a:t>
            </a:r>
            <a:endParaRPr lang="es-AR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https://economipedia.com/wp-content/uploads/2017/10/varianza-300x78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1000" contrast="-23000"/>
          </a:blip>
          <a:stretch>
            <a:fillRect/>
          </a:stretch>
        </p:blipFill>
        <p:spPr bwMode="auto">
          <a:xfrm>
            <a:off x="5220072" y="4581128"/>
            <a:ext cx="28575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6 CuadroTexto"/>
          <p:cNvSpPr txBox="1"/>
          <p:nvPr/>
        </p:nvSpPr>
        <p:spPr>
          <a:xfrm>
            <a:off x="4211960" y="1628800"/>
            <a:ext cx="493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Tengo esta serie de números: 9,3,8,8,9,8,9,18</a:t>
            </a:r>
            <a:endParaRPr lang="es-AR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724128" y="2492896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Media (µ)= 9</a:t>
            </a:r>
            <a:endParaRPr lang="es-AR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539552" y="5805264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Varianza(</a:t>
            </a:r>
            <a:r>
              <a:rPr lang="el-GR" sz="20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s-AR" sz="20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)= (9-9)^2+ (3-9)^2……/8= 15</a:t>
            </a:r>
            <a:endParaRPr lang="es-AR" sz="20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Shape 66" descr="r-marker-purple@3x.png"/>
          <p:cNvPicPr preferRelativeResize="0"/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6203" t="9376" r="7036" b="25553"/>
          <a:stretch/>
        </p:blipFill>
        <p:spPr>
          <a:xfrm>
            <a:off x="7236296" y="0"/>
            <a:ext cx="1608672" cy="1368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100392" y="648866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>
                    <a:lumMod val="50000"/>
                  </a:schemeClr>
                </a:solidFill>
              </a:rPr>
              <a:t>7/23</a:t>
            </a:r>
            <a:endParaRPr lang="es-A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0" y="1340768"/>
            <a:ext cx="8892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Son condiciones </a:t>
            </a:r>
            <a:r>
              <a:rPr lang="es-AR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especificas</a:t>
            </a:r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 que nuestros datos deben cumplir para que los resultados obtenidos de las pruebas de inferencia puedan considerarse </a:t>
            </a:r>
            <a:r>
              <a:rPr lang="es-AR" sz="28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adecuados</a:t>
            </a:r>
            <a:endParaRPr lang="es-AR" sz="2800" i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0" y="2780928"/>
            <a:ext cx="8892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La comprobación de estos supuestos deben realizarse previo a la aplicación de la prueba ó test estadístico</a:t>
            </a:r>
            <a:endParaRPr lang="es-A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0" y="3861048"/>
            <a:ext cx="88924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Los supuestos más comunes son:</a:t>
            </a:r>
          </a:p>
          <a:p>
            <a:pPr algn="just">
              <a:buFont typeface="Wingdings" pitchFamily="2" charset="2"/>
              <a:buChar char="ü"/>
            </a:pPr>
            <a:r>
              <a:rPr lang="es-AR" sz="28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Distribución normal </a:t>
            </a:r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de los datos (definir prueba paramétrica o no paramétrica)</a:t>
            </a:r>
          </a:p>
          <a:p>
            <a:pPr algn="just">
              <a:buFont typeface="Wingdings" pitchFamily="2" charset="2"/>
              <a:buChar char="ü"/>
            </a:pPr>
            <a:r>
              <a:rPr lang="es-AR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Homogeneidad de varianza </a:t>
            </a:r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(Considera varianza constante entre diferentes grupos)</a:t>
            </a:r>
          </a:p>
          <a:p>
            <a:pPr algn="just">
              <a:buFont typeface="Wingdings" pitchFamily="2" charset="2"/>
              <a:buChar char="ü"/>
            </a:pPr>
            <a:r>
              <a:rPr lang="es-AR" sz="2800" i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Independencia de los datos</a:t>
            </a:r>
            <a:endParaRPr lang="es-AR" sz="2800" i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Shape 66" descr="r-marker-purple@3x.png"/>
          <p:cNvPicPr preferRelativeResize="0"/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6203" t="9376" r="7036" b="25553"/>
          <a:stretch/>
        </p:blipFill>
        <p:spPr>
          <a:xfrm>
            <a:off x="7236296" y="0"/>
            <a:ext cx="1608672" cy="13681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3 CuadroTexto"/>
          <p:cNvSpPr txBox="1"/>
          <p:nvPr/>
        </p:nvSpPr>
        <p:spPr>
          <a:xfrm>
            <a:off x="179512" y="332656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¿Supuestos en estadística?</a:t>
            </a:r>
            <a:endParaRPr lang="es-AR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100392" y="648866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>
                    <a:lumMod val="50000"/>
                  </a:schemeClr>
                </a:solidFill>
              </a:rPr>
              <a:t>8/23</a:t>
            </a:r>
            <a:endParaRPr lang="es-A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23528" y="332656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PRUEBA DE HIPOTESIS</a:t>
            </a:r>
            <a:endParaRPr lang="es-AR" sz="4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0" y="1412776"/>
            <a:ext cx="8892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Es un proceso para determinar la validez de una afirmación hecha sobre la población basándose en evidencia muestra</a:t>
            </a:r>
            <a:endParaRPr lang="es-A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0" y="2528610"/>
            <a:ext cx="8892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La afirmación sobre la población será sobre los siguientes parámetros: </a:t>
            </a:r>
            <a:r>
              <a:rPr lang="es-AR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media, varianza, proporción</a:t>
            </a:r>
            <a:endParaRPr lang="es-AR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0" y="3644444"/>
            <a:ext cx="8892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Hipótesis</a:t>
            </a:r>
            <a:endParaRPr lang="es-AR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0" y="4329391"/>
            <a:ext cx="8892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La hipótesis nula (</a:t>
            </a:r>
            <a:r>
              <a:rPr lang="es-AR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Ho</a:t>
            </a:r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s-AR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afirma que no hay diferencias en la población. Esta hipótesis implica que no hay efecto. </a:t>
            </a:r>
            <a:endParaRPr lang="es-A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0" y="5445224"/>
            <a:ext cx="8892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La hipótesis alternativa (</a:t>
            </a:r>
            <a:r>
              <a:rPr lang="es-AR" sz="28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Ha</a:t>
            </a:r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), afirma que hay diferencias en la población. Esta hipótesis implica que hay efecto. </a:t>
            </a:r>
            <a:endParaRPr lang="es-AR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Shape 66" descr="r-marker-purple@3x.png"/>
          <p:cNvPicPr preferRelativeResize="0"/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6203" t="9376" r="7036" b="25553"/>
          <a:stretch/>
        </p:blipFill>
        <p:spPr>
          <a:xfrm>
            <a:off x="7236296" y="0"/>
            <a:ext cx="1608672" cy="1368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100392" y="648866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>
                    <a:lumMod val="50000"/>
                  </a:schemeClr>
                </a:solidFill>
              </a:rPr>
              <a:t>9/23</a:t>
            </a:r>
            <a:endParaRPr lang="es-A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23528" y="332656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Criterio de decisión</a:t>
            </a:r>
            <a:endParaRPr lang="es-A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0" y="1196752"/>
            <a:ext cx="8892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Para tomar una decisión con respecto a la hipótesis (si la Ho es cierta o no), vamos a fijar un valor critico. Asumiendo que se pueden cometer errores:</a:t>
            </a:r>
            <a:endParaRPr lang="es-A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0" y="2636912"/>
            <a:ext cx="8892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Error de tipo I:</a:t>
            </a:r>
            <a:r>
              <a:rPr lang="es-AR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A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va a consistir en rechazar la hipótesis nula cuando es cierta</a:t>
            </a:r>
            <a:endParaRPr lang="es-AR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0" y="3645024"/>
            <a:ext cx="8892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Error de tipo II:</a:t>
            </a:r>
            <a:r>
              <a:rPr lang="es-AR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s-A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va a consistir en aceptar la hipótesis nula cuando es falsa</a:t>
            </a:r>
            <a:endParaRPr lang="es-AR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0" y="4653136"/>
            <a:ext cx="88924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El </a:t>
            </a:r>
            <a:r>
              <a:rPr lang="es-AR" sz="28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A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-valor es un valor de probabilidad, entre 0 y 1</a:t>
            </a:r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, que nos muestra la probabilidad de haber obtenido el resultados suponiendo que la Ho es cierta.  Teniendo en cuenta un valor de </a:t>
            </a:r>
            <a:r>
              <a:rPr lang="es-AR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significancia</a:t>
            </a:r>
            <a:r>
              <a:rPr lang="es-AR" sz="2800" dirty="0" smtClean="0">
                <a:latin typeface="Times New Roman" pitchFamily="18" charset="0"/>
                <a:cs typeface="Times New Roman" pitchFamily="18" charset="0"/>
              </a:rPr>
              <a:t> convencionalmente: 0.05 ó 0.01</a:t>
            </a:r>
            <a:endParaRPr lang="es-AR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Shape 66" descr="r-marker-purple@3x.png"/>
          <p:cNvPicPr preferRelativeResize="0"/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6203" t="9376" r="7036" b="25553"/>
          <a:stretch/>
        </p:blipFill>
        <p:spPr>
          <a:xfrm>
            <a:off x="7236296" y="0"/>
            <a:ext cx="1608672" cy="1368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1" grpId="0"/>
      <p:bldP spid="13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2039</TotalTime>
  <Words>1197</Words>
  <Application>Microsoft Office PowerPoint</Application>
  <PresentationFormat>Presentación en pantalla (4:3)</PresentationFormat>
  <Paragraphs>147</Paragraphs>
  <Slides>23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Pasamos a RStudio</vt:lpstr>
      <vt:lpstr>Diapositiva 14</vt:lpstr>
      <vt:lpstr>Pasamos a RStudio</vt:lpstr>
      <vt:lpstr>Diapositiva 16</vt:lpstr>
      <vt:lpstr>Pasamos a RStudio</vt:lpstr>
      <vt:lpstr>Diapositiva 18</vt:lpstr>
      <vt:lpstr>Pasamos a RStudio</vt:lpstr>
      <vt:lpstr>Diapositiva 20</vt:lpstr>
      <vt:lpstr>Diapositiva 21</vt:lpstr>
      <vt:lpstr>Pasamos a RStudio</vt:lpstr>
      <vt:lpstr>¡Muchas gracias!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Patricia</dc:creator>
  <cp:lastModifiedBy>Patricia</cp:lastModifiedBy>
  <cp:revision>168</cp:revision>
  <dcterms:created xsi:type="dcterms:W3CDTF">2020-09-25T20:28:33Z</dcterms:created>
  <dcterms:modified xsi:type="dcterms:W3CDTF">2020-11-25T13:34:44Z</dcterms:modified>
</cp:coreProperties>
</file>