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60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274" autoAdjust="0"/>
  </p:normalViewPr>
  <p:slideViewPr>
    <p:cSldViewPr snapToGrid="0" showGuides="1">
      <p:cViewPr varScale="1">
        <p:scale>
          <a:sx n="121" d="100"/>
          <a:sy n="121" d="100"/>
        </p:scale>
        <p:origin x="139" y="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Gather Documents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pPr>
            <a:buNone/>
          </a:pPr>
          <a:r>
            <a:rPr lang="en-US" b="1" u="sng" dirty="0"/>
            <a:t>SHAKESPEARE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100 Sonnets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pPr>
            <a:buNone/>
          </a:pPr>
          <a:r>
            <a:rPr lang="en-US" b="1" u="sng" dirty="0"/>
            <a:t>DE VERE</a:t>
          </a:r>
        </a:p>
        <a:p>
          <a:pPr>
            <a:buFont typeface="+mj-lt"/>
            <a:buAutoNum type="romanUcPeriod"/>
          </a:pPr>
          <a:r>
            <a:rPr lang="en-US" dirty="0"/>
            <a:t>20 Poems</a:t>
          </a:r>
        </a:p>
        <a:p>
          <a:pPr>
            <a:buFont typeface="+mj-lt"/>
            <a:buAutoNum type="romanUcPeriod"/>
          </a:pPr>
          <a:r>
            <a:rPr lang="en-US" dirty="0"/>
            <a:t>15 Letters</a:t>
          </a:r>
        </a:p>
        <a:p>
          <a:pPr>
            <a:buFont typeface="+mj-lt"/>
            <a:buAutoNum type="romanUcPeriod"/>
          </a:pP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b="1" u="sng" dirty="0"/>
            <a:t>BACON</a:t>
          </a:r>
        </a:p>
        <a:p>
          <a:r>
            <a:rPr lang="en-US" b="0" u="none" dirty="0"/>
            <a:t>19 Essays</a:t>
          </a:r>
        </a:p>
        <a:p>
          <a:endParaRPr lang="en-US" b="0" u="none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Remove Stop Words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English words included with R tm library.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Elizabethan stop words.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Exploration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Words Counts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Word Cloud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K-Means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72F8FAF0-1DD6-4C36-AD3B-D8B78671A734}">
      <dgm:prSet phldrT="[Text]"/>
      <dgm:spPr/>
      <dgm:t>
        <a:bodyPr/>
        <a:lstStyle/>
        <a:p>
          <a:r>
            <a:rPr lang="en-US" dirty="0"/>
            <a:t>Word association</a:t>
          </a:r>
        </a:p>
      </dgm:t>
    </dgm:pt>
    <dgm:pt modelId="{F8073869-CED9-4D7B-8BAE-64EDAB2421DB}" type="parTrans" cxnId="{45F099F4-5CCE-433F-8F5E-FDAC666D1592}">
      <dgm:prSet/>
      <dgm:spPr/>
      <dgm:t>
        <a:bodyPr/>
        <a:lstStyle/>
        <a:p>
          <a:endParaRPr lang="en-US"/>
        </a:p>
      </dgm:t>
    </dgm:pt>
    <dgm:pt modelId="{804AF8B0-D94F-4CC9-AB29-0497A7CF572C}" type="sibTrans" cxnId="{45F099F4-5CCE-433F-8F5E-FDAC666D1592}">
      <dgm:prSet/>
      <dgm:spPr/>
      <dgm:t>
        <a:bodyPr/>
        <a:lstStyle/>
        <a:p>
          <a:endParaRPr lang="en-US"/>
        </a:p>
      </dgm:t>
    </dgm:pt>
    <dgm:pt modelId="{833A4DC1-0816-47B8-B292-EDB5E8A18BBF}">
      <dgm:prSet phldrT="[Text]"/>
      <dgm:spPr/>
      <dgm:t>
        <a:bodyPr/>
        <a:lstStyle/>
        <a:p>
          <a:r>
            <a:rPr lang="en-US" dirty="0"/>
            <a:t>Top Words</a:t>
          </a:r>
        </a:p>
      </dgm:t>
    </dgm:pt>
    <dgm:pt modelId="{446067F6-E370-473D-888D-99FBC84D4BE6}" type="parTrans" cxnId="{F5A12C2A-AD66-4B68-A9E7-F8A83573F044}">
      <dgm:prSet/>
      <dgm:spPr/>
      <dgm:t>
        <a:bodyPr/>
        <a:lstStyle/>
        <a:p>
          <a:endParaRPr lang="en-US"/>
        </a:p>
      </dgm:t>
    </dgm:pt>
    <dgm:pt modelId="{01BF8F19-1C5D-43A3-89A7-82646CDE05A8}" type="sibTrans" cxnId="{F5A12C2A-AD66-4B68-A9E7-F8A83573F044}">
      <dgm:prSet/>
      <dgm:spPr/>
      <dgm:t>
        <a:bodyPr/>
        <a:lstStyle/>
        <a:p>
          <a:endParaRPr lang="en-US"/>
        </a:p>
      </dgm:t>
    </dgm:pt>
    <dgm:pt modelId="{F1CF2876-5101-463B-A51D-21E557F64D70}">
      <dgm:prSet phldrT="[Text]"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5297B48E-C417-4876-A664-8E6BA6086E6A}" type="parTrans" cxnId="{CABEE342-0DBE-496A-99FF-02FBD666336E}">
      <dgm:prSet/>
      <dgm:spPr/>
      <dgm:t>
        <a:bodyPr/>
        <a:lstStyle/>
        <a:p>
          <a:endParaRPr lang="en-US"/>
        </a:p>
      </dgm:t>
    </dgm:pt>
    <dgm:pt modelId="{894CEC2E-96F5-424E-9533-2CC852AEB864}" type="sibTrans" cxnId="{CABEE342-0DBE-496A-99FF-02FBD666336E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2"/>
      <dgm:spPr/>
    </dgm:pt>
    <dgm:pt modelId="{187D4E8C-5C91-4D00-870C-2C45D4EA263C}" type="pres">
      <dgm:prSet presAssocID="{B4F1B46E-22B2-4721-950C-8704487586DC}" presName="firstChildTx" presStyleLbl="bgAccFollowNode1" presStyleIdx="0" presStyleCnt="12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2"/>
      <dgm:spPr/>
    </dgm:pt>
    <dgm:pt modelId="{4AE7D907-B6F4-4647-AB3F-ABE94C438AE8}" type="pres">
      <dgm:prSet presAssocID="{F9D46839-CD06-4669-AAE4-4D1E9AFEDA78}" presName="childTx" presStyleLbl="bgAccFollowNode1" presStyleIdx="1" presStyleCnt="12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2"/>
      <dgm:spPr/>
    </dgm:pt>
    <dgm:pt modelId="{D685DD23-B321-4B5E-842F-394CB33239FA}" type="pres">
      <dgm:prSet presAssocID="{7CB6360B-4022-4E96-922B-A12DE0E2A39F}" presName="childTx" presStyleLbl="bgAccFollowNode1" presStyleIdx="2" presStyleCnt="12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12"/>
      <dgm:spPr/>
    </dgm:pt>
    <dgm:pt modelId="{10C9E3CF-3A8F-4100-8ACD-91E2373197A2}" type="pres">
      <dgm:prSet presAssocID="{F2881FB1-6580-4F21-A283-BFAA6F91D5D2}" presName="firstChildTx" presStyleLbl="bgAccFollowNode1" presStyleIdx="3" presStyleCnt="12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12"/>
      <dgm:spPr/>
    </dgm:pt>
    <dgm:pt modelId="{B12AEB83-0A64-4B36-BF01-B2F834861BAA}" type="pres">
      <dgm:prSet presAssocID="{29E78340-8EBE-415C-B973-78A91A054B9C}" presName="childTx" presStyleLbl="bgAccFollowNode1" presStyleIdx="4" presStyleCnt="12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5" presStyleCnt="12"/>
      <dgm:spPr/>
    </dgm:pt>
    <dgm:pt modelId="{F8977219-728E-448F-AE8B-46B14F4F17DE}" type="pres">
      <dgm:prSet presAssocID="{6352CA33-6755-44BE-808F-400DA4CF80A7}" presName="firstChildTx" presStyleLbl="bgAccFollowNode1" presStyleIdx="5" presStyleCnt="12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6" presStyleCnt="12"/>
      <dgm:spPr/>
    </dgm:pt>
    <dgm:pt modelId="{96624143-7928-48E9-817F-BC4A07250C32}" type="pres">
      <dgm:prSet presAssocID="{3D5CDB25-F8FA-444B-8D4A-1D29D0CBA282}" presName="childTx" presStyleLbl="bgAccFollowNode1" presStyleIdx="6" presStyleCnt="12">
        <dgm:presLayoutVars>
          <dgm:bulletEnabled val="1"/>
        </dgm:presLayoutVars>
      </dgm:prSet>
      <dgm:spPr/>
    </dgm:pt>
    <dgm:pt modelId="{0240451B-876E-4C2D-A224-151127F1C54F}" type="pres">
      <dgm:prSet presAssocID="{833A4DC1-0816-47B8-B292-EDB5E8A18BBF}" presName="comp" presStyleCnt="0"/>
      <dgm:spPr/>
    </dgm:pt>
    <dgm:pt modelId="{F15293CE-D60E-4A28-935D-00C9BB14918C}" type="pres">
      <dgm:prSet presAssocID="{833A4DC1-0816-47B8-B292-EDB5E8A18BBF}" presName="child" presStyleLbl="bgAccFollowNode1" presStyleIdx="7" presStyleCnt="12"/>
      <dgm:spPr/>
    </dgm:pt>
    <dgm:pt modelId="{A71E9F52-C5E2-458F-B4BA-C4F09AED3D04}" type="pres">
      <dgm:prSet presAssocID="{833A4DC1-0816-47B8-B292-EDB5E8A18BBF}" presName="childTx" presStyleLbl="bgAccFollowNode1" presStyleIdx="7" presStyleCnt="12">
        <dgm:presLayoutVars>
          <dgm:bulletEnabled val="1"/>
        </dgm:presLayoutVars>
      </dgm:prSet>
      <dgm:spPr/>
    </dgm:pt>
    <dgm:pt modelId="{537E63EF-7005-406D-8EA6-F3A51EFE4BEA}" type="pres">
      <dgm:prSet presAssocID="{72F8FAF0-1DD6-4C36-AD3B-D8B78671A734}" presName="comp" presStyleCnt="0"/>
      <dgm:spPr/>
    </dgm:pt>
    <dgm:pt modelId="{22449060-4628-4C2E-BAC6-A40AD3D3827B}" type="pres">
      <dgm:prSet presAssocID="{72F8FAF0-1DD6-4C36-AD3B-D8B78671A734}" presName="child" presStyleLbl="bgAccFollowNode1" presStyleIdx="8" presStyleCnt="12"/>
      <dgm:spPr/>
    </dgm:pt>
    <dgm:pt modelId="{8258982C-A7E3-4C69-BCF5-EB82C3A246F9}" type="pres">
      <dgm:prSet presAssocID="{72F8FAF0-1DD6-4C36-AD3B-D8B78671A734}" presName="childTx" presStyleLbl="bgAccFollowNode1" presStyleIdx="8" presStyleCnt="12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2"/>
      <dgm:spPr/>
    </dgm:pt>
    <dgm:pt modelId="{5B88A17E-EFF5-4A04-9CC9-D2131DA9ECCC}" type="pres">
      <dgm:prSet presAssocID="{7FCE83D9-631B-4420-BBFC-CA0AFA59F747}" presName="firstChildTx" presStyleLbl="bgAccFollowNode1" presStyleIdx="9" presStyleCnt="12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2"/>
      <dgm:spPr/>
    </dgm:pt>
    <dgm:pt modelId="{2B18CCD9-D6B1-4225-8D26-4BA691BB1837}" type="pres">
      <dgm:prSet presAssocID="{50451020-5E1A-4778-9E8D-169182A36191}" presName="childTx" presStyleLbl="bgAccFollowNode1" presStyleIdx="10" presStyleCnt="12">
        <dgm:presLayoutVars>
          <dgm:bulletEnabled val="1"/>
        </dgm:presLayoutVars>
      </dgm:prSet>
      <dgm:spPr/>
    </dgm:pt>
    <dgm:pt modelId="{553972A4-255C-4A37-A25F-18AD6E007069}" type="pres">
      <dgm:prSet presAssocID="{F1CF2876-5101-463B-A51D-21E557F64D70}" presName="comp" presStyleCnt="0"/>
      <dgm:spPr/>
    </dgm:pt>
    <dgm:pt modelId="{6923EF36-D394-4C78-87B7-7730F2A7F242}" type="pres">
      <dgm:prSet presAssocID="{F1CF2876-5101-463B-A51D-21E557F64D70}" presName="child" presStyleLbl="bgAccFollowNode1" presStyleIdx="11" presStyleCnt="12"/>
      <dgm:spPr/>
    </dgm:pt>
    <dgm:pt modelId="{9921EFEA-19D6-4063-A18E-2D10B675F718}" type="pres">
      <dgm:prSet presAssocID="{F1CF2876-5101-463B-A51D-21E557F64D70}" presName="childTx" presStyleLbl="bgAccFollowNode1" presStyleIdx="11" presStyleCnt="12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AC27FE12-36A3-4393-8853-04C9017A9C03}" type="presOf" srcId="{F1CF2876-5101-463B-A51D-21E557F64D70}" destId="{6923EF36-D394-4C78-87B7-7730F2A7F242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F5A12C2A-AD66-4B68-A9E7-F8A83573F044}" srcId="{6352CA33-6755-44BE-808F-400DA4CF80A7}" destId="{833A4DC1-0816-47B8-B292-EDB5E8A18BBF}" srcOrd="2" destOrd="0" parTransId="{446067F6-E370-473D-888D-99FBC84D4BE6}" sibTransId="{01BF8F19-1C5D-43A3-89A7-82646CDE05A8}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ABEE342-0DBE-496A-99FF-02FBD666336E}" srcId="{7FCE83D9-631B-4420-BBFC-CA0AFA59F747}" destId="{F1CF2876-5101-463B-A51D-21E557F64D70}" srcOrd="2" destOrd="0" parTransId="{5297B48E-C417-4876-A664-8E6BA6086E6A}" sibTransId="{894CEC2E-96F5-424E-9533-2CC852AEB864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8326AA4F-CBBD-4556-9762-4E568834F82F}" type="presOf" srcId="{72F8FAF0-1DD6-4C36-AD3B-D8B78671A734}" destId="{22449060-4628-4C2E-BAC6-A40AD3D3827B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9C170576-50A7-400C-91C5-120ADB8C60D6}" type="presOf" srcId="{833A4DC1-0816-47B8-B292-EDB5E8A18BBF}" destId="{F15293CE-D60E-4A28-935D-00C9BB14918C}" srcOrd="0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DF58BB76-6D4D-4AD9-90CE-631E46109A17}" type="presOf" srcId="{833A4DC1-0816-47B8-B292-EDB5E8A18BBF}" destId="{A71E9F52-C5E2-458F-B4BA-C4F09AED3D04}" srcOrd="1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00D861B9-5E71-4CF6-80AA-028ACEA1A174}" type="presOf" srcId="{72F8FAF0-1DD6-4C36-AD3B-D8B78671A734}" destId="{8258982C-A7E3-4C69-BCF5-EB82C3A246F9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6666A9EC-32E9-4BAF-9B29-36EF72AD38FA}" type="presOf" srcId="{F1CF2876-5101-463B-A51D-21E557F64D70}" destId="{9921EFEA-19D6-4063-A18E-2D10B675F718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45F099F4-5CCE-433F-8F5E-FDAC666D1592}" srcId="{6352CA33-6755-44BE-808F-400DA4CF80A7}" destId="{72F8FAF0-1DD6-4C36-AD3B-D8B78671A734}" srcOrd="3" destOrd="0" parTransId="{F8073869-CED9-4D7B-8BAE-64EDAB2421DB}" sibTransId="{804AF8B0-D94F-4CC9-AB29-0497A7CF572C}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6E8E7B77-0344-4BBF-B0D8-1968754CFA78}" type="presParOf" srcId="{7B0C2EAE-70CB-4160-863D-210C3C66D5FD}" destId="{0240451B-876E-4C2D-A224-151127F1C54F}" srcOrd="3" destOrd="0" presId="urn:microsoft.com/office/officeart/2005/8/layout/hList9"/>
    <dgm:cxn modelId="{135BE209-2DF9-4A32-ACD8-664F8B51C1DB}" type="presParOf" srcId="{0240451B-876E-4C2D-A224-151127F1C54F}" destId="{F15293CE-D60E-4A28-935D-00C9BB14918C}" srcOrd="0" destOrd="0" presId="urn:microsoft.com/office/officeart/2005/8/layout/hList9"/>
    <dgm:cxn modelId="{8BDC8A16-69F5-47B0-B4BC-159AF6DACDFE}" type="presParOf" srcId="{0240451B-876E-4C2D-A224-151127F1C54F}" destId="{A71E9F52-C5E2-458F-B4BA-C4F09AED3D04}" srcOrd="1" destOrd="0" presId="urn:microsoft.com/office/officeart/2005/8/layout/hList9"/>
    <dgm:cxn modelId="{5E6EB14A-9B08-405F-BBD3-9CCFA7AAAC76}" type="presParOf" srcId="{7B0C2EAE-70CB-4160-863D-210C3C66D5FD}" destId="{537E63EF-7005-406D-8EA6-F3A51EFE4BEA}" srcOrd="4" destOrd="0" presId="urn:microsoft.com/office/officeart/2005/8/layout/hList9"/>
    <dgm:cxn modelId="{2EBD73BB-CA49-4F4F-9EBA-05049406087B}" type="presParOf" srcId="{537E63EF-7005-406D-8EA6-F3A51EFE4BEA}" destId="{22449060-4628-4C2E-BAC6-A40AD3D3827B}" srcOrd="0" destOrd="0" presId="urn:microsoft.com/office/officeart/2005/8/layout/hList9"/>
    <dgm:cxn modelId="{80394927-D566-4FCA-9677-F65B716D9049}" type="presParOf" srcId="{537E63EF-7005-406D-8EA6-F3A51EFE4BEA}" destId="{8258982C-A7E3-4C69-BCF5-EB82C3A246F9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135F72F1-726A-4309-8E75-BB208FE59CCF}" type="presParOf" srcId="{F85FFCDF-8E5F-492B-B22D-55A08EACE783}" destId="{553972A4-255C-4A37-A25F-18AD6E007069}" srcOrd="3" destOrd="0" presId="urn:microsoft.com/office/officeart/2005/8/layout/hList9"/>
    <dgm:cxn modelId="{FCCD8F46-7E78-4E47-8FC2-F8E459D9288C}" type="presParOf" srcId="{553972A4-255C-4A37-A25F-18AD6E007069}" destId="{6923EF36-D394-4C78-87B7-7730F2A7F242}" srcOrd="0" destOrd="0" presId="urn:microsoft.com/office/officeart/2005/8/layout/hList9"/>
    <dgm:cxn modelId="{48453603-553F-40DA-AF9C-9D93567131D8}" type="presParOf" srcId="{553972A4-255C-4A37-A25F-18AD6E007069}" destId="{9921EFEA-19D6-4063-A18E-2D10B675F718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SHAKESPEARE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100 Sonnets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DE VERE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20 Poems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15 Letters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100" kern="1200" dirty="0"/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BACON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u="none" kern="1200" dirty="0"/>
            <a:t>19 Essays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u="none" kern="1200" dirty="0"/>
        </a:p>
      </dsp:txBody>
      <dsp:txXfrm>
        <a:off x="1063655" y="2489494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Gather Documents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English words included with R tm library.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Elizabethan stop words.</a:t>
          </a:r>
        </a:p>
      </dsp:txBody>
      <dsp:txXfrm>
        <a:off x="3607337" y="1471513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Remove Stop Words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Words Counts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Word Cloud</a:t>
          </a:r>
        </a:p>
      </dsp:txBody>
      <dsp:txXfrm>
        <a:off x="6151018" y="1471513"/>
        <a:ext cx="1282015" cy="1017981"/>
      </dsp:txXfrm>
    </dsp:sp>
    <dsp:sp modelId="{F15293CE-D60E-4A28-935D-00C9BB14918C}">
      <dsp:nvSpPr>
        <dsp:cNvPr id="0" name=""/>
        <dsp:cNvSpPr/>
      </dsp:nvSpPr>
      <dsp:spPr>
        <a:xfrm>
          <a:off x="5906825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Words</a:t>
          </a:r>
        </a:p>
      </dsp:txBody>
      <dsp:txXfrm>
        <a:off x="6151018" y="2489494"/>
        <a:ext cx="1282015" cy="1017981"/>
      </dsp:txXfrm>
    </dsp:sp>
    <dsp:sp modelId="{22449060-4628-4C2E-BAC6-A40AD3D3827B}">
      <dsp:nvSpPr>
        <dsp:cNvPr id="0" name=""/>
        <dsp:cNvSpPr/>
      </dsp:nvSpPr>
      <dsp:spPr>
        <a:xfrm>
          <a:off x="5906825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Word association</a:t>
          </a:r>
        </a:p>
      </dsp:txBody>
      <dsp:txXfrm>
        <a:off x="6151018" y="3507476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Exploration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K-Means</a:t>
          </a:r>
        </a:p>
      </dsp:txBody>
      <dsp:txXfrm>
        <a:off x="8694700" y="1471513"/>
        <a:ext cx="1282015" cy="1017981"/>
      </dsp:txXfrm>
    </dsp:sp>
    <dsp:sp modelId="{6923EF36-D394-4C78-87B7-7730F2A7F242}">
      <dsp:nvSpPr>
        <dsp:cNvPr id="0" name=""/>
        <dsp:cNvSpPr/>
      </dsp:nvSpPr>
      <dsp:spPr>
        <a:xfrm>
          <a:off x="8450507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Vector Machine</a:t>
          </a:r>
        </a:p>
      </dsp:txBody>
      <dsp:txXfrm>
        <a:off x="8694700" y="2489494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Analysis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jackbrummet.blogspot.com/2013/04/happy-448th-birthday-william-shakespear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akespeareoxfordfellowshi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l.m.wikipedia.org/wiki/Bestand:Italian_traffic_signs_-_fermarsi_e_dare_precedenza_-_stop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solidFill>
                  <a:schemeClr val="accent2"/>
                </a:solidFill>
              </a:rPr>
              <a:t>Will</a:t>
            </a:r>
            <a:r>
              <a:rPr lang="en-US" dirty="0"/>
              <a:t> the real </a:t>
            </a:r>
            <a:r>
              <a:rPr lang="en-US" dirty="0">
                <a:solidFill>
                  <a:schemeClr val="accent2"/>
                </a:solidFill>
              </a:rPr>
              <a:t>Shakespeare</a:t>
            </a:r>
            <a:r>
              <a:rPr lang="en-US" dirty="0"/>
              <a:t> please stand up?</a:t>
            </a:r>
          </a:p>
        </p:txBody>
      </p:sp>
      <p:pic>
        <p:nvPicPr>
          <p:cNvPr id="8" name="Picture 7" descr="A close up of a person wearing sunglasses&#10;&#10;Description generated with very high confidence">
            <a:extLst>
              <a:ext uri="{FF2B5EF4-FFF2-40B4-BE49-F238E27FC236}">
                <a16:creationId xmlns:a16="http://schemas.microsoft.com/office/drawing/2014/main" id="{69FB9F62-1BBE-499B-9006-67329340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08461" y="1416829"/>
            <a:ext cx="5883539" cy="4024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0521B-DE0C-417E-A3B8-7455B5DBE10D}"/>
              </a:ext>
            </a:extLst>
          </p:cNvPr>
          <p:cNvSpPr txBox="1"/>
          <p:nvPr/>
        </p:nvSpPr>
        <p:spPr>
          <a:xfrm>
            <a:off x="2921000" y="5600700"/>
            <a:ext cx="6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jackbrummet.blogspot.com/2013/04/happy-448th-birthday-william-shakespear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</a:t>
            </a:r>
            <a:r>
              <a:rPr lang="en-US" sz="1600" dirty="0"/>
              <a:t>K-MEANS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F5047-3C96-4F1F-A29A-2B70AA141BA8}"/>
              </a:ext>
            </a:extLst>
          </p:cNvPr>
          <p:cNvSpPr txBox="1"/>
          <p:nvPr/>
        </p:nvSpPr>
        <p:spPr>
          <a:xfrm>
            <a:off x="1578077" y="1511710"/>
            <a:ext cx="921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 to group by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 to group by document/ piece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63DB4-675C-466A-B286-F16486C4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57" y="2682363"/>
            <a:ext cx="4886325" cy="3086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C48C3-9490-4AC5-A5FE-B57B1E9B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57" y="2435040"/>
            <a:ext cx="49053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</a:t>
            </a:r>
            <a:r>
              <a:rPr lang="en-US" sz="1600" dirty="0"/>
              <a:t>SUPPORT VECTOR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F5047-3C96-4F1F-A29A-2B70AA141BA8}"/>
              </a:ext>
            </a:extLst>
          </p:cNvPr>
          <p:cNvSpPr txBox="1"/>
          <p:nvPr/>
        </p:nvSpPr>
        <p:spPr>
          <a:xfrm>
            <a:off x="1578077" y="1511710"/>
            <a:ext cx="921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both regression or categorical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Tries to find a hyperplane between categories to exploit differences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04C42-862A-4B0B-9362-7C898CC229C4}"/>
              </a:ext>
            </a:extLst>
          </p:cNvPr>
          <p:cNvSpPr txBox="1"/>
          <p:nvPr/>
        </p:nvSpPr>
        <p:spPr>
          <a:xfrm>
            <a:off x="1578077" y="5858470"/>
            <a:ext cx="9210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Accuracy: ~92%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Kappa ~79%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Confidence Interval: 76% - 97%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D3C6E-2238-4E8E-AE5D-7AB81016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18" y="2773588"/>
            <a:ext cx="523875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7CAEB-3FF4-4514-9AE9-13A3B3F7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32" y="4753570"/>
            <a:ext cx="2514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7B40-3D4A-4C38-A6C0-B8FE8CEE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FFE-72FA-464C-BFF2-48777B89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testing using a variety of plays.</a:t>
            </a:r>
          </a:p>
          <a:p>
            <a:r>
              <a:rPr lang="en-US" dirty="0"/>
              <a:t>More fine tuning may increase performance.</a:t>
            </a:r>
          </a:p>
          <a:p>
            <a:r>
              <a:rPr lang="en-US" dirty="0"/>
              <a:t>These three authors all have similar word usage and associations in all of </a:t>
            </a:r>
            <a:r>
              <a:rPr lang="en-US"/>
              <a:t>their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Books</a:t>
            </a:r>
          </a:p>
          <a:p>
            <a:r>
              <a:rPr lang="en-US" dirty="0"/>
              <a:t>Proper Education</a:t>
            </a:r>
          </a:p>
          <a:p>
            <a:r>
              <a:rPr lang="en-US" dirty="0"/>
              <a:t>Royal Connection</a:t>
            </a:r>
          </a:p>
          <a:p>
            <a:r>
              <a:rPr lang="en-US" dirty="0"/>
              <a:t>Recorded History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DB389F-F0D2-4D1D-A414-5E6A0ECF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16295"/>
              </p:ext>
            </p:extLst>
          </p:nvPr>
        </p:nvGraphicFramePr>
        <p:xfrm>
          <a:off x="1826960" y="1466995"/>
          <a:ext cx="8127999" cy="534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47551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07820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7810089"/>
                    </a:ext>
                  </a:extLst>
                </a:gridCol>
              </a:tblGrid>
              <a:tr h="20544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Suspect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Edward de Vere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Sir Francis Bacon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584526"/>
                  </a:ext>
                </a:extLst>
              </a:tr>
              <a:tr h="42412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Brief History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 of Oxford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Well known for his poetry and plays.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Philosopher, poet, lawyer, and statesman.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Father of scientific theory.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66795"/>
                  </a:ext>
                </a:extLst>
              </a:tr>
              <a:tr h="129266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Evidence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Oxfordian School of Thought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https://shakespeareoxfordfellowship.org</a:t>
                      </a: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Baconian School of Thought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http://www.sirbacon.org/links/evidence.htm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860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74EC9A2-DE82-4AFB-A22A-73AF3162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95" y="1778541"/>
            <a:ext cx="1172126" cy="1650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77A79-AE78-40DD-96EC-190E5A8F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254" y="1865126"/>
            <a:ext cx="1175454" cy="16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66670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Documents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b="1" u="sng" dirty="0"/>
              <a:t>SHAKESPEARE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100 Sonnets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b="1" u="sng" dirty="0"/>
              <a:t>DE VERE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20 Poems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15 Letters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b="1" u="sng" dirty="0"/>
              <a:t>BACON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19 Essays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 Lists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3006" y="1466876"/>
            <a:ext cx="2705100" cy="432881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TM Library for R</a:t>
            </a:r>
          </a:p>
          <a:p>
            <a:pPr marL="0" indent="0" algn="ctr">
              <a:buNone/>
            </a:pPr>
            <a:endParaRPr lang="en-US" u="sng" dirty="0"/>
          </a:p>
        </p:txBody>
      </p:sp>
      <p:pic>
        <p:nvPicPr>
          <p:cNvPr id="3" name="Picture 2" descr="A red stop sign sitting on the ground&#10;&#10;Description generated with very high confidence">
            <a:extLst>
              <a:ext uri="{FF2B5EF4-FFF2-40B4-BE49-F238E27FC236}">
                <a16:creationId xmlns:a16="http://schemas.microsoft.com/office/drawing/2014/main" id="{5A64AF04-D3BE-458C-8F76-187ECF1C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0" y="1371600"/>
            <a:ext cx="4572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DFBD4-D5B4-4A4F-B3C6-20055DAD418F}"/>
              </a:ext>
            </a:extLst>
          </p:cNvPr>
          <p:cNvSpPr txBox="1"/>
          <p:nvPr/>
        </p:nvSpPr>
        <p:spPr>
          <a:xfrm>
            <a:off x="4214352" y="6056784"/>
            <a:ext cx="45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nl.m.wikipedia.org/wiki/Bestand:Italian_traffic_signs_-_fermarsi_e_dare_precedenza_-_stop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A06F713-3475-472B-A295-5DCD7FBDE72B}"/>
              </a:ext>
            </a:extLst>
          </p:cNvPr>
          <p:cNvSpPr txBox="1">
            <a:spLocks/>
          </p:cNvSpPr>
          <p:nvPr/>
        </p:nvSpPr>
        <p:spPr>
          <a:xfrm>
            <a:off x="8786352" y="1600200"/>
            <a:ext cx="27051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Elizabethan Stop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071C3EF-C22A-42FD-BBC0-522A9020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2" y="2086467"/>
            <a:ext cx="3688888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"my"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"myself"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"our"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"ours"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"ourselves"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"yourself"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"yourselves"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"him"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"his"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"himself"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"she"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"herself"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"itself"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"their"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"theirs"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"themselves"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"what"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"which"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"whom"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"this"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"that"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"those"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"was"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"were"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"been"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"being"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"have"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"has"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"had"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"having"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"does"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"doing"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"would"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"should"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"could"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"ought"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"you're"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"she's"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"it's"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"we're"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"they're"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i've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"you've"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"we've"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"they've"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i'd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"you'd"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"he'd"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"she'd"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"we'd"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"they'd"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i'll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76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"you'll"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"he'll"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"she'll"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"we'll"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"they'll"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"isn't"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"aren't"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"wasn't"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"weren't"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"hasn't"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"haven't"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"hadn't"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"doesn't"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"don't"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"didn't"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"won't"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"wouldn't"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"shan't"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"shouldn't"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"can't"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"cannot"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"couldn't"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"mustn't"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"let's"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"that's"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"who's"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"what's"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"here's"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"there's"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"when's"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"where's"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"why's"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"how's"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"and"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"because"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"until"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"while"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121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"for"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"with"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126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"against"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"between"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"into"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"through"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"during"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"before"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"after"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"above"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"below"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136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"from"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"out"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141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"over"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"under"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"again"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146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"further"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"once"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"there"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151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"when"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"where"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"why"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"how"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156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"any"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"both"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"each"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"few"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"more"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161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"most"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"some"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"such"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"nor"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"not"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"only"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171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"than"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"too"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"very"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2E2F8-E2C5-4C38-8CF7-7B99787A1BB0}"/>
              </a:ext>
            </a:extLst>
          </p:cNvPr>
          <p:cNvSpPr/>
          <p:nvPr/>
        </p:nvSpPr>
        <p:spPr>
          <a:xfrm>
            <a:off x="8513814" y="2516545"/>
            <a:ext cx="3250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[1] "art"       "can"       "doth"      "dost"      "'ere"      "hast"      "hath"      "hence"     "hither"   </a:t>
            </a:r>
          </a:p>
          <a:p>
            <a:r>
              <a:rPr lang="en-US" sz="1200" dirty="0"/>
              <a:t>[10] "nigh"      "oft"       "</a:t>
            </a:r>
            <a:r>
              <a:rPr lang="en-US" sz="1200" dirty="0" err="1"/>
              <a:t>should'st</a:t>
            </a:r>
            <a:r>
              <a:rPr lang="en-US" sz="1200" dirty="0"/>
              <a:t>" "thither"   "tither"    "thee"      "thou"      "thine"     "thy"      </a:t>
            </a:r>
          </a:p>
          <a:p>
            <a:r>
              <a:rPr lang="en-US" sz="1200" dirty="0"/>
              <a:t>[19] "'tis"      "'twas"     "</a:t>
            </a:r>
            <a:r>
              <a:rPr lang="en-US" sz="1200" dirty="0" err="1"/>
              <a:t>wast</a:t>
            </a:r>
            <a:r>
              <a:rPr lang="en-US" sz="1200" dirty="0"/>
              <a:t>"      "whence"    "wherefore" "whereto"   "will"      "withal"    "</a:t>
            </a:r>
            <a:r>
              <a:rPr lang="en-US" sz="1200" dirty="0" err="1"/>
              <a:t>would'st</a:t>
            </a:r>
            <a:r>
              <a:rPr lang="en-US" sz="1200" dirty="0"/>
              <a:t>" </a:t>
            </a:r>
          </a:p>
          <a:p>
            <a:r>
              <a:rPr lang="en-US" sz="1200" dirty="0"/>
              <a:t>[28] "ye"        "yon"       "yonder"    "lordship"  "come"      "cause"     "also"      "use"       "said"     </a:t>
            </a:r>
          </a:p>
          <a:p>
            <a:r>
              <a:rPr lang="en-US" sz="1200" dirty="0"/>
              <a:t>[37] "see"       "other"     "say"       "exeunt"    "ham"       "man"       "men"       "shall" </a:t>
            </a:r>
          </a:p>
        </p:txBody>
      </p:sp>
    </p:spTree>
    <p:extLst>
      <p:ext uri="{BB962C8B-B14F-4D97-AF65-F5344CB8AC3E}">
        <p14:creationId xmlns:p14="http://schemas.microsoft.com/office/powerpoint/2010/main" val="3246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</a:t>
            </a:r>
            <a:r>
              <a:rPr lang="en-US" sz="1600" dirty="0"/>
              <a:t>WORD COUNTS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2D1573-EF90-45D7-8C37-A5770BE81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96868"/>
              </p:ext>
            </p:extLst>
          </p:nvPr>
        </p:nvGraphicFramePr>
        <p:xfrm>
          <a:off x="1252384" y="1995457"/>
          <a:ext cx="202184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3699736839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7777301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Author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Word Count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0759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Shakespeare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5438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919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Bacon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5348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8835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 Vere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4556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07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E01D2-4280-4B6D-A625-5565AE6D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86336"/>
              </p:ext>
            </p:extLst>
          </p:nvPr>
        </p:nvGraphicFramePr>
        <p:xfrm>
          <a:off x="2263304" y="4170842"/>
          <a:ext cx="59283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149077909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594989351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93953252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76682167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280250055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3579968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Minimum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baseline="30000">
                          <a:effectLst/>
                        </a:rPr>
                        <a:t>st</a:t>
                      </a:r>
                      <a:r>
                        <a:rPr lang="en-US" sz="1200">
                          <a:effectLst/>
                        </a:rPr>
                        <a:t> Quartile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Median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en-US" sz="1200" baseline="30000">
                          <a:effectLst/>
                        </a:rPr>
                        <a:t>rd</a:t>
                      </a:r>
                      <a:r>
                        <a:rPr lang="en-US" sz="1200">
                          <a:effectLst/>
                        </a:rPr>
                        <a:t> Quartile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Maximum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168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52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58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98.98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107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508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25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2CD947-359A-49E4-9612-7623B4B72D39}"/>
              </a:ext>
            </a:extLst>
          </p:cNvPr>
          <p:cNvSpPr txBox="1"/>
          <p:nvPr/>
        </p:nvSpPr>
        <p:spPr>
          <a:xfrm>
            <a:off x="4206383" y="3645179"/>
            <a:ext cx="39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Count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7A88F-7CC6-4B0E-A520-E3D3112F132E}"/>
              </a:ext>
            </a:extLst>
          </p:cNvPr>
          <p:cNvSpPr txBox="1"/>
          <p:nvPr/>
        </p:nvSpPr>
        <p:spPr>
          <a:xfrm>
            <a:off x="946109" y="1561234"/>
            <a:ext cx="39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Words per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049EA-299A-472B-971F-049174BD849F}"/>
              </a:ext>
            </a:extLst>
          </p:cNvPr>
          <p:cNvSpPr txBox="1"/>
          <p:nvPr/>
        </p:nvSpPr>
        <p:spPr>
          <a:xfrm>
            <a:off x="8217310" y="1561234"/>
            <a:ext cx="3974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15313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</a:t>
            </a:r>
            <a:r>
              <a:rPr lang="en-US" sz="1600" dirty="0"/>
              <a:t>WORD CLOUD AND WORD ASSOCIATIONS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728C5C-ACE2-47AC-ADC9-B1FBD14B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7" y="1284032"/>
            <a:ext cx="5306723" cy="557396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742AE0-0156-4F3A-91FA-467A78FC3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85038"/>
              </p:ext>
            </p:extLst>
          </p:nvPr>
        </p:nvGraphicFramePr>
        <p:xfrm>
          <a:off x="5847738" y="2314511"/>
          <a:ext cx="5611759" cy="1989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682">
                  <a:extLst>
                    <a:ext uri="{9D8B030D-6E8A-4147-A177-3AD203B41FA5}">
                      <a16:colId xmlns:a16="http://schemas.microsoft.com/office/drawing/2014/main" val="9646028"/>
                    </a:ext>
                  </a:extLst>
                </a:gridCol>
                <a:gridCol w="835869">
                  <a:extLst>
                    <a:ext uri="{9D8B030D-6E8A-4147-A177-3AD203B41FA5}">
                      <a16:colId xmlns:a16="http://schemas.microsoft.com/office/drawing/2014/main" val="2913017395"/>
                    </a:ext>
                  </a:extLst>
                </a:gridCol>
                <a:gridCol w="980857">
                  <a:extLst>
                    <a:ext uri="{9D8B030D-6E8A-4147-A177-3AD203B41FA5}">
                      <a16:colId xmlns:a16="http://schemas.microsoft.com/office/drawing/2014/main" val="1231715465"/>
                    </a:ext>
                  </a:extLst>
                </a:gridCol>
                <a:gridCol w="835869">
                  <a:extLst>
                    <a:ext uri="{9D8B030D-6E8A-4147-A177-3AD203B41FA5}">
                      <a16:colId xmlns:a16="http://schemas.microsoft.com/office/drawing/2014/main" val="2313152159"/>
                    </a:ext>
                  </a:extLst>
                </a:gridCol>
                <a:gridCol w="836741">
                  <a:extLst>
                    <a:ext uri="{9D8B030D-6E8A-4147-A177-3AD203B41FA5}">
                      <a16:colId xmlns:a16="http://schemas.microsoft.com/office/drawing/2014/main" val="2878472041"/>
                    </a:ext>
                  </a:extLst>
                </a:gridCol>
                <a:gridCol w="836741">
                  <a:extLst>
                    <a:ext uri="{9D8B030D-6E8A-4147-A177-3AD203B41FA5}">
                      <a16:colId xmlns:a16="http://schemas.microsoft.com/office/drawing/2014/main" val="4219540647"/>
                    </a:ext>
                  </a:extLst>
                </a:gridCol>
              </a:tblGrid>
              <a:tr h="19895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Love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73396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rejected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0.65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absurdly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0.68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otherwise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0.68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33364"/>
                  </a:ext>
                </a:extLst>
              </a:tr>
              <a:tr h="198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course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admit</a:t>
                      </a:r>
                      <a:endParaRPr lang="en-US" sz="12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0.68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thing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0.61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38799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continuance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0.58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alteri</a:t>
                      </a:r>
                      <a:endParaRPr lang="en-US" sz="12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0.68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citizen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80223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cutting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0.54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amorous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0.68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things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22496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speeches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0.52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antonius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0.68</a:t>
                      </a:r>
                      <a:endParaRPr lang="en-US" sz="12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affect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0.55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7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6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</a:t>
            </a:r>
            <a:r>
              <a:rPr lang="en-US" sz="1600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831F1-20A8-4E89-9329-CF9C3A9DD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09" y="2742432"/>
            <a:ext cx="4676775" cy="2847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F5047-3C96-4F1F-A29A-2B70AA141BA8}"/>
              </a:ext>
            </a:extLst>
          </p:cNvPr>
          <p:cNvSpPr txBox="1"/>
          <p:nvPr/>
        </p:nvSpPr>
        <p:spPr>
          <a:xfrm>
            <a:off x="1578077" y="1511710"/>
            <a:ext cx="921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Mosteller</a:t>
            </a:r>
            <a:r>
              <a:rPr lang="en-US" dirty="0"/>
              <a:t> and Wallace used a single word to identify the author of the disputed Articles of Federation.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04083-B5F6-4AB7-8ACE-A228D4847A27}"/>
              </a:ext>
            </a:extLst>
          </p:cNvPr>
          <p:cNvSpPr txBox="1"/>
          <p:nvPr/>
        </p:nvSpPr>
        <p:spPr>
          <a:xfrm>
            <a:off x="1578077" y="5858470"/>
            <a:ext cx="9210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Accuracy: ~70%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Kappa ~29%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Confidence Interval: 52% - 83%</a:t>
            </a:r>
          </a:p>
        </p:txBody>
      </p:sp>
    </p:spTree>
    <p:extLst>
      <p:ext uri="{BB962C8B-B14F-4D97-AF65-F5344CB8AC3E}">
        <p14:creationId xmlns:p14="http://schemas.microsoft.com/office/powerpoint/2010/main" val="35698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461</TotalTime>
  <Words>1187</Words>
  <Application>Microsoft Office PowerPoint</Application>
  <PresentationFormat>Widescreen</PresentationFormat>
  <Paragraphs>151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</vt:lpstr>
      <vt:lpstr>Consolas</vt:lpstr>
      <vt:lpstr>Euphemia</vt:lpstr>
      <vt:lpstr>Plantagenet Cherokee</vt:lpstr>
      <vt:lpstr>Times New Roman</vt:lpstr>
      <vt:lpstr>Wingdings</vt:lpstr>
      <vt:lpstr>Academic Literature 16x9</vt:lpstr>
      <vt:lpstr>Will the real Shakespeare please stand up?</vt:lpstr>
      <vt:lpstr>Controversy</vt:lpstr>
      <vt:lpstr>Possibilities</vt:lpstr>
      <vt:lpstr>Methodology</vt:lpstr>
      <vt:lpstr>Gather Documents</vt:lpstr>
      <vt:lpstr>Stopwords Lists</vt:lpstr>
      <vt:lpstr>Exploration – WORD COUNTS</vt:lpstr>
      <vt:lpstr>Exploration – WORD CLOUD AND WORD ASSOCIATIONS</vt:lpstr>
      <vt:lpstr>Analysis – DECISION TREE</vt:lpstr>
      <vt:lpstr>Analysis – K-MEANS</vt:lpstr>
      <vt:lpstr>Analysis – SUPPORT VECTOR MACHINE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 real Shakespeare please stand up?</dc:title>
  <dc:creator>Randall Lueck</dc:creator>
  <cp:lastModifiedBy>Randall Lueck</cp:lastModifiedBy>
  <cp:revision>24</cp:revision>
  <dcterms:created xsi:type="dcterms:W3CDTF">2018-09-23T16:41:23Z</dcterms:created>
  <dcterms:modified xsi:type="dcterms:W3CDTF">2018-09-24T02:45:27Z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