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edofcreativity.org/2007/04/29/collaboration-in-schools-more-reasons-we-need-it/" TargetMode="External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edofcreativity.org/2007/04/29/collaboration-in-schools-more-reasons-we-need-it/" TargetMode="External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4D8E9-5E22-41DB-A5F4-26569D512DE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FD8EF5-76AF-42FC-9293-5F3CF2E82A8A}">
      <dgm:prSet/>
      <dgm:spPr/>
      <dgm:t>
        <a:bodyPr/>
        <a:lstStyle/>
        <a:p>
          <a:r>
            <a:rPr lang="en-US" b="0" i="0" dirty="0"/>
            <a:t>Student self-report questionnaires</a:t>
          </a:r>
          <a:endParaRPr lang="en-US" dirty="0"/>
        </a:p>
      </dgm:t>
    </dgm:pt>
    <dgm:pt modelId="{BA947F70-F6BB-4D5F-9BB8-D5583ABFCA60}" type="parTrans" cxnId="{C57B9570-0050-4E19-96B3-E7121FEDC974}">
      <dgm:prSet/>
      <dgm:spPr/>
      <dgm:t>
        <a:bodyPr/>
        <a:lstStyle/>
        <a:p>
          <a:endParaRPr lang="en-US"/>
        </a:p>
      </dgm:t>
    </dgm:pt>
    <dgm:pt modelId="{5F9D28EE-2F67-49A2-9798-04F02A45F7E0}" type="sibTrans" cxnId="{C57B9570-0050-4E19-96B3-E7121FEDC974}">
      <dgm:prSet/>
      <dgm:spPr/>
      <dgm:t>
        <a:bodyPr/>
        <a:lstStyle/>
        <a:p>
          <a:endParaRPr lang="en-US"/>
        </a:p>
      </dgm:t>
    </dgm:pt>
    <dgm:pt modelId="{3877D32E-E1A8-41BA-B88C-147B906AC74B}">
      <dgm:prSet/>
      <dgm:spPr/>
      <dgm:t>
        <a:bodyPr/>
        <a:lstStyle/>
        <a:p>
          <a:r>
            <a:rPr lang="en-US" b="0" i="0"/>
            <a:t>Teacher reports on students</a:t>
          </a:r>
          <a:endParaRPr lang="en-US"/>
        </a:p>
      </dgm:t>
    </dgm:pt>
    <dgm:pt modelId="{CDCB7B4D-0DA4-4E25-8CD3-9ACE041D900A}" type="parTrans" cxnId="{4E6DA4A8-65F6-4207-8489-68538B3F04B8}">
      <dgm:prSet/>
      <dgm:spPr/>
      <dgm:t>
        <a:bodyPr/>
        <a:lstStyle/>
        <a:p>
          <a:endParaRPr lang="en-US"/>
        </a:p>
      </dgm:t>
    </dgm:pt>
    <dgm:pt modelId="{DD84E72A-2427-4A15-BB85-B678956BCC81}" type="sibTrans" cxnId="{4E6DA4A8-65F6-4207-8489-68538B3F04B8}">
      <dgm:prSet/>
      <dgm:spPr/>
      <dgm:t>
        <a:bodyPr/>
        <a:lstStyle/>
        <a:p>
          <a:endParaRPr lang="en-US"/>
        </a:p>
      </dgm:t>
    </dgm:pt>
    <dgm:pt modelId="{90CBBE07-2965-47D3-9E87-45AAE7165266}">
      <dgm:prSet/>
      <dgm:spPr>
        <a:ln>
          <a:solidFill>
            <a:srgbClr val="FFFF00"/>
          </a:solidFill>
        </a:ln>
      </dgm:spPr>
      <dgm:t>
        <a:bodyPr/>
        <a:lstStyle/>
        <a:p>
          <a:r>
            <a:rPr lang="en-US" b="0" i="0" dirty="0"/>
            <a:t>Observational measures </a:t>
          </a:r>
          <a:endParaRPr lang="en-US" dirty="0"/>
        </a:p>
      </dgm:t>
    </dgm:pt>
    <dgm:pt modelId="{5FCB675F-0B76-4220-B044-A374A6D1CA2F}" type="parTrans" cxnId="{090948C1-654D-4E14-A7B4-932795E86834}">
      <dgm:prSet/>
      <dgm:spPr/>
      <dgm:t>
        <a:bodyPr/>
        <a:lstStyle/>
        <a:p>
          <a:endParaRPr lang="en-US"/>
        </a:p>
      </dgm:t>
    </dgm:pt>
    <dgm:pt modelId="{5A48A249-3E5B-4389-9684-5304285171B7}" type="sibTrans" cxnId="{090948C1-654D-4E14-A7B4-932795E86834}">
      <dgm:prSet/>
      <dgm:spPr/>
      <dgm:t>
        <a:bodyPr/>
        <a:lstStyle/>
        <a:p>
          <a:endParaRPr lang="en-US"/>
        </a:p>
      </dgm:t>
    </dgm:pt>
    <dgm:pt modelId="{9313FC39-BC54-43C2-AEBB-E640A1FD1797}" type="pres">
      <dgm:prSet presAssocID="{A1E4D8E9-5E22-41DB-A5F4-26569D512DE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D0A7A6E-BCA0-4D6F-A1DA-557E360A498D}" type="pres">
      <dgm:prSet presAssocID="{A1E4D8E9-5E22-41DB-A5F4-26569D512DED}" presName="cycle" presStyleCnt="0"/>
      <dgm:spPr/>
    </dgm:pt>
    <dgm:pt modelId="{07B65E39-5720-4425-988A-FC0948FB56BF}" type="pres">
      <dgm:prSet presAssocID="{A1E4D8E9-5E22-41DB-A5F4-26569D512DED}" presName="centerShape" presStyleCnt="0"/>
      <dgm:spPr/>
    </dgm:pt>
    <dgm:pt modelId="{0488EF71-C6DB-43EB-8F8C-27767DF203E5}" type="pres">
      <dgm:prSet presAssocID="{A1E4D8E9-5E22-41DB-A5F4-26569D512DED}" presName="connSite" presStyleLbl="node1" presStyleIdx="0" presStyleCnt="4"/>
      <dgm:spPr/>
    </dgm:pt>
    <dgm:pt modelId="{D813FB31-9BF5-48DD-A647-13F076B8F797}" type="pres">
      <dgm:prSet presAssocID="{A1E4D8E9-5E22-41DB-A5F4-26569D512DED}" presName="visible" presStyleLbl="node1" presStyleIdx="0" presStyleCnt="4" custScaleX="98069" custLinFactNeighborX="-7504" custLinFactNeighborY="-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0E65B788-471E-43B0-8325-045A1A9C3DEE}" type="pres">
      <dgm:prSet presAssocID="{BA947F70-F6BB-4D5F-9BB8-D5583ABFCA60}" presName="Name25" presStyleLbl="parChTrans1D1" presStyleIdx="0" presStyleCnt="3"/>
      <dgm:spPr/>
    </dgm:pt>
    <dgm:pt modelId="{8CCBAFA2-CD62-4868-8F93-42430CB9A7ED}" type="pres">
      <dgm:prSet presAssocID="{22FD8EF5-76AF-42FC-9293-5F3CF2E82A8A}" presName="node" presStyleCnt="0"/>
      <dgm:spPr/>
    </dgm:pt>
    <dgm:pt modelId="{C0FEA0A9-7654-43D3-BC2E-55036B8F408D}" type="pres">
      <dgm:prSet presAssocID="{22FD8EF5-76AF-42FC-9293-5F3CF2E82A8A}" presName="parentNode" presStyleLbl="node1" presStyleIdx="1" presStyleCnt="4" custScaleX="88291" custScaleY="86927">
        <dgm:presLayoutVars>
          <dgm:chMax val="1"/>
          <dgm:bulletEnabled val="1"/>
        </dgm:presLayoutVars>
      </dgm:prSet>
      <dgm:spPr/>
    </dgm:pt>
    <dgm:pt modelId="{49162BDC-C03B-4DA3-BA06-4F503101F3A7}" type="pres">
      <dgm:prSet presAssocID="{22FD8EF5-76AF-42FC-9293-5F3CF2E82A8A}" presName="childNode" presStyleLbl="revTx" presStyleIdx="0" presStyleCnt="0">
        <dgm:presLayoutVars>
          <dgm:bulletEnabled val="1"/>
        </dgm:presLayoutVars>
      </dgm:prSet>
      <dgm:spPr/>
    </dgm:pt>
    <dgm:pt modelId="{149C29AE-3AE0-422C-9D51-AFF8E5E0A3DA}" type="pres">
      <dgm:prSet presAssocID="{CDCB7B4D-0DA4-4E25-8CD3-9ACE041D900A}" presName="Name25" presStyleLbl="parChTrans1D1" presStyleIdx="1" presStyleCnt="3"/>
      <dgm:spPr/>
    </dgm:pt>
    <dgm:pt modelId="{C0DDBA5C-7AB0-41E5-902F-1E2E1CE4E1D4}" type="pres">
      <dgm:prSet presAssocID="{3877D32E-E1A8-41BA-B88C-147B906AC74B}" presName="node" presStyleCnt="0"/>
      <dgm:spPr/>
    </dgm:pt>
    <dgm:pt modelId="{5282FC18-8786-4414-A865-B6CB485C3984}" type="pres">
      <dgm:prSet presAssocID="{3877D32E-E1A8-41BA-B88C-147B906AC74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55DD45E-811D-4B29-8339-02F261538500}" type="pres">
      <dgm:prSet presAssocID="{3877D32E-E1A8-41BA-B88C-147B906AC74B}" presName="childNode" presStyleLbl="revTx" presStyleIdx="0" presStyleCnt="0">
        <dgm:presLayoutVars>
          <dgm:bulletEnabled val="1"/>
        </dgm:presLayoutVars>
      </dgm:prSet>
      <dgm:spPr/>
    </dgm:pt>
    <dgm:pt modelId="{3AC313A6-4AB9-4364-A7BF-4FE1F1B0245A}" type="pres">
      <dgm:prSet presAssocID="{5FCB675F-0B76-4220-B044-A374A6D1CA2F}" presName="Name25" presStyleLbl="parChTrans1D1" presStyleIdx="2" presStyleCnt="3"/>
      <dgm:spPr/>
    </dgm:pt>
    <dgm:pt modelId="{078760ED-15D3-4DA7-99FB-A3752EC40F8B}" type="pres">
      <dgm:prSet presAssocID="{90CBBE07-2965-47D3-9E87-45AAE7165266}" presName="node" presStyleCnt="0"/>
      <dgm:spPr/>
    </dgm:pt>
    <dgm:pt modelId="{7C4D27E0-BCF5-45FD-B90E-12732959004F}" type="pres">
      <dgm:prSet presAssocID="{90CBBE07-2965-47D3-9E87-45AAE7165266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E72DAE38-4BE7-4872-91E1-361994CCD4C9}" type="pres">
      <dgm:prSet presAssocID="{90CBBE07-2965-47D3-9E87-45AAE71652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538EC28-2FC1-455E-B5FF-E5C8C0392ED3}" type="presOf" srcId="{3877D32E-E1A8-41BA-B88C-147B906AC74B}" destId="{5282FC18-8786-4414-A865-B6CB485C3984}" srcOrd="0" destOrd="0" presId="urn:microsoft.com/office/officeart/2005/8/layout/radial2"/>
    <dgm:cxn modelId="{40B25D64-42EA-4B16-BA75-63922812DEE7}" type="presOf" srcId="{A1E4D8E9-5E22-41DB-A5F4-26569D512DED}" destId="{9313FC39-BC54-43C2-AEBB-E640A1FD1797}" srcOrd="0" destOrd="0" presId="urn:microsoft.com/office/officeart/2005/8/layout/radial2"/>
    <dgm:cxn modelId="{C57B9570-0050-4E19-96B3-E7121FEDC974}" srcId="{A1E4D8E9-5E22-41DB-A5F4-26569D512DED}" destId="{22FD8EF5-76AF-42FC-9293-5F3CF2E82A8A}" srcOrd="0" destOrd="0" parTransId="{BA947F70-F6BB-4D5F-9BB8-D5583ABFCA60}" sibTransId="{5F9D28EE-2F67-49A2-9798-04F02A45F7E0}"/>
    <dgm:cxn modelId="{258FA051-2C5E-43BD-880C-008F12001063}" type="presOf" srcId="{22FD8EF5-76AF-42FC-9293-5F3CF2E82A8A}" destId="{C0FEA0A9-7654-43D3-BC2E-55036B8F408D}" srcOrd="0" destOrd="0" presId="urn:microsoft.com/office/officeart/2005/8/layout/radial2"/>
    <dgm:cxn modelId="{1278E3A5-4835-41A0-9188-12CC6FB326F0}" type="presOf" srcId="{BA947F70-F6BB-4D5F-9BB8-D5583ABFCA60}" destId="{0E65B788-471E-43B0-8325-045A1A9C3DEE}" srcOrd="0" destOrd="0" presId="urn:microsoft.com/office/officeart/2005/8/layout/radial2"/>
    <dgm:cxn modelId="{4E6DA4A8-65F6-4207-8489-68538B3F04B8}" srcId="{A1E4D8E9-5E22-41DB-A5F4-26569D512DED}" destId="{3877D32E-E1A8-41BA-B88C-147B906AC74B}" srcOrd="1" destOrd="0" parTransId="{CDCB7B4D-0DA4-4E25-8CD3-9ACE041D900A}" sibTransId="{DD84E72A-2427-4A15-BB85-B678956BCC81}"/>
    <dgm:cxn modelId="{4B52FBA9-7110-4226-A1F0-0EECD32BB397}" type="presOf" srcId="{90CBBE07-2965-47D3-9E87-45AAE7165266}" destId="{7C4D27E0-BCF5-45FD-B90E-12732959004F}" srcOrd="0" destOrd="0" presId="urn:microsoft.com/office/officeart/2005/8/layout/radial2"/>
    <dgm:cxn modelId="{7ECC03BB-A90B-4711-9577-BCEAF30EBC35}" type="presOf" srcId="{5FCB675F-0B76-4220-B044-A374A6D1CA2F}" destId="{3AC313A6-4AB9-4364-A7BF-4FE1F1B0245A}" srcOrd="0" destOrd="0" presId="urn:microsoft.com/office/officeart/2005/8/layout/radial2"/>
    <dgm:cxn modelId="{090948C1-654D-4E14-A7B4-932795E86834}" srcId="{A1E4D8E9-5E22-41DB-A5F4-26569D512DED}" destId="{90CBBE07-2965-47D3-9E87-45AAE7165266}" srcOrd="2" destOrd="0" parTransId="{5FCB675F-0B76-4220-B044-A374A6D1CA2F}" sibTransId="{5A48A249-3E5B-4389-9684-5304285171B7}"/>
    <dgm:cxn modelId="{417793F7-1035-4B37-ABFF-007F1E8F06CD}" type="presOf" srcId="{CDCB7B4D-0DA4-4E25-8CD3-9ACE041D900A}" destId="{149C29AE-3AE0-422C-9D51-AFF8E5E0A3DA}" srcOrd="0" destOrd="0" presId="urn:microsoft.com/office/officeart/2005/8/layout/radial2"/>
    <dgm:cxn modelId="{84C1C447-3E5F-4BDF-AB84-2A289915BF6B}" type="presParOf" srcId="{9313FC39-BC54-43C2-AEBB-E640A1FD1797}" destId="{AD0A7A6E-BCA0-4D6F-A1DA-557E360A498D}" srcOrd="0" destOrd="0" presId="urn:microsoft.com/office/officeart/2005/8/layout/radial2"/>
    <dgm:cxn modelId="{1F3BBDD9-152C-4D4A-9330-FAB42A6A0A75}" type="presParOf" srcId="{AD0A7A6E-BCA0-4D6F-A1DA-557E360A498D}" destId="{07B65E39-5720-4425-988A-FC0948FB56BF}" srcOrd="0" destOrd="0" presId="urn:microsoft.com/office/officeart/2005/8/layout/radial2"/>
    <dgm:cxn modelId="{199DC783-11E5-483A-AD31-B7F13101E3D2}" type="presParOf" srcId="{07B65E39-5720-4425-988A-FC0948FB56BF}" destId="{0488EF71-C6DB-43EB-8F8C-27767DF203E5}" srcOrd="0" destOrd="0" presId="urn:microsoft.com/office/officeart/2005/8/layout/radial2"/>
    <dgm:cxn modelId="{BC80BBBA-468D-4E29-806C-1DF17D592964}" type="presParOf" srcId="{07B65E39-5720-4425-988A-FC0948FB56BF}" destId="{D813FB31-9BF5-48DD-A647-13F076B8F797}" srcOrd="1" destOrd="0" presId="urn:microsoft.com/office/officeart/2005/8/layout/radial2"/>
    <dgm:cxn modelId="{8B32D05B-4185-499A-865D-4CC2C2979D25}" type="presParOf" srcId="{AD0A7A6E-BCA0-4D6F-A1DA-557E360A498D}" destId="{0E65B788-471E-43B0-8325-045A1A9C3DEE}" srcOrd="1" destOrd="0" presId="urn:microsoft.com/office/officeart/2005/8/layout/radial2"/>
    <dgm:cxn modelId="{0DC14CF1-B02F-4A6A-9136-2D0FD8BB0C4E}" type="presParOf" srcId="{AD0A7A6E-BCA0-4D6F-A1DA-557E360A498D}" destId="{8CCBAFA2-CD62-4868-8F93-42430CB9A7ED}" srcOrd="2" destOrd="0" presId="urn:microsoft.com/office/officeart/2005/8/layout/radial2"/>
    <dgm:cxn modelId="{E5176FFF-7C06-4823-9C82-930C2BD6FF3E}" type="presParOf" srcId="{8CCBAFA2-CD62-4868-8F93-42430CB9A7ED}" destId="{C0FEA0A9-7654-43D3-BC2E-55036B8F408D}" srcOrd="0" destOrd="0" presId="urn:microsoft.com/office/officeart/2005/8/layout/radial2"/>
    <dgm:cxn modelId="{C087BDF2-660D-4B1B-89ED-19B9AE46B15E}" type="presParOf" srcId="{8CCBAFA2-CD62-4868-8F93-42430CB9A7ED}" destId="{49162BDC-C03B-4DA3-BA06-4F503101F3A7}" srcOrd="1" destOrd="0" presId="urn:microsoft.com/office/officeart/2005/8/layout/radial2"/>
    <dgm:cxn modelId="{8ECDFD22-DE87-4B2C-9584-36593CF2C041}" type="presParOf" srcId="{AD0A7A6E-BCA0-4D6F-A1DA-557E360A498D}" destId="{149C29AE-3AE0-422C-9D51-AFF8E5E0A3DA}" srcOrd="3" destOrd="0" presId="urn:microsoft.com/office/officeart/2005/8/layout/radial2"/>
    <dgm:cxn modelId="{D6EA353A-54B3-41BF-A084-2EB84E6CC61B}" type="presParOf" srcId="{AD0A7A6E-BCA0-4D6F-A1DA-557E360A498D}" destId="{C0DDBA5C-7AB0-41E5-902F-1E2E1CE4E1D4}" srcOrd="4" destOrd="0" presId="urn:microsoft.com/office/officeart/2005/8/layout/radial2"/>
    <dgm:cxn modelId="{7C5AE033-0D7C-4CB6-A78C-582AA232DE24}" type="presParOf" srcId="{C0DDBA5C-7AB0-41E5-902F-1E2E1CE4E1D4}" destId="{5282FC18-8786-4414-A865-B6CB485C3984}" srcOrd="0" destOrd="0" presId="urn:microsoft.com/office/officeart/2005/8/layout/radial2"/>
    <dgm:cxn modelId="{44455E10-F109-4DB2-932E-2AF6B00BB994}" type="presParOf" srcId="{C0DDBA5C-7AB0-41E5-902F-1E2E1CE4E1D4}" destId="{B55DD45E-811D-4B29-8339-02F261538500}" srcOrd="1" destOrd="0" presId="urn:microsoft.com/office/officeart/2005/8/layout/radial2"/>
    <dgm:cxn modelId="{796CF224-D45E-4A56-9D46-988FD40AAD72}" type="presParOf" srcId="{AD0A7A6E-BCA0-4D6F-A1DA-557E360A498D}" destId="{3AC313A6-4AB9-4364-A7BF-4FE1F1B0245A}" srcOrd="5" destOrd="0" presId="urn:microsoft.com/office/officeart/2005/8/layout/radial2"/>
    <dgm:cxn modelId="{0B125347-5812-4CF8-B00A-46BEA0E8293E}" type="presParOf" srcId="{AD0A7A6E-BCA0-4D6F-A1DA-557E360A498D}" destId="{078760ED-15D3-4DA7-99FB-A3752EC40F8B}" srcOrd="6" destOrd="0" presId="urn:microsoft.com/office/officeart/2005/8/layout/radial2"/>
    <dgm:cxn modelId="{1ED4E965-EDD5-486C-B112-152066A5C32D}" type="presParOf" srcId="{078760ED-15D3-4DA7-99FB-A3752EC40F8B}" destId="{7C4D27E0-BCF5-45FD-B90E-12732959004F}" srcOrd="0" destOrd="0" presId="urn:microsoft.com/office/officeart/2005/8/layout/radial2"/>
    <dgm:cxn modelId="{248E64E5-4EBB-460E-AE5C-26FF7EE95392}" type="presParOf" srcId="{078760ED-15D3-4DA7-99FB-A3752EC40F8B}" destId="{E72DAE38-4BE7-4872-91E1-361994CCD4C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313A6-4AB9-4364-A7BF-4FE1F1B0245A}">
      <dsp:nvSpPr>
        <dsp:cNvPr id="0" name=""/>
        <dsp:cNvSpPr/>
      </dsp:nvSpPr>
      <dsp:spPr>
        <a:xfrm rot="2562812">
          <a:off x="3311558" y="2904180"/>
          <a:ext cx="633396" cy="40561"/>
        </a:xfrm>
        <a:custGeom>
          <a:avLst/>
          <a:gdLst/>
          <a:ahLst/>
          <a:cxnLst/>
          <a:rect l="0" t="0" r="0" b="0"/>
          <a:pathLst>
            <a:path>
              <a:moveTo>
                <a:pt x="0" y="20280"/>
              </a:moveTo>
              <a:lnTo>
                <a:pt x="633396" y="20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29AE-3AE0-422C-9D51-AFF8E5E0A3DA}">
      <dsp:nvSpPr>
        <dsp:cNvPr id="0" name=""/>
        <dsp:cNvSpPr/>
      </dsp:nvSpPr>
      <dsp:spPr>
        <a:xfrm>
          <a:off x="3395561" y="2037926"/>
          <a:ext cx="704571" cy="40561"/>
        </a:xfrm>
        <a:custGeom>
          <a:avLst/>
          <a:gdLst/>
          <a:ahLst/>
          <a:cxnLst/>
          <a:rect l="0" t="0" r="0" b="0"/>
          <a:pathLst>
            <a:path>
              <a:moveTo>
                <a:pt x="0" y="20280"/>
              </a:moveTo>
              <a:lnTo>
                <a:pt x="704571" y="20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5B788-471E-43B0-8325-045A1A9C3DEE}">
      <dsp:nvSpPr>
        <dsp:cNvPr id="0" name=""/>
        <dsp:cNvSpPr/>
      </dsp:nvSpPr>
      <dsp:spPr>
        <a:xfrm rot="19055856">
          <a:off x="3300632" y="1148835"/>
          <a:ext cx="725829" cy="40561"/>
        </a:xfrm>
        <a:custGeom>
          <a:avLst/>
          <a:gdLst/>
          <a:ahLst/>
          <a:cxnLst/>
          <a:rect l="0" t="0" r="0" b="0"/>
          <a:pathLst>
            <a:path>
              <a:moveTo>
                <a:pt x="0" y="20280"/>
              </a:moveTo>
              <a:lnTo>
                <a:pt x="725829" y="202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3FB31-9BF5-48DD-A647-13F076B8F797}">
      <dsp:nvSpPr>
        <dsp:cNvPr id="0" name=""/>
        <dsp:cNvSpPr/>
      </dsp:nvSpPr>
      <dsp:spPr>
        <a:xfrm>
          <a:off x="1550118" y="1050172"/>
          <a:ext cx="1977100" cy="2016029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EA0A9-7654-43D3-BC2E-55036B8F408D}">
      <dsp:nvSpPr>
        <dsp:cNvPr id="0" name=""/>
        <dsp:cNvSpPr/>
      </dsp:nvSpPr>
      <dsp:spPr>
        <a:xfrm>
          <a:off x="3789050" y="41122"/>
          <a:ext cx="1067983" cy="1051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Student self-report questionnaires</a:t>
          </a:r>
          <a:endParaRPr lang="en-US" sz="800" kern="1200" dirty="0"/>
        </a:p>
      </dsp:txBody>
      <dsp:txXfrm>
        <a:off x="3945452" y="195108"/>
        <a:ext cx="755179" cy="743512"/>
      </dsp:txXfrm>
    </dsp:sp>
    <dsp:sp modelId="{5282FC18-8786-4414-A865-B6CB485C3984}">
      <dsp:nvSpPr>
        <dsp:cNvPr id="0" name=""/>
        <dsp:cNvSpPr/>
      </dsp:nvSpPr>
      <dsp:spPr>
        <a:xfrm>
          <a:off x="4100133" y="1453398"/>
          <a:ext cx="1209617" cy="1209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Teacher reports on students</a:t>
          </a:r>
          <a:endParaRPr lang="en-US" sz="800" kern="1200"/>
        </a:p>
      </dsp:txBody>
      <dsp:txXfrm>
        <a:off x="4277277" y="1630542"/>
        <a:ext cx="855329" cy="855329"/>
      </dsp:txXfrm>
    </dsp:sp>
    <dsp:sp modelId="{7C4D27E0-BCF5-45FD-B90E-12732959004F}">
      <dsp:nvSpPr>
        <dsp:cNvPr id="0" name=""/>
        <dsp:cNvSpPr/>
      </dsp:nvSpPr>
      <dsp:spPr>
        <a:xfrm>
          <a:off x="3700529" y="2944740"/>
          <a:ext cx="1209617" cy="1209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Observational measures </a:t>
          </a:r>
          <a:endParaRPr lang="en-US" sz="800" kern="1200" dirty="0"/>
        </a:p>
      </dsp:txBody>
      <dsp:txXfrm>
        <a:off x="3877673" y="3121884"/>
        <a:ext cx="855329" cy="85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jobsanger.blogspot.com/2013/08/act-scores-show-educational-deficienci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rkaki-students.blogspot.com/2011_04_01_archive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cmu+face+images" TargetMode="External"/><Relationship Id="rId2" Type="http://schemas.openxmlformats.org/officeDocument/2006/relationships/hyperlink" Target="http://www.consortium.ri.cmu.edu/ckagre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D1B5-C011-40CF-B148-379A5BF51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1657762"/>
            <a:ext cx="8825658" cy="3303813"/>
          </a:xfrm>
        </p:spPr>
        <p:txBody>
          <a:bodyPr/>
          <a:lstStyle/>
          <a:p>
            <a:pPr algn="ctr"/>
            <a:r>
              <a:rPr lang="en-US" sz="6000" b="1" dirty="0"/>
              <a:t>Student Engagement Monitoring</a:t>
            </a: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76C36-18F5-4D0E-B12B-205B5F69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015198" cy="861420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/>
              <a:t>Brynn Ehni, Ruiming Liu, Randall Lueck, Carlo Mencarelli, Rayden Soriano</a:t>
            </a:r>
            <a:br>
              <a:rPr lang="en-US" b="1" dirty="0"/>
            </a:br>
            <a:r>
              <a:rPr lang="en-US" b="1" dirty="0"/>
              <a:t>IST-718, Section 2, Summer 2018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2793EE-0266-4D83-B5BF-F94D1B97EBA2}"/>
              </a:ext>
            </a:extLst>
          </p:cNvPr>
          <p:cNvCxnSpPr>
            <a:cxnSpLocks/>
          </p:cNvCxnSpPr>
          <p:nvPr/>
        </p:nvCxnSpPr>
        <p:spPr>
          <a:xfrm>
            <a:off x="1021847" y="2033672"/>
            <a:ext cx="3523839" cy="0"/>
          </a:xfrm>
          <a:prstGeom prst="line">
            <a:avLst/>
          </a:prstGeom>
          <a:ln w="28575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5B9416-7F15-4807-B4E8-074F66490BB9}"/>
              </a:ext>
            </a:extLst>
          </p:cNvPr>
          <p:cNvCxnSpPr>
            <a:cxnSpLocks/>
          </p:cNvCxnSpPr>
          <p:nvPr/>
        </p:nvCxnSpPr>
        <p:spPr>
          <a:xfrm>
            <a:off x="7652796" y="2038116"/>
            <a:ext cx="3420777" cy="31522"/>
          </a:xfrm>
          <a:prstGeom prst="line">
            <a:avLst/>
          </a:prstGeom>
          <a:ln w="28575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83096-33AE-4457-845D-25599B28A1C3}"/>
              </a:ext>
            </a:extLst>
          </p:cNvPr>
          <p:cNvSpPr txBox="1"/>
          <p:nvPr/>
        </p:nvSpPr>
        <p:spPr>
          <a:xfrm>
            <a:off x="3974460" y="1849006"/>
            <a:ext cx="4243079" cy="36933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David Guetta Industries</a:t>
            </a:r>
          </a:p>
        </p:txBody>
      </p:sp>
    </p:spTree>
    <p:extLst>
      <p:ext uri="{BB962C8B-B14F-4D97-AF65-F5344CB8AC3E}">
        <p14:creationId xmlns:p14="http://schemas.microsoft.com/office/powerpoint/2010/main" val="12709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72C2-1E27-4C88-8A93-EC0FCE28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Who Are </a:t>
            </a:r>
            <a:r>
              <a:rPr lang="en-US" dirty="0" err="1"/>
              <a:t>Oui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5161-BFE0-4072-AFDD-1B845FD14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dirty="0"/>
              <a:t>Five students dedicated to empowering online learners through </a:t>
            </a:r>
            <a:r>
              <a:rPr lang="en-US" dirty="0">
                <a:solidFill>
                  <a:srgbClr val="FF0000"/>
                </a:solidFill>
              </a:rPr>
              <a:t>education technology</a:t>
            </a:r>
            <a:r>
              <a:rPr lang="en-US" dirty="0"/>
              <a:t>. </a:t>
            </a:r>
          </a:p>
          <a:p>
            <a:r>
              <a:rPr lang="en-US" dirty="0"/>
              <a:t>Focus on marketing, admissions, student success, and outcomes support.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4FC80-6D25-4AB7-8A33-0ABE73D8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27728" y="2052213"/>
            <a:ext cx="4780002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36F51-6AA7-4256-9ED0-8EB11217BDC3}"/>
              </a:ext>
            </a:extLst>
          </p:cNvPr>
          <p:cNvSpPr txBox="1"/>
          <p:nvPr/>
        </p:nvSpPr>
        <p:spPr>
          <a:xfrm>
            <a:off x="8334828" y="6048343"/>
            <a:ext cx="28729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jobsanger.blogspot.com/2013/08/act-scores-show-educational-deficiencies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9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624B-4F06-431D-8471-4F15EB01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30C5-75D7-495B-BB13-BE8C1F00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34886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/>
              <a:t>This project aims to use facial recognition to identify the attendees in the recordings of the IST-718 Section 2 class, and to </a:t>
            </a:r>
            <a:r>
              <a:rPr lang="en-US" dirty="0">
                <a:solidFill>
                  <a:srgbClr val="FF0000"/>
                </a:solidFill>
              </a:rPr>
              <a:t>determine a student’s engagement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using emotion recognition</a:t>
            </a:r>
            <a:r>
              <a:rPr lang="en-US" dirty="0"/>
              <a:t>. The final product will be a comparative report using our in-house face and emotion recognition against a product out for purchase (i.e. Azure), and provide a cost-benefit analysis.</a:t>
            </a:r>
          </a:p>
        </p:txBody>
      </p:sp>
    </p:spTree>
    <p:extLst>
      <p:ext uri="{BB962C8B-B14F-4D97-AF65-F5344CB8AC3E}">
        <p14:creationId xmlns:p14="http://schemas.microsoft.com/office/powerpoint/2010/main" val="183938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4EE67-5081-4D67-9893-816DD63F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Student Retention Variables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DADFDA-A1D9-4DBD-9CDB-1A0CCFC0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499718"/>
            <a:ext cx="4166509" cy="27241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Attendance</a:t>
            </a:r>
          </a:p>
          <a:p>
            <a:r>
              <a:rPr lang="en-US" dirty="0">
                <a:solidFill>
                  <a:srgbClr val="EBEBEB"/>
                </a:solidFill>
              </a:rPr>
              <a:t>Engagement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2C92872-9060-4F6C-81D8-32142006B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7F393-67C9-46E6-BF17-D5D5EBEBF09C}"/>
              </a:ext>
            </a:extLst>
          </p:cNvPr>
          <p:cNvSpPr txBox="1"/>
          <p:nvPr/>
        </p:nvSpPr>
        <p:spPr>
          <a:xfrm>
            <a:off x="8834485" y="5953888"/>
            <a:ext cx="270939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markaki-students.blogspot.com/2011_04_01_archive.html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18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FFC6-6034-4A0B-BE95-D2130E01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3911-2A28-495A-A294-408E7F0B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0694"/>
            <a:ext cx="8946541" cy="505770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In a report by Fredericks et al. entitled “School Engagement: Potential of the Concept, State of the Evidence,” current classroom monitors focus on three key aspects to ensure student engagement in the classroom.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8C7759-B101-4560-B344-34DA121611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037557"/>
              </p:ext>
            </p:extLst>
          </p:nvPr>
        </p:nvGraphicFramePr>
        <p:xfrm>
          <a:off x="1735936" y="2400474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09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813E-24CA-437F-9C38-CC587C30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Recognition</a:t>
            </a:r>
          </a:p>
        </p:txBody>
      </p:sp>
      <p:pic>
        <p:nvPicPr>
          <p:cNvPr id="9" name="Content Placeholder 8" descr="A screenshot of a social media photo of a person&#10;&#10;Description generated with very high confidence">
            <a:extLst>
              <a:ext uri="{FF2B5EF4-FFF2-40B4-BE49-F238E27FC236}">
                <a16:creationId xmlns:a16="http://schemas.microsoft.com/office/drawing/2014/main" id="{F6A72EC0-BABF-4A5F-8B07-2155A0E74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75" y="2052638"/>
            <a:ext cx="7908825" cy="4195762"/>
          </a:xfrm>
        </p:spPr>
      </p:pic>
    </p:spTree>
    <p:extLst>
      <p:ext uri="{BB962C8B-B14F-4D97-AF65-F5344CB8AC3E}">
        <p14:creationId xmlns:p14="http://schemas.microsoft.com/office/powerpoint/2010/main" val="368585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5846-14CB-4B80-BC24-0094BAD0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D9F3-1362-45B1-A8EA-23C7BAC1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Place holder for graph</a:t>
            </a:r>
          </a:p>
        </p:txBody>
      </p:sp>
    </p:spTree>
    <p:extLst>
      <p:ext uri="{BB962C8B-B14F-4D97-AF65-F5344CB8AC3E}">
        <p14:creationId xmlns:p14="http://schemas.microsoft.com/office/powerpoint/2010/main" val="284906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39ED-28BB-4EAD-9C4F-EF974A04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4E5B-A4A7-43F7-819D-72AC7C60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301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Recordings of IST-718 Section 2 class as the testing and training dataset. </a:t>
            </a:r>
          </a:p>
          <a:p>
            <a:r>
              <a:rPr lang="en-US" dirty="0"/>
              <a:t>Cohn-</a:t>
            </a:r>
            <a:r>
              <a:rPr lang="en-US" dirty="0" err="1"/>
              <a:t>Kanade</a:t>
            </a:r>
            <a:r>
              <a:rPr lang="en-US" dirty="0"/>
              <a:t> Emotion Database (</a:t>
            </a:r>
            <a:r>
              <a:rPr lang="en-US" u="sng" dirty="0">
                <a:hlinkClick r:id="rId2"/>
              </a:rPr>
              <a:t>http://www.consortium.ri.cmu.edu/ckagree/</a:t>
            </a:r>
            <a:r>
              <a:rPr lang="en-US" dirty="0"/>
              <a:t>)</a:t>
            </a:r>
          </a:p>
          <a:p>
            <a:r>
              <a:rPr lang="en-US" dirty="0"/>
              <a:t>CMU Face Images Dataset available through University of California Irving (</a:t>
            </a:r>
            <a:r>
              <a:rPr lang="en-US" u="sng" dirty="0">
                <a:hlinkClick r:id="rId3"/>
              </a:rPr>
              <a:t>http://archive.ics.uci.edu/ml/datasets/cmu+face+images</a:t>
            </a:r>
            <a:r>
              <a:rPr lang="en-US" dirty="0"/>
              <a:t>).  </a:t>
            </a:r>
          </a:p>
          <a:p>
            <a:r>
              <a:rPr lang="en-US" dirty="0"/>
              <a:t>Fredericks, Jennifer A. et al. “School Engagement: Potential of the Concept, State of the Evidence.” </a:t>
            </a:r>
            <a:r>
              <a:rPr lang="en-US" u="sng" dirty="0"/>
              <a:t>Review of Educational Research, </a:t>
            </a:r>
            <a:r>
              <a:rPr lang="en-US" dirty="0"/>
              <a:t>Vol. 74, No. 1 (Spring, 2004), pp. 59-109.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6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262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Student Engagement Monitoring  </vt:lpstr>
      <vt:lpstr>Who Are Oui?</vt:lpstr>
      <vt:lpstr>Project Focus</vt:lpstr>
      <vt:lpstr>Student Retention Variables</vt:lpstr>
      <vt:lpstr>Previous Studies</vt:lpstr>
      <vt:lpstr>Emotion Recognition</vt:lpstr>
      <vt:lpstr>Engagement Over Time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Engagement Monitoring</dc:title>
  <dc:creator>Randall Lueck</dc:creator>
  <cp:lastModifiedBy>Randall Lueck</cp:lastModifiedBy>
  <cp:revision>12</cp:revision>
  <dcterms:created xsi:type="dcterms:W3CDTF">2018-09-13T16:20:45Z</dcterms:created>
  <dcterms:modified xsi:type="dcterms:W3CDTF">2018-09-13T18:19:32Z</dcterms:modified>
</cp:coreProperties>
</file>