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88150" cy="10021875"/>
  <p:embeddedFontLst>
    <p:embeddedFont>
      <p:font typeface="Roboto"/>
      <p:regular r:id="rId24"/>
      <p:bold r:id="rId25"/>
      <p:italic r:id="rId26"/>
      <p:boldItalic r:id="rId27"/>
    </p:embeddedFont>
    <p:embeddedFont>
      <p:font typeface="Arimo"/>
      <p:regular r:id="rId28"/>
      <p:bold r:id="rId29"/>
      <p:italic r:id="rId30"/>
      <p:boldItalic r:id="rId31"/>
    </p:embeddedFont>
    <p:embeddedFont>
      <p:font typeface="Quattrocento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UGotdsBIoVcPD6o9HE5KiiYxM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0C1BB5-EF4B-46D3-82A9-2200043DAB9F}">
  <a:tblStyle styleId="{CB0C1BB5-EF4B-46D3-82A9-2200043DAB9F}"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9"/>
          </a:solidFill>
        </a:fill>
      </a:tcStyle>
    </a:wholeTbl>
    <a:band1H>
      <a:tcTxStyle/>
      <a:tcStyle>
        <a:fill>
          <a:solidFill>
            <a:srgbClr val="CBCBD0"/>
          </a:solidFill>
        </a:fill>
      </a:tcStyle>
    </a:band1H>
    <a:band2H>
      <a:tcTxStyle/>
    </a:band2H>
    <a:band1V>
      <a:tcTxStyle/>
      <a:tcStyle>
        <a:fill>
          <a:solidFill>
            <a:srgbClr val="CBCBD0"/>
          </a:solidFill>
        </a:fill>
      </a:tcStyle>
    </a:band1V>
    <a:band2V>
      <a:tcTxStyle/>
    </a:band2V>
    <a:lastCol>
      <a:tcTxStyle b="on" i="off">
        <a:font>
          <a:latin typeface="Trebuchet MS"/>
          <a:ea typeface="Trebuchet MS"/>
          <a:cs typeface="Trebuchet MS"/>
        </a:font>
        <a:schemeClr val="lt1"/>
      </a:tcTxStyle>
      <a:tcStyle>
        <a:fill>
          <a:solidFill>
            <a:schemeClr val="accent2"/>
          </a:solidFill>
        </a:fill>
      </a:tcStyle>
    </a:lastCol>
    <a:firstCol>
      <a:tcTxStyle b="on" i="off">
        <a:font>
          <a:latin typeface="Trebuchet MS"/>
          <a:ea typeface="Trebuchet MS"/>
          <a:cs typeface="Trebuchet MS"/>
        </a:font>
        <a:schemeClr val="lt1"/>
      </a:tcTxStyle>
      <a:tcStyle>
        <a:fill>
          <a:solidFill>
            <a:schemeClr val="accent2"/>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rim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mo-boldItalic.fntdata"/><Relationship Id="rId30" Type="http://schemas.openxmlformats.org/officeDocument/2006/relationships/font" Target="fonts/Arimo-italic.fntdata"/><Relationship Id="rId11" Type="http://schemas.openxmlformats.org/officeDocument/2006/relationships/slide" Target="slides/slide6.xml"/><Relationship Id="rId33" Type="http://schemas.openxmlformats.org/officeDocument/2006/relationships/font" Target="fonts/QuattrocentoSans-bold.fntdata"/><Relationship Id="rId10" Type="http://schemas.openxmlformats.org/officeDocument/2006/relationships/slide" Target="slides/slide5.xml"/><Relationship Id="rId32" Type="http://schemas.openxmlformats.org/officeDocument/2006/relationships/font" Target="fonts/QuattrocentoSans-regular.fntdata"/><Relationship Id="rId13" Type="http://schemas.openxmlformats.org/officeDocument/2006/relationships/slide" Target="slides/slide8.xml"/><Relationship Id="rId35" Type="http://schemas.openxmlformats.org/officeDocument/2006/relationships/font" Target="fonts/QuattrocentoSans-boldItalic.fntdata"/><Relationship Id="rId12" Type="http://schemas.openxmlformats.org/officeDocument/2006/relationships/slide" Target="slides/slide7.xml"/><Relationship Id="rId34" Type="http://schemas.openxmlformats.org/officeDocument/2006/relationships/font" Target="fonts/QuattrocentoSans-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4500" cy="5016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02075" y="0"/>
            <a:ext cx="2984500" cy="5016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975" y="4822825"/>
            <a:ext cx="5510213" cy="3946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20238"/>
            <a:ext cx="2984500" cy="5016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02075" y="9520238"/>
            <a:ext cx="2984500" cy="5016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0: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0: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1: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1: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2: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2: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3: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3: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4: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4: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5: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15: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6: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16: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7: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17: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8: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18: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3: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5: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6: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7: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8: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8: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9:notes"/>
          <p:cNvSpPr txBox="1"/>
          <p:nvPr>
            <p:ph idx="1" type="body"/>
          </p:nvPr>
        </p:nvSpPr>
        <p:spPr>
          <a:xfrm>
            <a:off x="688975" y="4822825"/>
            <a:ext cx="5510213" cy="3946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9:notes"/>
          <p:cNvSpPr/>
          <p:nvPr>
            <p:ph idx="2" type="sldImg"/>
          </p:nvPr>
        </p:nvSpPr>
        <p:spPr>
          <a:xfrm>
            <a:off x="438150" y="1252538"/>
            <a:ext cx="6011863"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0"/>
          <p:cNvGrpSpPr/>
          <p:nvPr/>
        </p:nvGrpSpPr>
        <p:grpSpPr>
          <a:xfrm>
            <a:off x="0" y="-8467"/>
            <a:ext cx="12192000" cy="6866467"/>
            <a:chOff x="0" y="-8467"/>
            <a:chExt cx="12192000" cy="6866467"/>
          </a:xfrm>
        </p:grpSpPr>
        <p:cxnSp>
          <p:nvCxnSpPr>
            <p:cNvPr id="28" name="Google Shape;28;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sp>
        <p:sp>
          <p:nvSpPr>
            <p:cNvPr id="34" name="Google Shape;34;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sp>
        <p:sp>
          <p:nvSpPr>
            <p:cNvPr id="35" name="Google Shape;35;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4" name="Shape 94"/>
        <p:cNvGrpSpPr/>
        <p:nvPr/>
      </p:nvGrpSpPr>
      <p:grpSpPr>
        <a:xfrm>
          <a:off x="0" y="0"/>
          <a:ext cx="0" cy="0"/>
          <a:chOff x="0" y="0"/>
          <a:chExt cx="0" cy="0"/>
        </a:xfrm>
      </p:grpSpPr>
      <p:sp>
        <p:nvSpPr>
          <p:cNvPr id="95" name="Google Shape;95;p2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p:nvPr>
            <p:ph idx="2" type="pic"/>
          </p:nvPr>
        </p:nvSpPr>
        <p:spPr>
          <a:xfrm>
            <a:off x="677334" y="609600"/>
            <a:ext cx="8596668" cy="3845718"/>
          </a:xfrm>
          <a:prstGeom prst="rect">
            <a:avLst/>
          </a:prstGeom>
          <a:noFill/>
          <a:ln>
            <a:noFill/>
          </a:ln>
        </p:spPr>
      </p:sp>
      <p:sp>
        <p:nvSpPr>
          <p:cNvPr id="97" name="Google Shape;97;p2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8" name="Google Shape;98;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1" name="Shape 101"/>
        <p:cNvGrpSpPr/>
        <p:nvPr/>
      </p:nvGrpSpPr>
      <p:grpSpPr>
        <a:xfrm>
          <a:off x="0" y="0"/>
          <a:ext cx="0" cy="0"/>
          <a:chOff x="0" y="0"/>
          <a:chExt cx="0" cy="0"/>
        </a:xfrm>
      </p:grpSpPr>
      <p:sp>
        <p:nvSpPr>
          <p:cNvPr id="102" name="Google Shape;102;p3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7" name="Shape 107"/>
        <p:cNvGrpSpPr/>
        <p:nvPr/>
      </p:nvGrpSpPr>
      <p:grpSpPr>
        <a:xfrm>
          <a:off x="0" y="0"/>
          <a:ext cx="0" cy="0"/>
          <a:chOff x="0" y="0"/>
          <a:chExt cx="0" cy="0"/>
        </a:xfrm>
      </p:grpSpPr>
      <p:sp>
        <p:nvSpPr>
          <p:cNvPr id="108" name="Google Shape;108;p3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0" name="Google Shape;110;p3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1" name="Google Shape;111;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3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47579"/>
                </a:solidFill>
                <a:latin typeface="Arial"/>
                <a:ea typeface="Arial"/>
                <a:cs typeface="Arial"/>
                <a:sym typeface="Arial"/>
              </a:rPr>
              <a:t>“</a:t>
            </a:r>
            <a:endParaRPr/>
          </a:p>
        </p:txBody>
      </p:sp>
      <p:sp>
        <p:nvSpPr>
          <p:cNvPr id="115" name="Google Shape;115;p3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47579"/>
                </a:solidFill>
                <a:latin typeface="Arial"/>
                <a:ea typeface="Arial"/>
                <a:cs typeface="Arial"/>
                <a:sym typeface="Arial"/>
              </a:rPr>
              <a:t>”</a:t>
            </a:r>
            <a:endParaRPr sz="1800">
              <a:solidFill>
                <a:srgbClr val="F47579"/>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6" name="Shape 116"/>
        <p:cNvGrpSpPr/>
        <p:nvPr/>
      </p:nvGrpSpPr>
      <p:grpSpPr>
        <a:xfrm>
          <a:off x="0" y="0"/>
          <a:ext cx="0" cy="0"/>
          <a:chOff x="0" y="0"/>
          <a:chExt cx="0" cy="0"/>
        </a:xfrm>
      </p:grpSpPr>
      <p:sp>
        <p:nvSpPr>
          <p:cNvPr id="117" name="Google Shape;117;p3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2" name="Shape 122"/>
        <p:cNvGrpSpPr/>
        <p:nvPr/>
      </p:nvGrpSpPr>
      <p:grpSpPr>
        <a:xfrm>
          <a:off x="0" y="0"/>
          <a:ext cx="0" cy="0"/>
          <a:chOff x="0" y="0"/>
          <a:chExt cx="0" cy="0"/>
        </a:xfrm>
      </p:grpSpPr>
      <p:sp>
        <p:nvSpPr>
          <p:cNvPr id="123" name="Google Shape;123;p3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5" name="Google Shape;125;p3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6" name="Google Shape;126;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3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47579"/>
                </a:solidFill>
                <a:latin typeface="Arial"/>
                <a:ea typeface="Arial"/>
                <a:cs typeface="Arial"/>
                <a:sym typeface="Arial"/>
              </a:rPr>
              <a:t>“</a:t>
            </a:r>
            <a:endParaRPr/>
          </a:p>
        </p:txBody>
      </p:sp>
      <p:sp>
        <p:nvSpPr>
          <p:cNvPr id="130" name="Google Shape;130;p3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47579"/>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1" name="Shape 131"/>
        <p:cNvGrpSpPr/>
        <p:nvPr/>
      </p:nvGrpSpPr>
      <p:grpSpPr>
        <a:xfrm>
          <a:off x="0" y="0"/>
          <a:ext cx="0" cy="0"/>
          <a:chOff x="0" y="0"/>
          <a:chExt cx="0" cy="0"/>
        </a:xfrm>
      </p:grpSpPr>
      <p:sp>
        <p:nvSpPr>
          <p:cNvPr id="132" name="Google Shape;132;p3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5" name="Google Shape;135;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8" name="Shape 138"/>
        <p:cNvGrpSpPr/>
        <p:nvPr/>
      </p:nvGrpSpPr>
      <p:grpSpPr>
        <a:xfrm>
          <a:off x="0" y="0"/>
          <a:ext cx="0" cy="0"/>
          <a:chOff x="0" y="0"/>
          <a:chExt cx="0" cy="0"/>
        </a:xfrm>
      </p:grpSpPr>
      <p:sp>
        <p:nvSpPr>
          <p:cNvPr id="139" name="Google Shape;139;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5"/>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1" name="Google Shape;141;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3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7" name="Google Shape;147;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bg>
      <p:bgPr>
        <a:solidFill>
          <a:schemeClr val="lt1"/>
        </a:solidFill>
      </p:bgPr>
    </p:bg>
    <p:spTree>
      <p:nvGrpSpPr>
        <p:cNvPr id="49" name="Shape 49"/>
        <p:cNvGrpSpPr/>
        <p:nvPr/>
      </p:nvGrpSpPr>
      <p:grpSpPr>
        <a:xfrm>
          <a:off x="0" y="0"/>
          <a:ext cx="0" cy="0"/>
          <a:chOff x="0" y="0"/>
          <a:chExt cx="0" cy="0"/>
        </a:xfrm>
      </p:grpSpPr>
      <p:cxnSp>
        <p:nvCxnSpPr>
          <p:cNvPr id="50" name="Google Shape;50;p22"/>
          <p:cNvCxnSpPr/>
          <p:nvPr/>
        </p:nvCxnSpPr>
        <p:spPr>
          <a:xfrm>
            <a:off x="2686410" y="855774"/>
            <a:ext cx="9115865" cy="0"/>
          </a:xfrm>
          <a:prstGeom prst="straightConnector1">
            <a:avLst/>
          </a:prstGeom>
          <a:noFill/>
          <a:ln cap="flat" cmpd="sng" w="19050">
            <a:solidFill>
              <a:srgbClr val="E8272D"/>
            </a:solidFill>
            <a:prstDash val="solid"/>
            <a:round/>
            <a:headEnd len="sm" w="sm" type="none"/>
            <a:tailEnd len="sm" w="sm" type="none"/>
          </a:ln>
        </p:spPr>
      </p:cxnSp>
      <p:cxnSp>
        <p:nvCxnSpPr>
          <p:cNvPr id="51" name="Google Shape;51;p22"/>
          <p:cNvCxnSpPr/>
          <p:nvPr/>
        </p:nvCxnSpPr>
        <p:spPr>
          <a:xfrm>
            <a:off x="2686410" y="6503893"/>
            <a:ext cx="9115865" cy="0"/>
          </a:xfrm>
          <a:prstGeom prst="straightConnector1">
            <a:avLst/>
          </a:prstGeom>
          <a:noFill/>
          <a:ln cap="flat" cmpd="sng" w="19050">
            <a:solidFill>
              <a:srgbClr val="E8272D"/>
            </a:solidFill>
            <a:prstDash val="solid"/>
            <a:round/>
            <a:headEnd len="sm" w="sm" type="none"/>
            <a:tailEnd len="sm" w="sm" type="none"/>
          </a:ln>
        </p:spPr>
      </p:cxnSp>
      <p:sp>
        <p:nvSpPr>
          <p:cNvPr id="52" name="Google Shape;52;p22"/>
          <p:cNvSpPr txBox="1"/>
          <p:nvPr>
            <p:ph idx="1" type="body"/>
          </p:nvPr>
        </p:nvSpPr>
        <p:spPr>
          <a:xfrm>
            <a:off x="2686410" y="90406"/>
            <a:ext cx="9115865" cy="368300"/>
          </a:xfrm>
          <a:prstGeom prst="rect">
            <a:avLst/>
          </a:prstGeom>
          <a:noFill/>
          <a:ln>
            <a:noFill/>
          </a:ln>
        </p:spPr>
        <p:txBody>
          <a:bodyPr anchorCtr="0" anchor="ctr" bIns="0" lIns="0" spcFirstLastPara="1" rIns="0" wrap="square" tIns="0">
            <a:normAutofit/>
          </a:bodyPr>
          <a:lstStyle>
            <a:lvl1pPr indent="-228600" lvl="0" marL="457200" algn="l">
              <a:lnSpc>
                <a:spcPct val="80000"/>
              </a:lnSpc>
              <a:spcBef>
                <a:spcPts val="0"/>
              </a:spcBef>
              <a:spcAft>
                <a:spcPts val="0"/>
              </a:spcAft>
              <a:buSzPts val="1920"/>
              <a:buNone/>
              <a:defRPr b="1" sz="2400">
                <a:solidFill>
                  <a:srgbClr val="221C54"/>
                </a:solidFill>
                <a:latin typeface="Calibri"/>
                <a:ea typeface="Calibri"/>
                <a:cs typeface="Calibri"/>
                <a:sym typeface="Calibri"/>
              </a:defRPr>
            </a:lvl1pPr>
            <a:lvl2pPr indent="-309880" lvl="1" marL="914400" algn="l">
              <a:spcBef>
                <a:spcPts val="1000"/>
              </a:spcBef>
              <a:spcAft>
                <a:spcPts val="0"/>
              </a:spcAft>
              <a:buSzPts val="1280"/>
              <a:buChar char="►"/>
              <a:defRPr>
                <a:solidFill>
                  <a:srgbClr val="4F81BD"/>
                </a:solidFill>
              </a:defRPr>
            </a:lvl2pPr>
            <a:lvl3pPr indent="-299719" lvl="2" marL="1371600" algn="l">
              <a:spcBef>
                <a:spcPts val="1000"/>
              </a:spcBef>
              <a:spcAft>
                <a:spcPts val="0"/>
              </a:spcAft>
              <a:buSzPts val="1120"/>
              <a:buChar char="►"/>
              <a:defRPr>
                <a:solidFill>
                  <a:srgbClr val="4F81BD"/>
                </a:solidFill>
              </a:defRPr>
            </a:lvl3pPr>
            <a:lvl4pPr indent="-289560" lvl="3" marL="1828800" algn="l">
              <a:spcBef>
                <a:spcPts val="1000"/>
              </a:spcBef>
              <a:spcAft>
                <a:spcPts val="0"/>
              </a:spcAft>
              <a:buSzPts val="960"/>
              <a:buChar char="►"/>
              <a:defRPr>
                <a:solidFill>
                  <a:srgbClr val="4F81BD"/>
                </a:solidFill>
              </a:defRPr>
            </a:lvl4pPr>
            <a:lvl5pPr indent="-289560" lvl="4" marL="2286000" algn="l">
              <a:spcBef>
                <a:spcPts val="1000"/>
              </a:spcBef>
              <a:spcAft>
                <a:spcPts val="0"/>
              </a:spcAft>
              <a:buSzPts val="960"/>
              <a:buChar char="►"/>
              <a:defRPr>
                <a:solidFill>
                  <a:srgbClr val="4F81BD"/>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3" name="Google Shape;53;p22"/>
          <p:cNvSpPr txBox="1"/>
          <p:nvPr>
            <p:ph idx="2" type="body"/>
          </p:nvPr>
        </p:nvSpPr>
        <p:spPr>
          <a:xfrm>
            <a:off x="2686410" y="482902"/>
            <a:ext cx="9115865" cy="368300"/>
          </a:xfrm>
          <a:prstGeom prst="rect">
            <a:avLst/>
          </a:prstGeom>
          <a:noFill/>
          <a:ln>
            <a:noFill/>
          </a:ln>
        </p:spPr>
        <p:txBody>
          <a:bodyPr anchorCtr="0" anchor="ctr" bIns="0" lIns="0" spcFirstLastPara="1" rIns="0" wrap="square" tIns="0">
            <a:normAutofit/>
          </a:bodyPr>
          <a:lstStyle>
            <a:lvl1pPr indent="-228600" lvl="0" marL="457200" algn="l">
              <a:lnSpc>
                <a:spcPct val="80000"/>
              </a:lnSpc>
              <a:spcBef>
                <a:spcPts val="0"/>
              </a:spcBef>
              <a:spcAft>
                <a:spcPts val="0"/>
              </a:spcAft>
              <a:buSzPts val="1440"/>
              <a:buNone/>
              <a:defRPr b="1" sz="1800">
                <a:solidFill>
                  <a:srgbClr val="E8272D"/>
                </a:solidFill>
                <a:latin typeface="Calibri"/>
                <a:ea typeface="Calibri"/>
                <a:cs typeface="Calibri"/>
                <a:sym typeface="Calibri"/>
              </a:defRPr>
            </a:lvl1pPr>
            <a:lvl2pPr indent="-309880" lvl="1" marL="914400" algn="l">
              <a:spcBef>
                <a:spcPts val="1000"/>
              </a:spcBef>
              <a:spcAft>
                <a:spcPts val="0"/>
              </a:spcAft>
              <a:buSzPts val="1280"/>
              <a:buChar char="►"/>
              <a:defRPr>
                <a:solidFill>
                  <a:srgbClr val="4F81BD"/>
                </a:solidFill>
              </a:defRPr>
            </a:lvl2pPr>
            <a:lvl3pPr indent="-299719" lvl="2" marL="1371600" algn="l">
              <a:spcBef>
                <a:spcPts val="1000"/>
              </a:spcBef>
              <a:spcAft>
                <a:spcPts val="0"/>
              </a:spcAft>
              <a:buSzPts val="1120"/>
              <a:buChar char="►"/>
              <a:defRPr>
                <a:solidFill>
                  <a:srgbClr val="4F81BD"/>
                </a:solidFill>
              </a:defRPr>
            </a:lvl3pPr>
            <a:lvl4pPr indent="-289560" lvl="3" marL="1828800" algn="l">
              <a:spcBef>
                <a:spcPts val="1000"/>
              </a:spcBef>
              <a:spcAft>
                <a:spcPts val="0"/>
              </a:spcAft>
              <a:buSzPts val="960"/>
              <a:buChar char="►"/>
              <a:defRPr>
                <a:solidFill>
                  <a:srgbClr val="4F81BD"/>
                </a:solidFill>
              </a:defRPr>
            </a:lvl4pPr>
            <a:lvl5pPr indent="-289560" lvl="4" marL="2286000" algn="l">
              <a:spcBef>
                <a:spcPts val="1000"/>
              </a:spcBef>
              <a:spcAft>
                <a:spcPts val="0"/>
              </a:spcAft>
              <a:buSzPts val="960"/>
              <a:buChar char="►"/>
              <a:defRPr>
                <a:solidFill>
                  <a:srgbClr val="4F81BD"/>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22"/>
          <p:cNvSpPr/>
          <p:nvPr/>
        </p:nvSpPr>
        <p:spPr>
          <a:xfrm>
            <a:off x="1" y="-1"/>
            <a:ext cx="2241062" cy="68580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Arimo"/>
              <a:ea typeface="Arimo"/>
              <a:cs typeface="Arimo"/>
              <a:sym typeface="Arimo"/>
            </a:endParaRPr>
          </a:p>
        </p:txBody>
      </p:sp>
      <p:sp>
        <p:nvSpPr>
          <p:cNvPr id="55" name="Google Shape;55;p22"/>
          <p:cNvSpPr/>
          <p:nvPr>
            <p:ph idx="3" type="pic"/>
          </p:nvPr>
        </p:nvSpPr>
        <p:spPr>
          <a:xfrm>
            <a:off x="276469" y="2148839"/>
            <a:ext cx="1688123" cy="256032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1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23"/>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2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6" name="Google Shape;66;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2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2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4" name="Google Shape;74;p2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5" name="Google Shape;75;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7" name="Shape 87"/>
        <p:cNvGrpSpPr/>
        <p:nvPr/>
      </p:nvGrpSpPr>
      <p:grpSpPr>
        <a:xfrm>
          <a:off x="0" y="0"/>
          <a:ext cx="0" cy="0"/>
          <a:chOff x="0" y="0"/>
          <a:chExt cx="0" cy="0"/>
        </a:xfrm>
      </p:grpSpPr>
      <p:sp>
        <p:nvSpPr>
          <p:cNvPr id="88" name="Google Shape;88;p2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0" name="Google Shape;90;p2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91" name="Google Shape;91;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9"/>
          <p:cNvGrpSpPr/>
          <p:nvPr/>
        </p:nvGrpSpPr>
        <p:grpSpPr>
          <a:xfrm>
            <a:off x="0" y="-8467"/>
            <a:ext cx="12192000" cy="6866467"/>
            <a:chOff x="0" y="-8467"/>
            <a:chExt cx="12192000" cy="6866467"/>
          </a:xfrm>
        </p:grpSpPr>
        <p:cxnSp>
          <p:nvCxnSpPr>
            <p:cNvPr id="11" name="Google Shape;11;p1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sp>
        <p:sp>
          <p:nvSpPr>
            <p:cNvPr id="17" name="Google Shape;17;p1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sp>
        <p:sp>
          <p:nvSpPr>
            <p:cNvPr id="18" name="Google Shape;18;p1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9"/>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20.jpg"/><Relationship Id="rId6" Type="http://schemas.openxmlformats.org/officeDocument/2006/relationships/image" Target="../media/image6.jpg"/><Relationship Id="rId7"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
          <p:cNvSpPr txBox="1"/>
          <p:nvPr>
            <p:ph idx="1" type="subTitle"/>
          </p:nvPr>
        </p:nvSpPr>
        <p:spPr>
          <a:xfrm>
            <a:off x="1056639" y="3488621"/>
            <a:ext cx="7792720" cy="280660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800"/>
              <a:buNone/>
            </a:pPr>
            <a:r>
              <a:rPr b="1" lang="en-US" sz="3500">
                <a:solidFill>
                  <a:srgbClr val="111111"/>
                </a:solidFill>
                <a:latin typeface="Quattrocento Sans"/>
                <a:ea typeface="Quattrocento Sans"/>
                <a:cs typeface="Quattrocento Sans"/>
                <a:sym typeface="Quattrocento Sans"/>
              </a:rPr>
              <a:t>Diabetes Risk Prediction </a:t>
            </a:r>
            <a:endParaRPr b="1" sz="2800">
              <a:solidFill>
                <a:srgbClr val="111111"/>
              </a:solidFill>
              <a:latin typeface="Quattrocento Sans"/>
              <a:ea typeface="Quattrocento Sans"/>
              <a:cs typeface="Quattrocento Sans"/>
              <a:sym typeface="Quattrocento Sans"/>
            </a:endParaRPr>
          </a:p>
          <a:p>
            <a:pPr indent="0" lvl="0" marL="0" rtl="0" algn="ctr">
              <a:spcBef>
                <a:spcPts val="900"/>
              </a:spcBef>
              <a:spcAft>
                <a:spcPts val="0"/>
              </a:spcAft>
              <a:buSzPts val="1920"/>
              <a:buNone/>
            </a:pPr>
            <a:r>
              <a:rPr b="1" lang="en-US" sz="2400">
                <a:solidFill>
                  <a:srgbClr val="111111"/>
                </a:solidFill>
                <a:latin typeface="Quattrocento Sans"/>
                <a:ea typeface="Quattrocento Sans"/>
                <a:cs typeface="Quattrocento Sans"/>
                <a:sym typeface="Quattrocento Sans"/>
              </a:rPr>
              <a:t>A Data-Driven Approach to Early Detection</a:t>
            </a:r>
            <a:endParaRPr/>
          </a:p>
          <a:p>
            <a:pPr indent="0" lvl="0" marL="0" rtl="0" algn="ctr">
              <a:spcBef>
                <a:spcPts val="900"/>
              </a:spcBef>
              <a:spcAft>
                <a:spcPts val="0"/>
              </a:spcAft>
              <a:buSzPts val="880"/>
              <a:buNone/>
            </a:pPr>
            <a:r>
              <a:t/>
            </a:r>
            <a:endParaRPr i="0" sz="1100">
              <a:solidFill>
                <a:srgbClr val="111111"/>
              </a:solidFill>
              <a:latin typeface="Quattrocento Sans"/>
              <a:ea typeface="Quattrocento Sans"/>
              <a:cs typeface="Quattrocento Sans"/>
              <a:sym typeface="Quattrocento Sans"/>
            </a:endParaRPr>
          </a:p>
          <a:p>
            <a:pPr indent="0" lvl="0" marL="0" rtl="0" algn="ctr">
              <a:spcBef>
                <a:spcPts val="900"/>
              </a:spcBef>
              <a:spcAft>
                <a:spcPts val="0"/>
              </a:spcAft>
              <a:buSzPts val="2240"/>
              <a:buNone/>
            </a:pPr>
            <a:r>
              <a:rPr b="1" i="0" lang="en-US" sz="2800">
                <a:solidFill>
                  <a:srgbClr val="111111"/>
                </a:solidFill>
                <a:latin typeface="Quattrocento Sans"/>
                <a:ea typeface="Quattrocento Sans"/>
                <a:cs typeface="Quattrocento Sans"/>
                <a:sym typeface="Quattrocento Sans"/>
              </a:rPr>
              <a:t>Presented by:</a:t>
            </a:r>
            <a:r>
              <a:rPr b="0" i="0" lang="en-US" sz="2800">
                <a:solidFill>
                  <a:srgbClr val="111111"/>
                </a:solidFill>
                <a:latin typeface="Quattrocento Sans"/>
                <a:ea typeface="Quattrocento Sans"/>
                <a:cs typeface="Quattrocento Sans"/>
                <a:sym typeface="Quattrocento Sans"/>
              </a:rPr>
              <a:t> Lynette Ronnoh</a:t>
            </a:r>
            <a:endParaRPr/>
          </a:p>
          <a:p>
            <a:pPr indent="0" lvl="0" marL="0" rtl="0" algn="ctr">
              <a:spcBef>
                <a:spcPts val="900"/>
              </a:spcBef>
              <a:spcAft>
                <a:spcPts val="0"/>
              </a:spcAft>
              <a:buSzPts val="840"/>
              <a:buNone/>
            </a:pPr>
            <a:r>
              <a:t/>
            </a:r>
            <a:endParaRPr b="0" i="0" sz="1050">
              <a:solidFill>
                <a:srgbClr val="111111"/>
              </a:solidFill>
              <a:latin typeface="Quattrocento Sans"/>
              <a:ea typeface="Quattrocento Sans"/>
              <a:cs typeface="Quattrocento Sans"/>
              <a:sym typeface="Quattrocento Sans"/>
            </a:endParaRPr>
          </a:p>
          <a:p>
            <a:pPr indent="0" lvl="0" marL="0" rtl="0" algn="ctr">
              <a:spcBef>
                <a:spcPts val="900"/>
              </a:spcBef>
              <a:spcAft>
                <a:spcPts val="0"/>
              </a:spcAft>
              <a:buSzPts val="2240"/>
              <a:buNone/>
            </a:pPr>
            <a:r>
              <a:rPr b="1" lang="en-US" sz="2800">
                <a:solidFill>
                  <a:srgbClr val="111111"/>
                </a:solidFill>
                <a:latin typeface="Quattrocento Sans"/>
                <a:ea typeface="Quattrocento Sans"/>
                <a:cs typeface="Quattrocento Sans"/>
                <a:sym typeface="Quattrocento Sans"/>
              </a:rPr>
              <a:t>Date</a:t>
            </a:r>
            <a:r>
              <a:rPr lang="en-US" sz="2800">
                <a:solidFill>
                  <a:srgbClr val="111111"/>
                </a:solidFill>
                <a:latin typeface="Quattrocento Sans"/>
                <a:ea typeface="Quattrocento Sans"/>
                <a:cs typeface="Quattrocento Sans"/>
                <a:sym typeface="Quattrocento Sans"/>
              </a:rPr>
              <a:t>: 18</a:t>
            </a:r>
            <a:r>
              <a:rPr baseline="30000" lang="en-US" sz="2800">
                <a:solidFill>
                  <a:srgbClr val="111111"/>
                </a:solidFill>
                <a:latin typeface="Quattrocento Sans"/>
                <a:ea typeface="Quattrocento Sans"/>
                <a:cs typeface="Quattrocento Sans"/>
                <a:sym typeface="Quattrocento Sans"/>
              </a:rPr>
              <a:t>th</a:t>
            </a:r>
            <a:r>
              <a:rPr lang="en-US" sz="2800">
                <a:solidFill>
                  <a:srgbClr val="111111"/>
                </a:solidFill>
                <a:latin typeface="Quattrocento Sans"/>
                <a:ea typeface="Quattrocento Sans"/>
                <a:cs typeface="Quattrocento Sans"/>
                <a:sym typeface="Quattrocento Sans"/>
              </a:rPr>
              <a:t> November 2024</a:t>
            </a:r>
            <a:endParaRPr b="0" i="0" sz="2800">
              <a:solidFill>
                <a:srgbClr val="111111"/>
              </a:solidFill>
              <a:latin typeface="Quattrocento Sans"/>
              <a:ea typeface="Quattrocento Sans"/>
              <a:cs typeface="Quattrocento Sans"/>
              <a:sym typeface="Quattrocento Sans"/>
            </a:endParaRPr>
          </a:p>
          <a:p>
            <a:pPr indent="0" lvl="0" marL="0" rtl="0" algn="l">
              <a:spcBef>
                <a:spcPts val="900"/>
              </a:spcBef>
              <a:spcAft>
                <a:spcPts val="0"/>
              </a:spcAft>
              <a:buSzPts val="2240"/>
              <a:buNone/>
            </a:pPr>
            <a:r>
              <a:t/>
            </a:r>
            <a:endParaRPr i="0" sz="2800">
              <a:solidFill>
                <a:srgbClr val="111111"/>
              </a:solidFill>
              <a:latin typeface="Quattrocento Sans"/>
              <a:ea typeface="Quattrocento Sans"/>
              <a:cs typeface="Quattrocento Sans"/>
              <a:sym typeface="Quattrocento Sans"/>
            </a:endParaRPr>
          </a:p>
        </p:txBody>
      </p:sp>
      <p:pic>
        <p:nvPicPr>
          <p:cNvPr descr="A logo for a foundation&#10;&#10;Description automatically generated" id="155" name="Google Shape;155;p1"/>
          <p:cNvPicPr preferRelativeResize="0"/>
          <p:nvPr/>
        </p:nvPicPr>
        <p:blipFill rotWithShape="1">
          <a:blip r:embed="rId3">
            <a:alphaModFix/>
          </a:blip>
          <a:srcRect b="0" l="0" r="0" t="0"/>
          <a:stretch/>
        </p:blipFill>
        <p:spPr>
          <a:xfrm>
            <a:off x="2774636" y="265161"/>
            <a:ext cx="4356727" cy="25536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pic>
        <p:nvPicPr>
          <p:cNvPr descr="Colorful pills stacked to make a bar graph" id="336" name="Google Shape;336;p10"/>
          <p:cNvPicPr preferRelativeResize="0"/>
          <p:nvPr/>
        </p:nvPicPr>
        <p:blipFill rotWithShape="1">
          <a:blip r:embed="rId3">
            <a:alphaModFix amt="20000"/>
          </a:blip>
          <a:srcRect b="12494" l="9091" r="0" t="13124"/>
          <a:stretch/>
        </p:blipFill>
        <p:spPr>
          <a:xfrm>
            <a:off x="1" y="10"/>
            <a:ext cx="12191999" cy="6857990"/>
          </a:xfrm>
          <a:prstGeom prst="rect">
            <a:avLst/>
          </a:prstGeom>
          <a:noFill/>
          <a:ln>
            <a:noFill/>
          </a:ln>
        </p:spPr>
      </p:pic>
      <p:grpSp>
        <p:nvGrpSpPr>
          <p:cNvPr id="337" name="Google Shape;337;p10"/>
          <p:cNvGrpSpPr/>
          <p:nvPr/>
        </p:nvGrpSpPr>
        <p:grpSpPr>
          <a:xfrm>
            <a:off x="0" y="-8467"/>
            <a:ext cx="12192000" cy="6866467"/>
            <a:chOff x="0" y="-8467"/>
            <a:chExt cx="12192000" cy="6866467"/>
          </a:xfrm>
        </p:grpSpPr>
        <p:cxnSp>
          <p:nvCxnSpPr>
            <p:cNvPr id="338" name="Google Shape;338;p1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39" name="Google Shape;339;p1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40" name="Google Shape;340;p1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1" name="Google Shape;341;p1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2" name="Google Shape;342;p1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3" name="Google Shape;343;p1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4" name="Google Shape;344;p1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5" name="Google Shape;345;p1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6" name="Google Shape;346;p1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47" name="Google Shape;347;p10"/>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348" name="Google Shape;348;p10"/>
          <p:cNvSpPr txBox="1"/>
          <p:nvPr>
            <p:ph type="title"/>
          </p:nvPr>
        </p:nvSpPr>
        <p:spPr>
          <a:xfrm>
            <a:off x="793971" y="71967"/>
            <a:ext cx="4997230" cy="965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200"/>
              <a:buFont typeface="Trebuchet MS"/>
              <a:buNone/>
            </a:pPr>
            <a:r>
              <a:rPr b="1" lang="en-US" sz="3200"/>
              <a:t>EDA (cont.)</a:t>
            </a:r>
            <a:endParaRPr/>
          </a:p>
        </p:txBody>
      </p:sp>
      <p:pic>
        <p:nvPicPr>
          <p:cNvPr id="349" name="Google Shape;349;p10"/>
          <p:cNvPicPr preferRelativeResize="0"/>
          <p:nvPr/>
        </p:nvPicPr>
        <p:blipFill rotWithShape="1">
          <a:blip r:embed="rId4">
            <a:alphaModFix/>
          </a:blip>
          <a:srcRect b="0" l="0" r="0" t="0"/>
          <a:stretch/>
        </p:blipFill>
        <p:spPr>
          <a:xfrm>
            <a:off x="4214018" y="1045634"/>
            <a:ext cx="5404115" cy="4608585"/>
          </a:xfrm>
          <a:prstGeom prst="rect">
            <a:avLst/>
          </a:prstGeom>
          <a:noFill/>
          <a:ln cap="flat" cmpd="sng" w="9525">
            <a:solidFill>
              <a:schemeClr val="dk1"/>
            </a:solidFill>
            <a:prstDash val="solid"/>
            <a:round/>
            <a:headEnd len="sm" w="sm" type="none"/>
            <a:tailEnd len="sm" w="sm" type="none"/>
          </a:ln>
        </p:spPr>
      </p:pic>
      <p:sp>
        <p:nvSpPr>
          <p:cNvPr id="350" name="Google Shape;350;p10"/>
          <p:cNvSpPr txBox="1"/>
          <p:nvPr>
            <p:ph idx="1" type="body"/>
          </p:nvPr>
        </p:nvSpPr>
        <p:spPr>
          <a:xfrm>
            <a:off x="567035" y="1045634"/>
            <a:ext cx="3522411" cy="4034856"/>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920"/>
              <a:buNone/>
            </a:pPr>
            <a:r>
              <a:rPr b="1" lang="en-US" sz="2400">
                <a:solidFill>
                  <a:srgbClr val="0070C0"/>
                </a:solidFill>
              </a:rPr>
              <a:t>Target: diabetes_risk</a:t>
            </a:r>
            <a:endParaRPr/>
          </a:p>
          <a:p>
            <a:pPr indent="-342900" lvl="0" marL="342900" rtl="0" algn="just">
              <a:lnSpc>
                <a:spcPct val="150000"/>
              </a:lnSpc>
              <a:spcBef>
                <a:spcPts val="1000"/>
              </a:spcBef>
              <a:spcAft>
                <a:spcPts val="0"/>
              </a:spcAft>
              <a:buSzPts val="1600"/>
              <a:buChar char="►"/>
            </a:pPr>
            <a:r>
              <a:rPr lang="en-US" sz="2000">
                <a:solidFill>
                  <a:srgbClr val="1F1F1F"/>
                </a:solidFill>
                <a:latin typeface="Roboto"/>
                <a:ea typeface="Roboto"/>
                <a:cs typeface="Roboto"/>
                <a:sym typeface="Roboto"/>
              </a:rPr>
              <a:t>The class distributions (Low Risk, Medium Risk, High Risk) are significantly imbalanced.</a:t>
            </a:r>
            <a:endParaRPr/>
          </a:p>
          <a:p>
            <a:pPr indent="-342900" lvl="0" marL="342900" rtl="0" algn="just">
              <a:lnSpc>
                <a:spcPct val="150000"/>
              </a:lnSpc>
              <a:spcBef>
                <a:spcPts val="1000"/>
              </a:spcBef>
              <a:spcAft>
                <a:spcPts val="0"/>
              </a:spcAft>
              <a:buSzPts val="1600"/>
              <a:buChar char="►"/>
            </a:pPr>
            <a:r>
              <a:rPr lang="en-US" sz="2000">
                <a:solidFill>
                  <a:srgbClr val="1F1F1F"/>
                </a:solidFill>
                <a:latin typeface="Roboto"/>
                <a:ea typeface="Roboto"/>
                <a:cs typeface="Roboto"/>
                <a:sym typeface="Roboto"/>
              </a:rPr>
              <a:t>Low Risk takes up the largest share (80.9%).</a:t>
            </a:r>
            <a:endParaRPr/>
          </a:p>
          <a:p>
            <a:pPr indent="0" lvl="0" marL="0" rtl="0" algn="just">
              <a:lnSpc>
                <a:spcPct val="150000"/>
              </a:lnSpc>
              <a:spcBef>
                <a:spcPts val="1000"/>
              </a:spcBef>
              <a:spcAft>
                <a:spcPts val="0"/>
              </a:spcAft>
              <a:buSzPts val="1920"/>
              <a:buNone/>
            </a:pPr>
            <a:r>
              <a:t/>
            </a:r>
            <a:endParaRPr b="1" sz="2400">
              <a:solidFill>
                <a:srgbClr val="0070C0"/>
              </a:solidFill>
            </a:endParaRPr>
          </a:p>
          <a:p>
            <a:pPr indent="-226059" lvl="0" marL="342900" rtl="0" algn="just">
              <a:lnSpc>
                <a:spcPct val="150000"/>
              </a:lnSpc>
              <a:spcBef>
                <a:spcPts val="1000"/>
              </a:spcBef>
              <a:spcAft>
                <a:spcPts val="0"/>
              </a:spcAft>
              <a:buSzPts val="1840"/>
              <a:buNone/>
            </a:pPr>
            <a:r>
              <a:t/>
            </a:r>
            <a:endParaRPr i="0" sz="23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pic>
        <p:nvPicPr>
          <p:cNvPr descr="Colorful pills stacked to make a bar graph" id="355" name="Google Shape;355;p11"/>
          <p:cNvPicPr preferRelativeResize="0"/>
          <p:nvPr/>
        </p:nvPicPr>
        <p:blipFill rotWithShape="1">
          <a:blip r:embed="rId3">
            <a:alphaModFix amt="20000"/>
          </a:blip>
          <a:srcRect b="12494" l="9091" r="0" t="13124"/>
          <a:stretch/>
        </p:blipFill>
        <p:spPr>
          <a:xfrm>
            <a:off x="1" y="10"/>
            <a:ext cx="12191999" cy="6857990"/>
          </a:xfrm>
          <a:prstGeom prst="rect">
            <a:avLst/>
          </a:prstGeom>
          <a:noFill/>
          <a:ln>
            <a:noFill/>
          </a:ln>
        </p:spPr>
      </p:pic>
      <p:grpSp>
        <p:nvGrpSpPr>
          <p:cNvPr id="356" name="Google Shape;356;p11"/>
          <p:cNvGrpSpPr/>
          <p:nvPr/>
        </p:nvGrpSpPr>
        <p:grpSpPr>
          <a:xfrm>
            <a:off x="0" y="-8467"/>
            <a:ext cx="12192000" cy="6866467"/>
            <a:chOff x="0" y="-8467"/>
            <a:chExt cx="12192000" cy="6866467"/>
          </a:xfrm>
        </p:grpSpPr>
        <p:cxnSp>
          <p:nvCxnSpPr>
            <p:cNvPr id="357" name="Google Shape;357;p1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58" name="Google Shape;358;p1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59" name="Google Shape;359;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0" name="Google Shape;360;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1" name="Google Shape;361;p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2" name="Google Shape;362;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3" name="Google Shape;363;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4" name="Google Shape;364;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5" name="Google Shape;365;p1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6" name="Google Shape;366;p11"/>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367" name="Google Shape;367;p11"/>
          <p:cNvSpPr txBox="1"/>
          <p:nvPr>
            <p:ph type="title"/>
          </p:nvPr>
        </p:nvSpPr>
        <p:spPr>
          <a:xfrm>
            <a:off x="1195080" y="423278"/>
            <a:ext cx="4368800" cy="57808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Modeling</a:t>
            </a:r>
            <a:endParaRPr/>
          </a:p>
        </p:txBody>
      </p:sp>
      <p:sp>
        <p:nvSpPr>
          <p:cNvPr id="368" name="Google Shape;368;p11"/>
          <p:cNvSpPr/>
          <p:nvPr/>
        </p:nvSpPr>
        <p:spPr>
          <a:xfrm flipH="1">
            <a:off x="0" y="1191846"/>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69" name="Google Shape;369;p11"/>
          <p:cNvSpPr txBox="1"/>
          <p:nvPr>
            <p:ph idx="1" type="body"/>
          </p:nvPr>
        </p:nvSpPr>
        <p:spPr>
          <a:xfrm>
            <a:off x="855450" y="1191850"/>
            <a:ext cx="8744700" cy="55071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1840"/>
              <a:buChar char="►"/>
            </a:pPr>
            <a:r>
              <a:rPr b="1" i="0" lang="en-US" sz="2300"/>
              <a:t>Data Preprocessing:</a:t>
            </a:r>
            <a:r>
              <a:rPr b="0" i="0" lang="en-US" sz="2300"/>
              <a:t> Categorical encoding, train-test split, SMOTE (</a:t>
            </a:r>
            <a:r>
              <a:rPr b="0" i="1" lang="en-US" sz="2300">
                <a:solidFill>
                  <a:srgbClr val="1F1F1F"/>
                </a:solidFill>
                <a:latin typeface="Roboto"/>
                <a:ea typeface="Roboto"/>
                <a:cs typeface="Roboto"/>
                <a:sym typeface="Roboto"/>
              </a:rPr>
              <a:t>Synthetic Minority Oversampling Technique) </a:t>
            </a:r>
            <a:r>
              <a:rPr b="0" i="0" lang="en-US" sz="2300"/>
              <a:t>for class imbalance.</a:t>
            </a:r>
            <a:endParaRPr/>
          </a:p>
          <a:p>
            <a:pPr indent="-342900" lvl="0" marL="342900" rtl="0" algn="l">
              <a:lnSpc>
                <a:spcPct val="150000"/>
              </a:lnSpc>
              <a:spcBef>
                <a:spcPts val="1000"/>
              </a:spcBef>
              <a:spcAft>
                <a:spcPts val="0"/>
              </a:spcAft>
              <a:buSzPts val="1840"/>
              <a:buChar char="►"/>
            </a:pPr>
            <a:r>
              <a:rPr b="1" i="0" lang="en-US" sz="2300"/>
              <a:t>Models Used:</a:t>
            </a:r>
            <a:r>
              <a:rPr b="0" i="0" lang="en-US" sz="2300"/>
              <a:t> Random Forest, Logistic Regression, XG-Boost.</a:t>
            </a:r>
            <a:endParaRPr/>
          </a:p>
          <a:p>
            <a:pPr indent="-342900" lvl="0" marL="342900" rtl="0" algn="l">
              <a:lnSpc>
                <a:spcPct val="150000"/>
              </a:lnSpc>
              <a:spcBef>
                <a:spcPts val="1000"/>
              </a:spcBef>
              <a:spcAft>
                <a:spcPts val="0"/>
              </a:spcAft>
              <a:buSzPts val="1840"/>
              <a:buChar char="►"/>
            </a:pPr>
            <a:r>
              <a:rPr b="1" i="0" lang="en-US" sz="2300"/>
              <a:t>Evaluation Metrics:</a:t>
            </a:r>
            <a:r>
              <a:rPr b="0" i="0" lang="en-US" sz="2300"/>
              <a:t> Accuracy, precision, recall, F1-score.</a:t>
            </a:r>
            <a:endParaRPr/>
          </a:p>
          <a:p>
            <a:pPr indent="-342900" lvl="0" marL="342900" rtl="0" algn="l">
              <a:lnSpc>
                <a:spcPct val="150000"/>
              </a:lnSpc>
              <a:spcBef>
                <a:spcPts val="1000"/>
              </a:spcBef>
              <a:spcAft>
                <a:spcPts val="0"/>
              </a:spcAft>
              <a:buSzPts val="1840"/>
              <a:buChar char="►"/>
            </a:pPr>
            <a:r>
              <a:rPr b="1" i="0" lang="en-US" sz="2300"/>
              <a:t>Model Chosen</a:t>
            </a:r>
            <a:r>
              <a:rPr b="0" i="0" lang="en-US" sz="2300"/>
              <a:t>: XG-Boost</a:t>
            </a:r>
            <a:endParaRPr/>
          </a:p>
          <a:p>
            <a:pPr indent="-342900" lvl="0" marL="342900" rtl="0" algn="l">
              <a:lnSpc>
                <a:spcPct val="150000"/>
              </a:lnSpc>
              <a:spcBef>
                <a:spcPts val="1000"/>
              </a:spcBef>
              <a:spcAft>
                <a:spcPts val="0"/>
              </a:spcAft>
              <a:buSzPts val="1840"/>
              <a:buChar char="►"/>
            </a:pPr>
            <a:r>
              <a:rPr b="1" lang="en-US" sz="2300"/>
              <a:t>Model Tuning: </a:t>
            </a:r>
            <a:r>
              <a:rPr lang="en-US" sz="2300"/>
              <a:t>Tuned XG Boost</a:t>
            </a:r>
            <a:endParaRPr/>
          </a:p>
          <a:p>
            <a:pPr indent="-342900" lvl="0" marL="342900" rtl="0" algn="l">
              <a:lnSpc>
                <a:spcPct val="150000"/>
              </a:lnSpc>
              <a:spcBef>
                <a:spcPts val="1000"/>
              </a:spcBef>
              <a:spcAft>
                <a:spcPts val="0"/>
              </a:spcAft>
              <a:buSzPts val="1840"/>
              <a:buChar char="►"/>
            </a:pPr>
            <a:r>
              <a:rPr b="1" i="0" lang="en-US" sz="2300"/>
              <a:t>Feature Importance: </a:t>
            </a:r>
            <a:r>
              <a:rPr i="0" lang="en-US" sz="2300"/>
              <a:t>blood</a:t>
            </a:r>
            <a:r>
              <a:rPr lang="en-US" sz="2300"/>
              <a:t> </a:t>
            </a:r>
            <a:r>
              <a:rPr i="0" lang="en-US" sz="2300"/>
              <a:t>pressure </a:t>
            </a:r>
            <a:r>
              <a:rPr lang="en-US" sz="2300"/>
              <a:t>c</a:t>
            </a:r>
            <a:r>
              <a:rPr i="0" lang="en-US" sz="2300"/>
              <a:t>ategory, age</a:t>
            </a:r>
            <a:r>
              <a:rPr lang="en-US" sz="2300"/>
              <a:t> </a:t>
            </a:r>
            <a:r>
              <a:rPr i="0" lang="en-US" sz="2300"/>
              <a:t>group, hypertension.</a:t>
            </a:r>
            <a:endParaRPr i="0" sz="23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pic>
        <p:nvPicPr>
          <p:cNvPr descr="Colorful pills stacked to make a bar graph" id="374" name="Google Shape;374;p12"/>
          <p:cNvPicPr preferRelativeResize="0"/>
          <p:nvPr/>
        </p:nvPicPr>
        <p:blipFill rotWithShape="1">
          <a:blip r:embed="rId3">
            <a:alphaModFix amt="35000"/>
          </a:blip>
          <a:srcRect b="12494" l="9091" r="0" t="13124"/>
          <a:stretch/>
        </p:blipFill>
        <p:spPr>
          <a:xfrm>
            <a:off x="1" y="10"/>
            <a:ext cx="12191999" cy="6857990"/>
          </a:xfrm>
          <a:prstGeom prst="rect">
            <a:avLst/>
          </a:prstGeom>
          <a:noFill/>
          <a:ln>
            <a:noFill/>
          </a:ln>
        </p:spPr>
      </p:pic>
      <p:grpSp>
        <p:nvGrpSpPr>
          <p:cNvPr id="375" name="Google Shape;375;p12"/>
          <p:cNvGrpSpPr/>
          <p:nvPr/>
        </p:nvGrpSpPr>
        <p:grpSpPr>
          <a:xfrm>
            <a:off x="0" y="-8467"/>
            <a:ext cx="12192000" cy="6866467"/>
            <a:chOff x="0" y="-8467"/>
            <a:chExt cx="12192000" cy="6866467"/>
          </a:xfrm>
        </p:grpSpPr>
        <p:cxnSp>
          <p:nvCxnSpPr>
            <p:cNvPr id="376" name="Google Shape;376;p1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77" name="Google Shape;377;p1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78" name="Google Shape;378;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79" name="Google Shape;379;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0" name="Google Shape;380;p1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1" name="Google Shape;381;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2" name="Google Shape;382;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3" name="Google Shape;383;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4" name="Google Shape;384;p1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5" name="Google Shape;385;p12"/>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386" name="Google Shape;386;p12"/>
          <p:cNvSpPr txBox="1"/>
          <p:nvPr>
            <p:ph type="title"/>
          </p:nvPr>
        </p:nvSpPr>
        <p:spPr>
          <a:xfrm>
            <a:off x="842596" y="396777"/>
            <a:ext cx="4451978" cy="45016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Trebuchet MS"/>
              <a:buNone/>
            </a:pPr>
            <a:r>
              <a:rPr b="1" lang="en-US" sz="3200"/>
              <a:t>Model Performance</a:t>
            </a:r>
            <a:endParaRPr/>
          </a:p>
        </p:txBody>
      </p:sp>
      <p:sp>
        <p:nvSpPr>
          <p:cNvPr id="387" name="Google Shape;387;p12"/>
          <p:cNvSpPr/>
          <p:nvPr/>
        </p:nvSpPr>
        <p:spPr>
          <a:xfrm flipH="1">
            <a:off x="0" y="1191846"/>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aphicFrame>
        <p:nvGraphicFramePr>
          <p:cNvPr id="388" name="Google Shape;388;p12"/>
          <p:cNvGraphicFramePr/>
          <p:nvPr/>
        </p:nvGraphicFramePr>
        <p:xfrm>
          <a:off x="763012" y="943594"/>
          <a:ext cx="3000000" cy="3000000"/>
        </p:xfrm>
        <a:graphic>
          <a:graphicData uri="http://schemas.openxmlformats.org/drawingml/2006/table">
            <a:tbl>
              <a:tblPr bandRow="1" firstRow="1">
                <a:noFill/>
                <a:tableStyleId>{CB0C1BB5-EF4B-46D3-82A9-2200043DAB9F}</a:tableStyleId>
              </a:tblPr>
              <a:tblGrid>
                <a:gridCol w="1744850"/>
                <a:gridCol w="1744850"/>
                <a:gridCol w="1744850"/>
                <a:gridCol w="1744850"/>
                <a:gridCol w="1744850"/>
              </a:tblGrid>
              <a:tr h="852400">
                <a:tc>
                  <a:txBody>
                    <a:bodyPr/>
                    <a:lstStyle/>
                    <a:p>
                      <a:pPr indent="0" lvl="0" marL="0" marR="0" rtl="0" algn="l">
                        <a:lnSpc>
                          <a:spcPct val="107000"/>
                        </a:lnSpc>
                        <a:spcBef>
                          <a:spcPts val="0"/>
                        </a:spcBef>
                        <a:spcAft>
                          <a:spcPts val="0"/>
                        </a:spcAft>
                        <a:buNone/>
                      </a:pPr>
                      <a:r>
                        <a:rPr b="1" lang="en-US" sz="2400" u="none" cap="none" strike="noStrike"/>
                        <a:t>Class</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l">
                        <a:lnSpc>
                          <a:spcPct val="107000"/>
                        </a:lnSpc>
                        <a:spcBef>
                          <a:spcPts val="0"/>
                        </a:spcBef>
                        <a:spcAft>
                          <a:spcPts val="0"/>
                        </a:spcAft>
                        <a:buNone/>
                      </a:pPr>
                      <a:r>
                        <a:rPr b="1" lang="en-US" sz="2400" u="none" cap="none" strike="noStrike"/>
                        <a:t>Metric</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l">
                        <a:lnSpc>
                          <a:spcPct val="107000"/>
                        </a:lnSpc>
                        <a:spcBef>
                          <a:spcPts val="0"/>
                        </a:spcBef>
                        <a:spcAft>
                          <a:spcPts val="0"/>
                        </a:spcAft>
                        <a:buNone/>
                      </a:pPr>
                      <a:r>
                        <a:rPr b="1" lang="en-US" sz="2400" u="none" cap="none" strike="noStrike"/>
                        <a:t>Random Forest</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l">
                        <a:lnSpc>
                          <a:spcPct val="107000"/>
                        </a:lnSpc>
                        <a:spcBef>
                          <a:spcPts val="0"/>
                        </a:spcBef>
                        <a:spcAft>
                          <a:spcPts val="0"/>
                        </a:spcAft>
                        <a:buNone/>
                      </a:pPr>
                      <a:r>
                        <a:rPr b="1" lang="en-US" sz="2400" u="none" cap="none" strike="noStrike"/>
                        <a:t>Logistic Regression</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l">
                        <a:lnSpc>
                          <a:spcPct val="107000"/>
                        </a:lnSpc>
                        <a:spcBef>
                          <a:spcPts val="0"/>
                        </a:spcBef>
                        <a:spcAft>
                          <a:spcPts val="0"/>
                        </a:spcAft>
                        <a:buNone/>
                      </a:pPr>
                      <a:r>
                        <a:rPr b="1" lang="en-US" sz="2400" u="none" cap="none" strike="noStrike"/>
                        <a:t>XG Boost Classifier</a:t>
                      </a:r>
                      <a:endParaRPr sz="2400" u="none" cap="none" strike="noStrike">
                        <a:latin typeface="Trebuchet MS"/>
                        <a:ea typeface="Trebuchet MS"/>
                        <a:cs typeface="Trebuchet MS"/>
                        <a:sym typeface="Trebuchet MS"/>
                      </a:endParaRPr>
                    </a:p>
                  </a:txBody>
                  <a:tcPr marT="0" marB="0" marR="68575" marL="68575" anchor="ctr"/>
                </a:tc>
              </a:tr>
              <a:tr h="444025">
                <a:tc gridSpan="2">
                  <a:txBody>
                    <a:bodyPr/>
                    <a:lstStyle/>
                    <a:p>
                      <a:pPr indent="0" lvl="0" marL="0" marR="0" rtl="0" algn="l">
                        <a:lnSpc>
                          <a:spcPct val="107000"/>
                        </a:lnSpc>
                        <a:spcBef>
                          <a:spcPts val="0"/>
                        </a:spcBef>
                        <a:spcAft>
                          <a:spcPts val="0"/>
                        </a:spcAft>
                        <a:buNone/>
                      </a:pPr>
                      <a:r>
                        <a:rPr lang="en-US" sz="2400" u="none" cap="none" strike="noStrike"/>
                        <a:t>Accuracy</a:t>
                      </a:r>
                      <a:endParaRPr sz="2400" u="none" cap="none" strike="noStrike">
                        <a:latin typeface="Trebuchet MS"/>
                        <a:ea typeface="Trebuchet MS"/>
                        <a:cs typeface="Trebuchet MS"/>
                        <a:sym typeface="Trebuchet MS"/>
                      </a:endParaRPr>
                    </a:p>
                  </a:txBody>
                  <a:tcPr marT="0" marB="0" marR="68575" marL="68575" anchor="ctr"/>
                </a:tc>
                <a:tc hMerge="1"/>
                <a:tc>
                  <a:txBody>
                    <a:bodyPr/>
                    <a:lstStyle/>
                    <a:p>
                      <a:pPr indent="0" lvl="0" marL="0" marR="0" rtl="0" algn="ctr">
                        <a:lnSpc>
                          <a:spcPct val="107000"/>
                        </a:lnSpc>
                        <a:spcBef>
                          <a:spcPts val="0"/>
                        </a:spcBef>
                        <a:spcAft>
                          <a:spcPts val="0"/>
                        </a:spcAft>
                        <a:buNone/>
                      </a:pPr>
                      <a:r>
                        <a:rPr lang="en-US" sz="2400" u="none" cap="none" strike="noStrike"/>
                        <a:t>99.39%</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lang="en-US" sz="2400" u="none" cap="none" strike="noStrike"/>
                        <a:t>93.86%</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lang="en-US" sz="2400" u="none" cap="none" strike="noStrike"/>
                        <a:t>99.46%</a:t>
                      </a:r>
                      <a:endParaRPr sz="2400" u="none" cap="none" strike="noStrike">
                        <a:latin typeface="Trebuchet MS"/>
                        <a:ea typeface="Trebuchet MS"/>
                        <a:cs typeface="Trebuchet MS"/>
                        <a:sym typeface="Trebuchet MS"/>
                      </a:endParaRPr>
                    </a:p>
                  </a:txBody>
                  <a:tcPr marT="0" marB="0" marR="68575" marL="68575" anchor="ctr"/>
                </a:tc>
              </a:tr>
              <a:tr h="444025">
                <a:tc rowSpan="3">
                  <a:txBody>
                    <a:bodyPr/>
                    <a:lstStyle/>
                    <a:p>
                      <a:pPr indent="0" lvl="0" marL="0" marR="0" rtl="0" algn="l">
                        <a:lnSpc>
                          <a:spcPct val="107000"/>
                        </a:lnSpc>
                        <a:spcBef>
                          <a:spcPts val="0"/>
                        </a:spcBef>
                        <a:spcAft>
                          <a:spcPts val="0"/>
                        </a:spcAft>
                        <a:buNone/>
                      </a:pPr>
                      <a:r>
                        <a:rPr lang="en-US" sz="2400" u="none" cap="none" strike="noStrike"/>
                        <a:t>Low Risk</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t>Precision</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100%</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99%</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100%</a:t>
                      </a:r>
                      <a:endParaRPr b="0" sz="2400" u="none" cap="none" strike="noStrike">
                        <a:latin typeface="Trebuchet MS"/>
                        <a:ea typeface="Trebuchet MS"/>
                        <a:cs typeface="Trebuchet MS"/>
                        <a:sym typeface="Trebuchet MS"/>
                      </a:endParaRPr>
                    </a:p>
                  </a:txBody>
                  <a:tcPr marT="0" marB="0" marR="68575" marL="68575" anchor="ctr"/>
                </a:tc>
              </a:tr>
              <a:tr h="444025">
                <a:tc vMerge="1"/>
                <a:tc>
                  <a:txBody>
                    <a:bodyPr/>
                    <a:lstStyle/>
                    <a:p>
                      <a:pPr indent="0" lvl="0" marL="0" marR="0" rtl="0" algn="l">
                        <a:lnSpc>
                          <a:spcPct val="107000"/>
                        </a:lnSpc>
                        <a:spcBef>
                          <a:spcPts val="0"/>
                        </a:spcBef>
                        <a:spcAft>
                          <a:spcPts val="0"/>
                        </a:spcAft>
                        <a:buNone/>
                      </a:pPr>
                      <a:r>
                        <a:rPr lang="en-US" sz="2400" u="none" cap="none" strike="noStrike"/>
                        <a:t>Recall</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99%</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93%</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100%</a:t>
                      </a:r>
                      <a:endParaRPr b="0" sz="2400" u="none" cap="none" strike="noStrike">
                        <a:latin typeface="Trebuchet MS"/>
                        <a:ea typeface="Trebuchet MS"/>
                        <a:cs typeface="Trebuchet MS"/>
                        <a:sym typeface="Trebuchet MS"/>
                      </a:endParaRPr>
                    </a:p>
                  </a:txBody>
                  <a:tcPr marT="0" marB="0" marR="68575" marL="68575" anchor="ctr"/>
                </a:tc>
              </a:tr>
              <a:tr h="444025">
                <a:tc vMerge="1"/>
                <a:tc>
                  <a:txBody>
                    <a:bodyPr/>
                    <a:lstStyle/>
                    <a:p>
                      <a:pPr indent="0" lvl="0" marL="0" marR="0" rtl="0" algn="l">
                        <a:lnSpc>
                          <a:spcPct val="107000"/>
                        </a:lnSpc>
                        <a:spcBef>
                          <a:spcPts val="0"/>
                        </a:spcBef>
                        <a:spcAft>
                          <a:spcPts val="0"/>
                        </a:spcAft>
                        <a:buNone/>
                      </a:pPr>
                      <a:r>
                        <a:rPr lang="en-US" sz="2400" u="none" cap="none" strike="noStrike"/>
                        <a:t>F1-Score</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100%</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96%</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100%</a:t>
                      </a:r>
                      <a:endParaRPr b="0" sz="2400" u="none" cap="none" strike="noStrike">
                        <a:latin typeface="Trebuchet MS"/>
                        <a:ea typeface="Trebuchet MS"/>
                        <a:cs typeface="Trebuchet MS"/>
                        <a:sym typeface="Trebuchet MS"/>
                      </a:endParaRPr>
                    </a:p>
                  </a:txBody>
                  <a:tcPr marT="0" marB="0" marR="68575" marL="68575" anchor="ctr"/>
                </a:tc>
              </a:tr>
              <a:tr h="444025">
                <a:tc rowSpan="3">
                  <a:txBody>
                    <a:bodyPr/>
                    <a:lstStyle/>
                    <a:p>
                      <a:pPr indent="0" lvl="0" marL="0" marR="0" rtl="0" algn="l">
                        <a:lnSpc>
                          <a:spcPct val="107000"/>
                        </a:lnSpc>
                        <a:spcBef>
                          <a:spcPts val="0"/>
                        </a:spcBef>
                        <a:spcAft>
                          <a:spcPts val="0"/>
                        </a:spcAft>
                        <a:buNone/>
                      </a:pPr>
                      <a:r>
                        <a:rPr lang="en-US" sz="2400" u="none" cap="none" strike="noStrike"/>
                        <a:t>Medium Risk</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t>Precision</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88%</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22%</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91%</a:t>
                      </a:r>
                      <a:endParaRPr b="0" sz="2400" u="none" cap="none" strike="noStrike">
                        <a:latin typeface="Trebuchet MS"/>
                        <a:ea typeface="Trebuchet MS"/>
                        <a:cs typeface="Trebuchet MS"/>
                        <a:sym typeface="Trebuchet MS"/>
                      </a:endParaRPr>
                    </a:p>
                  </a:txBody>
                  <a:tcPr marT="0" marB="0" marR="68575" marL="68575" anchor="ctr"/>
                </a:tc>
              </a:tr>
              <a:tr h="444025">
                <a:tc vMerge="1"/>
                <a:tc>
                  <a:txBody>
                    <a:bodyPr/>
                    <a:lstStyle/>
                    <a:p>
                      <a:pPr indent="0" lvl="0" marL="0" marR="0" rtl="0" algn="l">
                        <a:lnSpc>
                          <a:spcPct val="107000"/>
                        </a:lnSpc>
                        <a:spcBef>
                          <a:spcPts val="0"/>
                        </a:spcBef>
                        <a:spcAft>
                          <a:spcPts val="0"/>
                        </a:spcAft>
                        <a:buNone/>
                      </a:pPr>
                      <a:r>
                        <a:rPr lang="en-US" sz="2400" u="none" cap="none" strike="noStrike"/>
                        <a:t>Recall</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93%</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95%</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91%</a:t>
                      </a:r>
                      <a:endParaRPr b="0" sz="2400" u="none" cap="none" strike="noStrike">
                        <a:latin typeface="Trebuchet MS"/>
                        <a:ea typeface="Trebuchet MS"/>
                        <a:cs typeface="Trebuchet MS"/>
                        <a:sym typeface="Trebuchet MS"/>
                      </a:endParaRPr>
                    </a:p>
                  </a:txBody>
                  <a:tcPr marT="0" marB="0" marR="68575" marL="68575"/>
                </a:tc>
              </a:tr>
              <a:tr h="444025">
                <a:tc vMerge="1"/>
                <a:tc>
                  <a:txBody>
                    <a:bodyPr/>
                    <a:lstStyle/>
                    <a:p>
                      <a:pPr indent="0" lvl="0" marL="0" marR="0" rtl="0" algn="l">
                        <a:lnSpc>
                          <a:spcPct val="107000"/>
                        </a:lnSpc>
                        <a:spcBef>
                          <a:spcPts val="0"/>
                        </a:spcBef>
                        <a:spcAft>
                          <a:spcPts val="0"/>
                        </a:spcAft>
                        <a:buNone/>
                      </a:pPr>
                      <a:r>
                        <a:rPr lang="en-US" sz="2400" u="none" cap="none" strike="noStrike"/>
                        <a:t>F1-Score</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90%</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36%</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91%</a:t>
                      </a:r>
                      <a:endParaRPr b="0" sz="2400" u="none" cap="none" strike="noStrike">
                        <a:latin typeface="Trebuchet MS"/>
                        <a:ea typeface="Trebuchet MS"/>
                        <a:cs typeface="Trebuchet MS"/>
                        <a:sym typeface="Trebuchet MS"/>
                      </a:endParaRPr>
                    </a:p>
                  </a:txBody>
                  <a:tcPr marT="0" marB="0" marR="68575" marL="68575"/>
                </a:tc>
              </a:tr>
              <a:tr h="444025">
                <a:tc rowSpan="3">
                  <a:txBody>
                    <a:bodyPr/>
                    <a:lstStyle/>
                    <a:p>
                      <a:pPr indent="0" lvl="0" marL="0" marR="0" rtl="0" algn="l">
                        <a:lnSpc>
                          <a:spcPct val="107000"/>
                        </a:lnSpc>
                        <a:spcBef>
                          <a:spcPts val="0"/>
                        </a:spcBef>
                        <a:spcAft>
                          <a:spcPts val="0"/>
                        </a:spcAft>
                        <a:buNone/>
                      </a:pPr>
                      <a:r>
                        <a:rPr lang="en-US" sz="2400" u="none" cap="none" strike="noStrike"/>
                        <a:t>High Risk</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t>Precision</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98%</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87%</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98%</a:t>
                      </a:r>
                      <a:endParaRPr b="0" sz="2400" u="none" cap="none" strike="noStrike">
                        <a:latin typeface="Trebuchet MS"/>
                        <a:ea typeface="Trebuchet MS"/>
                        <a:cs typeface="Trebuchet MS"/>
                        <a:sym typeface="Trebuchet MS"/>
                      </a:endParaRPr>
                    </a:p>
                  </a:txBody>
                  <a:tcPr marT="0" marB="0" marR="68575" marL="68575" anchor="ctr"/>
                </a:tc>
              </a:tr>
              <a:tr h="444025">
                <a:tc vMerge="1"/>
                <a:tc>
                  <a:txBody>
                    <a:bodyPr/>
                    <a:lstStyle/>
                    <a:p>
                      <a:pPr indent="0" lvl="0" marL="0" marR="0" rtl="0" algn="l">
                        <a:lnSpc>
                          <a:spcPct val="107000"/>
                        </a:lnSpc>
                        <a:spcBef>
                          <a:spcPts val="0"/>
                        </a:spcBef>
                        <a:spcAft>
                          <a:spcPts val="0"/>
                        </a:spcAft>
                        <a:buNone/>
                      </a:pPr>
                      <a:r>
                        <a:rPr lang="en-US" sz="2400" u="none" cap="none" strike="noStrike"/>
                        <a:t>Recall</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99%</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96%</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99%</a:t>
                      </a:r>
                      <a:endParaRPr b="0" sz="2400" u="none" cap="none" strike="noStrike">
                        <a:latin typeface="Trebuchet MS"/>
                        <a:ea typeface="Trebuchet MS"/>
                        <a:cs typeface="Trebuchet MS"/>
                        <a:sym typeface="Trebuchet MS"/>
                      </a:endParaRPr>
                    </a:p>
                  </a:txBody>
                  <a:tcPr marT="0" marB="0" marR="68575" marL="68575" anchor="ctr"/>
                </a:tc>
              </a:tr>
              <a:tr h="444025">
                <a:tc vMerge="1"/>
                <a:tc>
                  <a:txBody>
                    <a:bodyPr/>
                    <a:lstStyle/>
                    <a:p>
                      <a:pPr indent="0" lvl="0" marL="0" marR="0" rtl="0" algn="l">
                        <a:lnSpc>
                          <a:spcPct val="107000"/>
                        </a:lnSpc>
                        <a:spcBef>
                          <a:spcPts val="0"/>
                        </a:spcBef>
                        <a:spcAft>
                          <a:spcPts val="0"/>
                        </a:spcAft>
                        <a:buNone/>
                      </a:pPr>
                      <a:r>
                        <a:rPr lang="en-US" sz="2400" u="none" cap="none" strike="noStrike"/>
                        <a:t>F1-Score</a:t>
                      </a:r>
                      <a:endParaRPr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99%</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91%</a:t>
                      </a:r>
                      <a:endParaRPr b="0" sz="2400" u="none" cap="none" strike="noStrike">
                        <a:latin typeface="Trebuchet MS"/>
                        <a:ea typeface="Trebuchet MS"/>
                        <a:cs typeface="Trebuchet MS"/>
                        <a:sym typeface="Trebuchet MS"/>
                      </a:endParaRPr>
                    </a:p>
                  </a:txBody>
                  <a:tcPr marT="0" marB="0" marR="68575" marL="68575" anchor="ctr"/>
                </a:tc>
                <a:tc>
                  <a:txBody>
                    <a:bodyPr/>
                    <a:lstStyle/>
                    <a:p>
                      <a:pPr indent="0" lvl="0" marL="0" marR="0" rtl="0" algn="ctr">
                        <a:lnSpc>
                          <a:spcPct val="107000"/>
                        </a:lnSpc>
                        <a:spcBef>
                          <a:spcPts val="0"/>
                        </a:spcBef>
                        <a:spcAft>
                          <a:spcPts val="0"/>
                        </a:spcAft>
                        <a:buNone/>
                      </a:pPr>
                      <a:r>
                        <a:rPr b="0" lang="en-US" sz="2400" u="none" cap="none" strike="noStrike"/>
                        <a:t>99%</a:t>
                      </a:r>
                      <a:endParaRPr b="0" sz="2400" u="none" cap="none" strike="noStrike">
                        <a:latin typeface="Trebuchet MS"/>
                        <a:ea typeface="Trebuchet MS"/>
                        <a:cs typeface="Trebuchet MS"/>
                        <a:sym typeface="Trebuchet MS"/>
                      </a:endParaRPr>
                    </a:p>
                  </a:txBody>
                  <a:tcPr marT="0" marB="0" marR="68575" marL="6857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pic>
        <p:nvPicPr>
          <p:cNvPr descr="Colorful pills stacked to make a bar graph" id="393" name="Google Shape;393;p13"/>
          <p:cNvPicPr preferRelativeResize="0"/>
          <p:nvPr/>
        </p:nvPicPr>
        <p:blipFill rotWithShape="1">
          <a:blip r:embed="rId3">
            <a:alphaModFix amt="20000"/>
          </a:blip>
          <a:srcRect b="12494" l="9091" r="0" t="13124"/>
          <a:stretch/>
        </p:blipFill>
        <p:spPr>
          <a:xfrm>
            <a:off x="1" y="10"/>
            <a:ext cx="12191999" cy="6857990"/>
          </a:xfrm>
          <a:prstGeom prst="rect">
            <a:avLst/>
          </a:prstGeom>
          <a:noFill/>
          <a:ln>
            <a:noFill/>
          </a:ln>
        </p:spPr>
      </p:pic>
      <p:grpSp>
        <p:nvGrpSpPr>
          <p:cNvPr id="394" name="Google Shape;394;p13"/>
          <p:cNvGrpSpPr/>
          <p:nvPr/>
        </p:nvGrpSpPr>
        <p:grpSpPr>
          <a:xfrm>
            <a:off x="0" y="-8467"/>
            <a:ext cx="12192000" cy="6866467"/>
            <a:chOff x="0" y="-8467"/>
            <a:chExt cx="12192000" cy="6866467"/>
          </a:xfrm>
        </p:grpSpPr>
        <p:cxnSp>
          <p:nvCxnSpPr>
            <p:cNvPr id="395" name="Google Shape;395;p1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96" name="Google Shape;396;p1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97" name="Google Shape;397;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98" name="Google Shape;398;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99" name="Google Shape;399;p1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0" name="Google Shape;400;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1" name="Google Shape;401;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2" name="Google Shape;402;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3" name="Google Shape;403;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4" name="Google Shape;404;p13"/>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405" name="Google Shape;405;p13"/>
          <p:cNvSpPr txBox="1"/>
          <p:nvPr>
            <p:ph type="title"/>
          </p:nvPr>
        </p:nvSpPr>
        <p:spPr>
          <a:xfrm>
            <a:off x="764879" y="363492"/>
            <a:ext cx="6424440" cy="4267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Trebuchet MS"/>
              <a:buNone/>
            </a:pPr>
            <a:r>
              <a:rPr b="1" i="0" lang="en-US" sz="3200"/>
              <a:t>Model Summary</a:t>
            </a:r>
            <a:endParaRPr sz="3200"/>
          </a:p>
        </p:txBody>
      </p:sp>
      <p:sp>
        <p:nvSpPr>
          <p:cNvPr id="406" name="Google Shape;406;p13"/>
          <p:cNvSpPr/>
          <p:nvPr/>
        </p:nvSpPr>
        <p:spPr>
          <a:xfrm>
            <a:off x="0" y="4013201"/>
            <a:ext cx="476655" cy="2844800"/>
          </a:xfrm>
          <a:prstGeom prst="triangle">
            <a:avLst>
              <a:gd fmla="val 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07" name="Google Shape;407;p13"/>
          <p:cNvSpPr txBox="1"/>
          <p:nvPr>
            <p:ph idx="2" type="body"/>
          </p:nvPr>
        </p:nvSpPr>
        <p:spPr>
          <a:xfrm>
            <a:off x="585654" y="1091908"/>
            <a:ext cx="8956800" cy="5612700"/>
          </a:xfrm>
          <a:prstGeom prst="rect">
            <a:avLst/>
          </a:prstGeom>
          <a:noFill/>
          <a:ln>
            <a:noFill/>
          </a:ln>
        </p:spPr>
        <p:txBody>
          <a:bodyPr anchorCtr="0" anchor="t" bIns="45700" lIns="91425" spcFirstLastPara="1" rIns="91425" wrap="square" tIns="45700">
            <a:normAutofit/>
          </a:bodyPr>
          <a:lstStyle/>
          <a:p>
            <a:pPr indent="-121920" lvl="0" marL="0" rtl="0" algn="just">
              <a:lnSpc>
                <a:spcPct val="160000"/>
              </a:lnSpc>
              <a:spcBef>
                <a:spcPts val="0"/>
              </a:spcBef>
              <a:spcAft>
                <a:spcPts val="0"/>
              </a:spcAft>
              <a:buSzPts val="1920"/>
              <a:buChar char="►"/>
            </a:pPr>
            <a:r>
              <a:rPr lang="en-US" sz="2400"/>
              <a:t> XG Boost performed the best at 99.46% accuracy. It performs highly in precision, recall, and F1-scores for all classes, especially the low-risk (0) and high-risk (2) classes, where precision and recall are close to 1.00.</a:t>
            </a:r>
            <a:endParaRPr/>
          </a:p>
          <a:p>
            <a:pPr indent="-121920" lvl="0" marL="0" rtl="0" algn="just">
              <a:lnSpc>
                <a:spcPct val="160000"/>
              </a:lnSpc>
              <a:spcBef>
                <a:spcPts val="1000"/>
              </a:spcBef>
              <a:spcAft>
                <a:spcPts val="0"/>
              </a:spcAft>
              <a:buSzPts val="1920"/>
              <a:buChar char="►"/>
            </a:pPr>
            <a:r>
              <a:rPr lang="en-US" sz="2400"/>
              <a:t> Random Forest was also effective. It handles imbalanced classes better.</a:t>
            </a:r>
            <a:endParaRPr/>
          </a:p>
          <a:p>
            <a:pPr indent="-121920" lvl="0" marL="0" rtl="0" algn="just">
              <a:lnSpc>
                <a:spcPct val="160000"/>
              </a:lnSpc>
              <a:spcBef>
                <a:spcPts val="1000"/>
              </a:spcBef>
              <a:spcAft>
                <a:spcPts val="0"/>
              </a:spcAft>
              <a:buSzPts val="1920"/>
              <a:buChar char="►"/>
            </a:pPr>
            <a:r>
              <a:rPr lang="en-US" sz="2400"/>
              <a:t> XG Boost performs significantly better than Random Forest and Logistic Regression in terms of precision (0.91) and recall (0.91) for the minority class (Medium Risk).</a:t>
            </a:r>
            <a:endParaRPr/>
          </a:p>
        </p:txBody>
      </p:sp>
      <p:sp>
        <p:nvSpPr>
          <p:cNvPr id="408" name="Google Shape;408;p13"/>
          <p:cNvSpPr txBox="1"/>
          <p:nvPr/>
        </p:nvSpPr>
        <p:spPr>
          <a:xfrm>
            <a:off x="585645" y="4062412"/>
            <a:ext cx="8461360" cy="2547241"/>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440"/>
              <a:buFont typeface="Noto Sans Symbols"/>
              <a:buNone/>
            </a:pPr>
            <a:r>
              <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pic>
        <p:nvPicPr>
          <p:cNvPr descr="Colorful pills stacked to make a bar graph" id="413" name="Google Shape;413;p14"/>
          <p:cNvPicPr preferRelativeResize="0"/>
          <p:nvPr/>
        </p:nvPicPr>
        <p:blipFill rotWithShape="1">
          <a:blip r:embed="rId3">
            <a:alphaModFix amt="20000"/>
          </a:blip>
          <a:srcRect b="12494" l="9091" r="0" t="13124"/>
          <a:stretch/>
        </p:blipFill>
        <p:spPr>
          <a:xfrm>
            <a:off x="1" y="10"/>
            <a:ext cx="12191999" cy="6857990"/>
          </a:xfrm>
          <a:prstGeom prst="rect">
            <a:avLst/>
          </a:prstGeom>
          <a:noFill/>
          <a:ln>
            <a:noFill/>
          </a:ln>
        </p:spPr>
      </p:pic>
      <p:grpSp>
        <p:nvGrpSpPr>
          <p:cNvPr id="414" name="Google Shape;414;p14"/>
          <p:cNvGrpSpPr/>
          <p:nvPr/>
        </p:nvGrpSpPr>
        <p:grpSpPr>
          <a:xfrm>
            <a:off x="0" y="-8467"/>
            <a:ext cx="12192000" cy="6866467"/>
            <a:chOff x="0" y="-8467"/>
            <a:chExt cx="12192000" cy="6866467"/>
          </a:xfrm>
        </p:grpSpPr>
        <p:cxnSp>
          <p:nvCxnSpPr>
            <p:cNvPr id="415" name="Google Shape;415;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16" name="Google Shape;416;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17" name="Google Shape;417;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8" name="Google Shape;418;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9" name="Google Shape;419;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20" name="Google Shape;420;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21" name="Google Shape;421;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22" name="Google Shape;422;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23" name="Google Shape;423;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24" name="Google Shape;424;p14"/>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425" name="Google Shape;425;p14"/>
          <p:cNvSpPr txBox="1"/>
          <p:nvPr>
            <p:ph type="title"/>
          </p:nvPr>
        </p:nvSpPr>
        <p:spPr>
          <a:xfrm>
            <a:off x="764879" y="363492"/>
            <a:ext cx="6424440" cy="4267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Tuned XG Boost</a:t>
            </a:r>
            <a:endParaRPr/>
          </a:p>
        </p:txBody>
      </p:sp>
      <p:sp>
        <p:nvSpPr>
          <p:cNvPr id="426" name="Google Shape;426;p14"/>
          <p:cNvSpPr/>
          <p:nvPr/>
        </p:nvSpPr>
        <p:spPr>
          <a:xfrm>
            <a:off x="0" y="4013201"/>
            <a:ext cx="476655" cy="2844800"/>
          </a:xfrm>
          <a:prstGeom prst="triangle">
            <a:avLst>
              <a:gd fmla="val 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27" name="Google Shape;427;p14"/>
          <p:cNvSpPr txBox="1"/>
          <p:nvPr/>
        </p:nvSpPr>
        <p:spPr>
          <a:xfrm>
            <a:off x="586279" y="1340207"/>
            <a:ext cx="8461500" cy="5147100"/>
          </a:xfrm>
          <a:prstGeom prst="rect">
            <a:avLst/>
          </a:prstGeom>
          <a:noFill/>
          <a:ln>
            <a:noFill/>
          </a:ln>
        </p:spPr>
        <p:txBody>
          <a:bodyPr anchorCtr="0" anchor="t" bIns="45700" lIns="91425" spcFirstLastPara="1" rIns="91425" wrap="square" tIns="45700">
            <a:normAutofit fontScale="77500"/>
          </a:bodyPr>
          <a:lstStyle/>
          <a:p>
            <a:pPr indent="-110236" lvl="0" marL="0" marR="0" rtl="0" algn="l">
              <a:lnSpc>
                <a:spcPct val="170000"/>
              </a:lnSpc>
              <a:spcBef>
                <a:spcPts val="0"/>
              </a:spcBef>
              <a:spcAft>
                <a:spcPts val="0"/>
              </a:spcAft>
              <a:buClr>
                <a:schemeClr val="accent1"/>
              </a:buClr>
              <a:buSzPct val="80000"/>
              <a:buFont typeface="Noto Sans Symbols"/>
              <a:buChar char="►"/>
            </a:pPr>
            <a:r>
              <a:rPr lang="en-US" sz="2800">
                <a:solidFill>
                  <a:srgbClr val="3F3F3F"/>
                </a:solidFill>
                <a:latin typeface="Trebuchet MS"/>
                <a:ea typeface="Trebuchet MS"/>
                <a:cs typeface="Trebuchet MS"/>
                <a:sym typeface="Trebuchet MS"/>
              </a:rPr>
              <a:t> Recall for Medium Risk class increased from </a:t>
            </a:r>
            <a:r>
              <a:rPr b="1" lang="en-US" sz="2800">
                <a:solidFill>
                  <a:srgbClr val="3F3F3F"/>
                </a:solidFill>
                <a:latin typeface="Trebuchet MS"/>
                <a:ea typeface="Trebuchet MS"/>
                <a:cs typeface="Trebuchet MS"/>
                <a:sym typeface="Trebuchet MS"/>
              </a:rPr>
              <a:t>91% to 93%</a:t>
            </a:r>
            <a:r>
              <a:rPr lang="en-US" sz="2800">
                <a:solidFill>
                  <a:srgbClr val="3F3F3F"/>
                </a:solidFill>
                <a:latin typeface="Trebuchet MS"/>
                <a:ea typeface="Trebuchet MS"/>
                <a:cs typeface="Trebuchet MS"/>
                <a:sym typeface="Trebuchet MS"/>
              </a:rPr>
              <a:t>, indicating better detection of medium-risk cases.</a:t>
            </a:r>
            <a:endParaRPr/>
          </a:p>
          <a:p>
            <a:pPr indent="-110236" lvl="0" marL="0" marR="0" rtl="0" algn="l">
              <a:lnSpc>
                <a:spcPct val="170000"/>
              </a:lnSpc>
              <a:spcBef>
                <a:spcPts val="1000"/>
              </a:spcBef>
              <a:spcAft>
                <a:spcPts val="0"/>
              </a:spcAft>
              <a:buClr>
                <a:schemeClr val="accent1"/>
              </a:buClr>
              <a:buSzPct val="80000"/>
              <a:buFont typeface="Noto Sans Symbols"/>
              <a:buChar char="►"/>
            </a:pPr>
            <a:r>
              <a:rPr lang="en-US" sz="2800">
                <a:solidFill>
                  <a:srgbClr val="3F3F3F"/>
                </a:solidFill>
                <a:latin typeface="Trebuchet MS"/>
                <a:ea typeface="Trebuchet MS"/>
                <a:cs typeface="Trebuchet MS"/>
                <a:sym typeface="Trebuchet MS"/>
              </a:rPr>
              <a:t> Accuracy dropped marginally from </a:t>
            </a:r>
            <a:r>
              <a:rPr b="1" lang="en-US" sz="2800">
                <a:solidFill>
                  <a:srgbClr val="3F3F3F"/>
                </a:solidFill>
                <a:latin typeface="Trebuchet MS"/>
                <a:ea typeface="Trebuchet MS"/>
                <a:cs typeface="Trebuchet MS"/>
                <a:sym typeface="Trebuchet MS"/>
              </a:rPr>
              <a:t>99.46% to 99.41%</a:t>
            </a:r>
            <a:r>
              <a:rPr lang="en-US" sz="2800">
                <a:solidFill>
                  <a:srgbClr val="3F3F3F"/>
                </a:solidFill>
                <a:latin typeface="Trebuchet MS"/>
                <a:ea typeface="Trebuchet MS"/>
                <a:cs typeface="Trebuchet MS"/>
                <a:sym typeface="Trebuchet MS"/>
              </a:rPr>
              <a:t>, likely due to improved handling of the minority class (Class 1).</a:t>
            </a:r>
            <a:endParaRPr/>
          </a:p>
          <a:p>
            <a:pPr indent="-110236" lvl="0" marL="0" marR="0" rtl="0" algn="l">
              <a:lnSpc>
                <a:spcPct val="170000"/>
              </a:lnSpc>
              <a:spcBef>
                <a:spcPts val="1000"/>
              </a:spcBef>
              <a:spcAft>
                <a:spcPts val="0"/>
              </a:spcAft>
              <a:buClr>
                <a:schemeClr val="accent1"/>
              </a:buClr>
              <a:buSzPct val="80000"/>
              <a:buFont typeface="Noto Sans Symbols"/>
              <a:buChar char="►"/>
            </a:pPr>
            <a:r>
              <a:rPr lang="en-US" sz="2800">
                <a:solidFill>
                  <a:srgbClr val="3F3F3F"/>
                </a:solidFill>
                <a:latin typeface="Trebuchet MS"/>
                <a:ea typeface="Trebuchet MS"/>
                <a:cs typeface="Trebuchet MS"/>
                <a:sym typeface="Trebuchet MS"/>
              </a:rPr>
              <a:t> Minor decrease in recall for </a:t>
            </a:r>
            <a:r>
              <a:rPr b="1" lang="en-US" sz="2800">
                <a:solidFill>
                  <a:srgbClr val="3F3F3F"/>
                </a:solidFill>
                <a:latin typeface="Trebuchet MS"/>
                <a:ea typeface="Trebuchet MS"/>
                <a:cs typeface="Trebuchet MS"/>
                <a:sym typeface="Trebuchet MS"/>
              </a:rPr>
              <a:t>Class 0 (Low Risk)</a:t>
            </a:r>
            <a:r>
              <a:rPr lang="en-US" sz="2800">
                <a:solidFill>
                  <a:srgbClr val="3F3F3F"/>
                </a:solidFill>
                <a:latin typeface="Trebuchet MS"/>
                <a:ea typeface="Trebuchet MS"/>
                <a:cs typeface="Trebuchet MS"/>
                <a:sym typeface="Trebuchet MS"/>
              </a:rPr>
              <a:t>, suggesting a slight shift towards favoring predictions for minority classes.</a:t>
            </a:r>
            <a:endParaRPr/>
          </a:p>
          <a:p>
            <a:pPr indent="-110236" lvl="0" marL="0" marR="0" rtl="0" algn="l">
              <a:lnSpc>
                <a:spcPct val="170000"/>
              </a:lnSpc>
              <a:spcBef>
                <a:spcPts val="1000"/>
              </a:spcBef>
              <a:spcAft>
                <a:spcPts val="0"/>
              </a:spcAft>
              <a:buClr>
                <a:schemeClr val="accent1"/>
              </a:buClr>
              <a:buSzPct val="80000"/>
              <a:buFont typeface="Noto Sans Symbols"/>
              <a:buChar char="►"/>
            </a:pPr>
            <a:r>
              <a:rPr lang="en-US" sz="2800">
                <a:solidFill>
                  <a:srgbClr val="3F3F3F"/>
                </a:solidFill>
                <a:latin typeface="Trebuchet MS"/>
                <a:ea typeface="Trebuchet MS"/>
                <a:cs typeface="Trebuchet MS"/>
                <a:sym typeface="Trebuchet MS"/>
              </a:rPr>
              <a:t> This is the chosen model due to its superior handling of all risk classes, particularly the challenging </a:t>
            </a:r>
            <a:r>
              <a:rPr b="1" lang="en-US" sz="2800">
                <a:solidFill>
                  <a:srgbClr val="3F3F3F"/>
                </a:solidFill>
                <a:latin typeface="Trebuchet MS"/>
                <a:ea typeface="Trebuchet MS"/>
                <a:cs typeface="Trebuchet MS"/>
                <a:sym typeface="Trebuchet MS"/>
              </a:rPr>
              <a:t>Medium-risk</a:t>
            </a:r>
            <a:r>
              <a:rPr lang="en-US" sz="2800">
                <a:solidFill>
                  <a:srgbClr val="3F3F3F"/>
                </a:solidFill>
                <a:latin typeface="Trebuchet MS"/>
                <a:ea typeface="Trebuchet MS"/>
                <a:cs typeface="Trebuchet MS"/>
                <a:sym typeface="Trebuchet MS"/>
              </a:rPr>
              <a:t> category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pic>
        <p:nvPicPr>
          <p:cNvPr descr="Colorful pills stacked to make a bar graph" id="432" name="Google Shape;432;p15"/>
          <p:cNvPicPr preferRelativeResize="0"/>
          <p:nvPr/>
        </p:nvPicPr>
        <p:blipFill rotWithShape="1">
          <a:blip r:embed="rId3">
            <a:alphaModFix amt="20000"/>
          </a:blip>
          <a:srcRect b="12494" l="9091" r="0" t="13124"/>
          <a:stretch/>
        </p:blipFill>
        <p:spPr>
          <a:xfrm>
            <a:off x="1" y="10"/>
            <a:ext cx="12191999" cy="6857990"/>
          </a:xfrm>
          <a:prstGeom prst="rect">
            <a:avLst/>
          </a:prstGeom>
          <a:noFill/>
          <a:ln>
            <a:noFill/>
          </a:ln>
        </p:spPr>
      </p:pic>
      <p:pic>
        <p:nvPicPr>
          <p:cNvPr id="433" name="Google Shape;433;p15"/>
          <p:cNvPicPr preferRelativeResize="0"/>
          <p:nvPr/>
        </p:nvPicPr>
        <p:blipFill rotWithShape="1">
          <a:blip r:embed="rId4">
            <a:alphaModFix/>
          </a:blip>
          <a:srcRect b="0" l="0" r="0" t="0"/>
          <a:stretch/>
        </p:blipFill>
        <p:spPr>
          <a:xfrm>
            <a:off x="661334" y="788885"/>
            <a:ext cx="9046922" cy="5996334"/>
          </a:xfrm>
          <a:prstGeom prst="rect">
            <a:avLst/>
          </a:prstGeom>
          <a:noFill/>
          <a:ln>
            <a:noFill/>
          </a:ln>
        </p:spPr>
      </p:pic>
      <p:grpSp>
        <p:nvGrpSpPr>
          <p:cNvPr id="434" name="Google Shape;434;p15"/>
          <p:cNvGrpSpPr/>
          <p:nvPr/>
        </p:nvGrpSpPr>
        <p:grpSpPr>
          <a:xfrm>
            <a:off x="0" y="-8467"/>
            <a:ext cx="12192000" cy="6866467"/>
            <a:chOff x="0" y="-8467"/>
            <a:chExt cx="12192000" cy="6866467"/>
          </a:xfrm>
        </p:grpSpPr>
        <p:cxnSp>
          <p:nvCxnSpPr>
            <p:cNvPr id="435" name="Google Shape;435;p1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36" name="Google Shape;436;p1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37" name="Google Shape;437;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38" name="Google Shape;438;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39" name="Google Shape;439;p1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40" name="Google Shape;440;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41" name="Google Shape;441;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42" name="Google Shape;442;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43" name="Google Shape;443;p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44" name="Google Shape;444;p15"/>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445" name="Google Shape;445;p15"/>
          <p:cNvSpPr txBox="1"/>
          <p:nvPr>
            <p:ph type="title"/>
          </p:nvPr>
        </p:nvSpPr>
        <p:spPr>
          <a:xfrm>
            <a:off x="764879" y="363492"/>
            <a:ext cx="6424440" cy="4267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Feature Importance</a:t>
            </a:r>
            <a:endParaRPr/>
          </a:p>
        </p:txBody>
      </p:sp>
      <p:sp>
        <p:nvSpPr>
          <p:cNvPr id="446" name="Google Shape;446;p15"/>
          <p:cNvSpPr/>
          <p:nvPr/>
        </p:nvSpPr>
        <p:spPr>
          <a:xfrm>
            <a:off x="0" y="4013201"/>
            <a:ext cx="476655" cy="2844800"/>
          </a:xfrm>
          <a:prstGeom prst="triangle">
            <a:avLst>
              <a:gd fmla="val 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447" name="Google Shape;447;p15"/>
          <p:cNvPicPr preferRelativeResize="0"/>
          <p:nvPr/>
        </p:nvPicPr>
        <p:blipFill rotWithShape="1">
          <a:blip r:embed="rId5">
            <a:alphaModFix/>
          </a:blip>
          <a:srcRect b="0" l="0" r="0" t="0"/>
          <a:stretch/>
        </p:blipFill>
        <p:spPr>
          <a:xfrm>
            <a:off x="3748369" y="2634359"/>
            <a:ext cx="4664068" cy="26353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1" name="Shape 451"/>
        <p:cNvGrpSpPr/>
        <p:nvPr/>
      </p:nvGrpSpPr>
      <p:grpSpPr>
        <a:xfrm>
          <a:off x="0" y="0"/>
          <a:ext cx="0" cy="0"/>
          <a:chOff x="0" y="0"/>
          <a:chExt cx="0" cy="0"/>
        </a:xfrm>
      </p:grpSpPr>
      <p:pic>
        <p:nvPicPr>
          <p:cNvPr descr="Colorful pills stacked to make a bar graph" id="452" name="Google Shape;452;p16"/>
          <p:cNvPicPr preferRelativeResize="0"/>
          <p:nvPr/>
        </p:nvPicPr>
        <p:blipFill rotWithShape="1">
          <a:blip r:embed="rId3">
            <a:alphaModFix amt="20000"/>
          </a:blip>
          <a:srcRect b="12494" l="9091" r="0" t="13124"/>
          <a:stretch/>
        </p:blipFill>
        <p:spPr>
          <a:xfrm>
            <a:off x="1" y="10"/>
            <a:ext cx="12191999" cy="6857990"/>
          </a:xfrm>
          <a:prstGeom prst="rect">
            <a:avLst/>
          </a:prstGeom>
          <a:noFill/>
          <a:ln>
            <a:noFill/>
          </a:ln>
        </p:spPr>
      </p:pic>
      <p:grpSp>
        <p:nvGrpSpPr>
          <p:cNvPr id="453" name="Google Shape;453;p16"/>
          <p:cNvGrpSpPr/>
          <p:nvPr/>
        </p:nvGrpSpPr>
        <p:grpSpPr>
          <a:xfrm>
            <a:off x="0" y="-8467"/>
            <a:ext cx="12192000" cy="6866467"/>
            <a:chOff x="0" y="-8467"/>
            <a:chExt cx="12192000" cy="6866467"/>
          </a:xfrm>
        </p:grpSpPr>
        <p:cxnSp>
          <p:nvCxnSpPr>
            <p:cNvPr id="454" name="Google Shape;454;p1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55" name="Google Shape;455;p1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56" name="Google Shape;456;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7" name="Google Shape;457;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8" name="Google Shape;458;p1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9" name="Google Shape;459;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0" name="Google Shape;460;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1" name="Google Shape;461;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2" name="Google Shape;462;p1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3" name="Google Shape;463;p16"/>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464" name="Google Shape;464;p16"/>
          <p:cNvSpPr txBox="1"/>
          <p:nvPr>
            <p:ph type="title"/>
          </p:nvPr>
        </p:nvSpPr>
        <p:spPr>
          <a:xfrm>
            <a:off x="614426" y="386942"/>
            <a:ext cx="6424440" cy="4267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Summary</a:t>
            </a:r>
            <a:endParaRPr/>
          </a:p>
        </p:txBody>
      </p:sp>
      <p:sp>
        <p:nvSpPr>
          <p:cNvPr id="465" name="Google Shape;465;p16"/>
          <p:cNvSpPr/>
          <p:nvPr/>
        </p:nvSpPr>
        <p:spPr>
          <a:xfrm>
            <a:off x="0" y="4013201"/>
            <a:ext cx="476655" cy="2844800"/>
          </a:xfrm>
          <a:prstGeom prst="triangle">
            <a:avLst>
              <a:gd fmla="val 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66" name="Google Shape;466;p16"/>
          <p:cNvSpPr txBox="1"/>
          <p:nvPr/>
        </p:nvSpPr>
        <p:spPr>
          <a:xfrm>
            <a:off x="614415" y="1547246"/>
            <a:ext cx="9177600" cy="5147100"/>
          </a:xfrm>
          <a:prstGeom prst="rect">
            <a:avLst/>
          </a:prstGeom>
          <a:noFill/>
          <a:ln>
            <a:noFill/>
          </a:ln>
        </p:spPr>
        <p:txBody>
          <a:bodyPr anchorCtr="0" anchor="t" bIns="45700" lIns="91425" spcFirstLastPara="1" rIns="91425" wrap="square" tIns="45700">
            <a:normAutofit/>
          </a:bodyPr>
          <a:lstStyle/>
          <a:p>
            <a:pPr indent="-121920" lvl="0" marL="0" marR="0" rtl="0" algn="l">
              <a:lnSpc>
                <a:spcPct val="150000"/>
              </a:lnSpc>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 XG Boost performed best despite the imbalanced dataset. </a:t>
            </a:r>
            <a:endParaRPr/>
          </a:p>
          <a:p>
            <a:pPr indent="-121920" lvl="0" marL="0" marR="0" rtl="0" algn="l">
              <a:lnSpc>
                <a:spcPct val="150000"/>
              </a:lnSpc>
              <a:spcBef>
                <a:spcPts val="100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 Blood Pressure has the most significant influence in the model's performance, followed by Age Group and whether the patient is Hypertensive. </a:t>
            </a:r>
            <a:endParaRPr/>
          </a:p>
          <a:p>
            <a:pPr indent="-121920" lvl="0" marL="0" marR="0" rtl="0" algn="l">
              <a:lnSpc>
                <a:spcPct val="150000"/>
              </a:lnSpc>
              <a:spcBef>
                <a:spcPts val="100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 Gender, Pulse Rate and Respiration Rate have the least influence.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0" name="Shape 470"/>
        <p:cNvGrpSpPr/>
        <p:nvPr/>
      </p:nvGrpSpPr>
      <p:grpSpPr>
        <a:xfrm>
          <a:off x="0" y="0"/>
          <a:ext cx="0" cy="0"/>
          <a:chOff x="0" y="0"/>
          <a:chExt cx="0" cy="0"/>
        </a:xfrm>
      </p:grpSpPr>
      <p:pic>
        <p:nvPicPr>
          <p:cNvPr descr="Colorful pills stacked to make a bar graph" id="471" name="Google Shape;471;p17"/>
          <p:cNvPicPr preferRelativeResize="0"/>
          <p:nvPr/>
        </p:nvPicPr>
        <p:blipFill rotWithShape="1">
          <a:blip r:embed="rId3">
            <a:alphaModFix amt="20000"/>
          </a:blip>
          <a:srcRect b="12494" l="9091" r="0" t="13124"/>
          <a:stretch/>
        </p:blipFill>
        <p:spPr>
          <a:xfrm>
            <a:off x="1" y="10"/>
            <a:ext cx="12191999" cy="6857990"/>
          </a:xfrm>
          <a:prstGeom prst="rect">
            <a:avLst/>
          </a:prstGeom>
          <a:noFill/>
          <a:ln>
            <a:noFill/>
          </a:ln>
        </p:spPr>
      </p:pic>
      <p:grpSp>
        <p:nvGrpSpPr>
          <p:cNvPr id="472" name="Google Shape;472;p17"/>
          <p:cNvGrpSpPr/>
          <p:nvPr/>
        </p:nvGrpSpPr>
        <p:grpSpPr>
          <a:xfrm>
            <a:off x="0" y="-8467"/>
            <a:ext cx="12192000" cy="6866467"/>
            <a:chOff x="0" y="-8467"/>
            <a:chExt cx="12192000" cy="6866467"/>
          </a:xfrm>
        </p:grpSpPr>
        <p:cxnSp>
          <p:nvCxnSpPr>
            <p:cNvPr id="473" name="Google Shape;473;p1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74" name="Google Shape;474;p1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75" name="Google Shape;475;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76" name="Google Shape;476;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77" name="Google Shape;477;p1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78" name="Google Shape;478;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79" name="Google Shape;479;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80" name="Google Shape;480;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81" name="Google Shape;481;p1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82" name="Google Shape;482;p17"/>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483" name="Google Shape;483;p17"/>
          <p:cNvSpPr txBox="1"/>
          <p:nvPr>
            <p:ph type="title"/>
          </p:nvPr>
        </p:nvSpPr>
        <p:spPr>
          <a:xfrm>
            <a:off x="614425" y="-9"/>
            <a:ext cx="7902900" cy="54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Recommendations and Future Work</a:t>
            </a:r>
            <a:endParaRPr/>
          </a:p>
        </p:txBody>
      </p:sp>
      <p:sp>
        <p:nvSpPr>
          <p:cNvPr id="484" name="Google Shape;484;p17"/>
          <p:cNvSpPr/>
          <p:nvPr/>
        </p:nvSpPr>
        <p:spPr>
          <a:xfrm>
            <a:off x="0" y="4013201"/>
            <a:ext cx="476655" cy="2844800"/>
          </a:xfrm>
          <a:prstGeom prst="triangle">
            <a:avLst>
              <a:gd fmla="val 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85" name="Google Shape;485;p17"/>
          <p:cNvSpPr txBox="1"/>
          <p:nvPr/>
        </p:nvSpPr>
        <p:spPr>
          <a:xfrm>
            <a:off x="235600" y="681350"/>
            <a:ext cx="9556500" cy="6176700"/>
          </a:xfrm>
          <a:prstGeom prst="rect">
            <a:avLst/>
          </a:prstGeom>
          <a:noFill/>
          <a:ln>
            <a:noFill/>
          </a:ln>
        </p:spPr>
        <p:txBody>
          <a:bodyPr anchorCtr="0" anchor="t" bIns="45700" lIns="91425" spcFirstLastPara="1" rIns="91425" wrap="square" tIns="45700">
            <a:normAutofit lnSpcReduction="20000"/>
          </a:bodyPr>
          <a:lstStyle/>
          <a:p>
            <a:pPr indent="-121920" lvl="0" marL="0" marR="0" rtl="0" algn="just">
              <a:lnSpc>
                <a:spcPct val="150000"/>
              </a:lnSpc>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 Further hyperparameter tuning, ensembles, and increasing the weight of the "Medium Risk" category may enhance model performance.</a:t>
            </a:r>
            <a:endParaRPr/>
          </a:p>
          <a:p>
            <a:pPr indent="-121920" lvl="0" marL="0" marR="0" rtl="0" algn="just">
              <a:lnSpc>
                <a:spcPct val="150000"/>
              </a:lnSpc>
              <a:spcBef>
                <a:spcPts val="100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Future iterations should consider incorporating additional parameters during patient assessments. Specifically, including metrics such as random blood sugar levels and body fat percentage in the data collection interface can provide more comprehensive and indicative markers for diabetes risk.</a:t>
            </a:r>
            <a:endParaRPr sz="2400">
              <a:solidFill>
                <a:srgbClr val="3F3F3F"/>
              </a:solidFill>
              <a:latin typeface="Trebuchet MS"/>
              <a:ea typeface="Trebuchet MS"/>
              <a:cs typeface="Trebuchet MS"/>
              <a:sym typeface="Trebuchet MS"/>
            </a:endParaRPr>
          </a:p>
          <a:p>
            <a:pPr indent="0" lvl="0" marL="0" rtl="0" algn="just">
              <a:lnSpc>
                <a:spcPct val="150000"/>
              </a:lnSpc>
              <a:spcBef>
                <a:spcPts val="1000"/>
              </a:spcBef>
              <a:spcAft>
                <a:spcPts val="0"/>
              </a:spcAft>
              <a:buNone/>
            </a:pPr>
            <a:r>
              <a:rPr lang="en-US" sz="2400">
                <a:solidFill>
                  <a:srgbClr val="3F3F3F"/>
                </a:solidFill>
                <a:latin typeface="Trebuchet MS"/>
                <a:ea typeface="Trebuchet MS"/>
                <a:cs typeface="Trebuchet MS"/>
                <a:sym typeface="Trebuchet MS"/>
              </a:rPr>
              <a:t>Implement periodic retraining with fresh data to keep the model relevant as patient demographics evolve.</a:t>
            </a:r>
            <a:endParaRPr sz="2400">
              <a:solidFill>
                <a:srgbClr val="3F3F3F"/>
              </a:solidFill>
              <a:latin typeface="Trebuchet MS"/>
              <a:ea typeface="Trebuchet MS"/>
              <a:cs typeface="Trebuchet MS"/>
              <a:sym typeface="Trebuchet MS"/>
            </a:endParaRPr>
          </a:p>
          <a:p>
            <a:pPr indent="-121920" lvl="0" marL="0" marR="0" rtl="0" algn="just">
              <a:lnSpc>
                <a:spcPct val="150000"/>
              </a:lnSpc>
              <a:spcBef>
                <a:spcPts val="100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 Work with both medical and non-medical stakeholders for     guided industry applications.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9" name="Shape 489"/>
        <p:cNvGrpSpPr/>
        <p:nvPr/>
      </p:nvGrpSpPr>
      <p:grpSpPr>
        <a:xfrm>
          <a:off x="0" y="0"/>
          <a:ext cx="0" cy="0"/>
          <a:chOff x="0" y="0"/>
          <a:chExt cx="0" cy="0"/>
        </a:xfrm>
      </p:grpSpPr>
      <p:pic>
        <p:nvPicPr>
          <p:cNvPr descr="Colorful pills stacked to make a bar graph" id="490" name="Google Shape;490;p18"/>
          <p:cNvPicPr preferRelativeResize="0"/>
          <p:nvPr/>
        </p:nvPicPr>
        <p:blipFill rotWithShape="1">
          <a:blip r:embed="rId3">
            <a:alphaModFix amt="20000"/>
          </a:blip>
          <a:srcRect b="12494" l="9091" r="0" t="13124"/>
          <a:stretch/>
        </p:blipFill>
        <p:spPr>
          <a:xfrm>
            <a:off x="1" y="10"/>
            <a:ext cx="12191999" cy="6857990"/>
          </a:xfrm>
          <a:prstGeom prst="rect">
            <a:avLst/>
          </a:prstGeom>
          <a:noFill/>
          <a:ln>
            <a:noFill/>
          </a:ln>
        </p:spPr>
      </p:pic>
      <p:grpSp>
        <p:nvGrpSpPr>
          <p:cNvPr id="491" name="Google Shape;491;p18"/>
          <p:cNvGrpSpPr/>
          <p:nvPr/>
        </p:nvGrpSpPr>
        <p:grpSpPr>
          <a:xfrm>
            <a:off x="0" y="-8467"/>
            <a:ext cx="12192000" cy="6866467"/>
            <a:chOff x="0" y="-8467"/>
            <a:chExt cx="12192000" cy="6866467"/>
          </a:xfrm>
        </p:grpSpPr>
        <p:cxnSp>
          <p:nvCxnSpPr>
            <p:cNvPr id="492" name="Google Shape;492;p1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93" name="Google Shape;493;p1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94" name="Google Shape;494;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95" name="Google Shape;495;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96" name="Google Shape;496;p1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97" name="Google Shape;497;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98" name="Google Shape;498;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99" name="Google Shape;499;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00" name="Google Shape;500;p1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01" name="Google Shape;501;p18"/>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502" name="Google Shape;502;p18"/>
          <p:cNvSpPr/>
          <p:nvPr/>
        </p:nvSpPr>
        <p:spPr>
          <a:xfrm>
            <a:off x="0" y="4013201"/>
            <a:ext cx="476655" cy="2844800"/>
          </a:xfrm>
          <a:prstGeom prst="triangle">
            <a:avLst>
              <a:gd fmla="val 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nvGrpSpPr>
          <p:cNvPr id="503" name="Google Shape;503;p18"/>
          <p:cNvGrpSpPr/>
          <p:nvPr/>
        </p:nvGrpSpPr>
        <p:grpSpPr>
          <a:xfrm>
            <a:off x="1397630" y="2159672"/>
            <a:ext cx="7585313" cy="3510000"/>
            <a:chOff x="43038" y="595293"/>
            <a:chExt cx="7585313" cy="3510000"/>
          </a:xfrm>
        </p:grpSpPr>
        <p:sp>
          <p:nvSpPr>
            <p:cNvPr id="504" name="Google Shape;504;p18"/>
            <p:cNvSpPr/>
            <p:nvPr/>
          </p:nvSpPr>
          <p:spPr>
            <a:xfrm>
              <a:off x="723101" y="595293"/>
              <a:ext cx="2127375" cy="2127375"/>
            </a:xfrm>
            <a:prstGeom prst="ellipse">
              <a:avLst/>
            </a:prstGeom>
            <a:solidFill>
              <a:srgbClr val="C42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a:off x="1176476" y="1048668"/>
              <a:ext cx="1220625" cy="122062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a:off x="43038" y="3385293"/>
              <a:ext cx="3487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txBox="1"/>
            <p:nvPr/>
          </p:nvSpPr>
          <p:spPr>
            <a:xfrm>
              <a:off x="43038" y="3385293"/>
              <a:ext cx="3487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4400"/>
                <a:buFont typeface="Trebuchet MS"/>
                <a:buNone/>
              </a:pPr>
              <a:r>
                <a:rPr lang="en-US" sz="4400" cap="none">
                  <a:solidFill>
                    <a:schemeClr val="dk1"/>
                  </a:solidFill>
                  <a:latin typeface="Trebuchet MS"/>
                  <a:ea typeface="Trebuchet MS"/>
                  <a:cs typeface="Trebuchet MS"/>
                  <a:sym typeface="Trebuchet MS"/>
                </a:rPr>
                <a:t>THANK YOU!</a:t>
              </a:r>
              <a:endParaRPr/>
            </a:p>
          </p:txBody>
        </p:sp>
        <p:sp>
          <p:nvSpPr>
            <p:cNvPr id="508" name="Google Shape;508;p18"/>
            <p:cNvSpPr/>
            <p:nvPr/>
          </p:nvSpPr>
          <p:spPr>
            <a:xfrm>
              <a:off x="4820913" y="595293"/>
              <a:ext cx="2127375" cy="2127375"/>
            </a:xfrm>
            <a:prstGeom prst="ellipse">
              <a:avLst/>
            </a:prstGeom>
            <a:solidFill>
              <a:srgbClr val="918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a:off x="5274288" y="1048668"/>
              <a:ext cx="1220625" cy="122062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a:off x="4140851" y="3385293"/>
              <a:ext cx="3487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txBox="1"/>
            <p:nvPr/>
          </p:nvSpPr>
          <p:spPr>
            <a:xfrm>
              <a:off x="4140851" y="3385293"/>
              <a:ext cx="3487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4400"/>
                <a:buFont typeface="Trebuchet MS"/>
                <a:buNone/>
              </a:pPr>
              <a:r>
                <a:rPr lang="en-US" sz="4400" cap="none">
                  <a:solidFill>
                    <a:schemeClr val="dk1"/>
                  </a:solidFill>
                  <a:latin typeface="Trebuchet MS"/>
                  <a:ea typeface="Trebuchet MS"/>
                  <a:cs typeface="Trebuchet MS"/>
                  <a:sym typeface="Trebuchet MS"/>
                </a:rPr>
                <a:t>Q &amp; A</a:t>
              </a:r>
              <a:endParaRPr/>
            </a:p>
          </p:txBody>
        </p:sp>
      </p:grpSp>
      <p:pic>
        <p:nvPicPr>
          <p:cNvPr id="512" name="Google Shape;512;p18"/>
          <p:cNvPicPr preferRelativeResize="0"/>
          <p:nvPr/>
        </p:nvPicPr>
        <p:blipFill rotWithShape="1">
          <a:blip r:embed="rId6">
            <a:alphaModFix/>
          </a:blip>
          <a:srcRect b="0" l="0" r="0" t="0"/>
          <a:stretch/>
        </p:blipFill>
        <p:spPr>
          <a:xfrm>
            <a:off x="1601788" y="757878"/>
            <a:ext cx="1652159" cy="664522"/>
          </a:xfrm>
          <a:prstGeom prst="rect">
            <a:avLst/>
          </a:prstGeom>
          <a:noFill/>
          <a:ln>
            <a:noFill/>
          </a:ln>
        </p:spPr>
      </p:pic>
      <p:pic>
        <p:nvPicPr>
          <p:cNvPr id="513" name="Google Shape;513;p18"/>
          <p:cNvPicPr preferRelativeResize="0"/>
          <p:nvPr/>
        </p:nvPicPr>
        <p:blipFill rotWithShape="1">
          <a:blip r:embed="rId7">
            <a:alphaModFix/>
          </a:blip>
          <a:srcRect b="0" l="0" r="0" t="0"/>
          <a:stretch/>
        </p:blipFill>
        <p:spPr>
          <a:xfrm>
            <a:off x="6256834" y="571979"/>
            <a:ext cx="1766612" cy="10363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pic>
        <p:nvPicPr>
          <p:cNvPr descr="Colorful pills stacked to make a bar graph" id="160" name="Google Shape;160;p2"/>
          <p:cNvPicPr preferRelativeResize="0"/>
          <p:nvPr/>
        </p:nvPicPr>
        <p:blipFill rotWithShape="1">
          <a:blip r:embed="rId3">
            <a:alphaModFix amt="35000"/>
          </a:blip>
          <a:srcRect b="-1" l="32601" r="13314" t="0"/>
          <a:stretch/>
        </p:blipFill>
        <p:spPr>
          <a:xfrm>
            <a:off x="0" y="-25000"/>
            <a:ext cx="2252396" cy="6858000"/>
          </a:xfrm>
          <a:custGeom>
            <a:rect b="b" l="l" r="r" t="t"/>
            <a:pathLst>
              <a:path extrusionOk="0" h="6858000" w="5394960">
                <a:moveTo>
                  <a:pt x="842596" y="0"/>
                </a:moveTo>
                <a:lnTo>
                  <a:pt x="5394960" y="0"/>
                </a:lnTo>
                <a:lnTo>
                  <a:pt x="5394960" y="21851"/>
                </a:lnTo>
                <a:lnTo>
                  <a:pt x="4365943" y="6858000"/>
                </a:lnTo>
                <a:lnTo>
                  <a:pt x="0" y="6858000"/>
                </a:lnTo>
                <a:lnTo>
                  <a:pt x="0" y="5666154"/>
                </a:lnTo>
                <a:close/>
              </a:path>
            </a:pathLst>
          </a:custGeom>
          <a:noFill/>
          <a:ln>
            <a:noFill/>
          </a:ln>
        </p:spPr>
      </p:pic>
      <p:sp>
        <p:nvSpPr>
          <p:cNvPr id="161" name="Google Shape;161;p2"/>
          <p:cNvSpPr txBox="1"/>
          <p:nvPr>
            <p:ph type="title"/>
          </p:nvPr>
        </p:nvSpPr>
        <p:spPr>
          <a:xfrm>
            <a:off x="2586046" y="0"/>
            <a:ext cx="6744900" cy="54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3200"/>
              <a:buFont typeface="Trebuchet MS"/>
              <a:buNone/>
            </a:pPr>
            <a:r>
              <a:rPr b="1" lang="en-US" sz="3200"/>
              <a:t>Project Background and Objective</a:t>
            </a:r>
            <a:endParaRPr/>
          </a:p>
        </p:txBody>
      </p:sp>
      <p:sp>
        <p:nvSpPr>
          <p:cNvPr id="162" name="Google Shape;162;p2"/>
          <p:cNvSpPr txBox="1"/>
          <p:nvPr>
            <p:ph idx="1" type="body"/>
          </p:nvPr>
        </p:nvSpPr>
        <p:spPr>
          <a:xfrm>
            <a:off x="1209850" y="545700"/>
            <a:ext cx="8405400" cy="60384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520"/>
              <a:buChar char="►"/>
            </a:pPr>
            <a:r>
              <a:rPr lang="en-US" sz="1900"/>
              <a:t>Diabetes is a chronic metabolic disorder characterized by elevated blood glucose levels due to insufficient insulin production, impaired insulin action, or both.</a:t>
            </a:r>
            <a:endParaRPr sz="1900"/>
          </a:p>
          <a:p>
            <a:pPr indent="-342900" lvl="0" marL="342900" rtl="0" algn="just">
              <a:lnSpc>
                <a:spcPct val="150000"/>
              </a:lnSpc>
              <a:spcBef>
                <a:spcPts val="0"/>
              </a:spcBef>
              <a:spcAft>
                <a:spcPts val="0"/>
              </a:spcAft>
              <a:buSzPts val="1520"/>
              <a:buChar char="►"/>
            </a:pPr>
            <a:r>
              <a:rPr lang="en-US" sz="1900"/>
              <a:t>Given the increasing prevalence of diabetes, early identification of at-risk individuals is crucial for timely intervention and better health outcomes. </a:t>
            </a:r>
            <a:endParaRPr/>
          </a:p>
          <a:p>
            <a:pPr indent="-342900" lvl="0" marL="342900" rtl="0" algn="just">
              <a:lnSpc>
                <a:spcPct val="150000"/>
              </a:lnSpc>
              <a:spcBef>
                <a:spcPts val="0"/>
              </a:spcBef>
              <a:spcAft>
                <a:spcPts val="0"/>
              </a:spcAft>
              <a:buSzPts val="1520"/>
              <a:buChar char="►"/>
            </a:pPr>
            <a:r>
              <a:rPr lang="en-US" sz="1900"/>
              <a:t>The model will serve as a foundation for a telemedicine platform focused on </a:t>
            </a:r>
            <a:r>
              <a:rPr lang="en-US" sz="1900"/>
              <a:t>early chronic illness detection examples: Hypertension, Asthma,Rheumatoid Arthritis, Neurological Disorders(epilepsy) and Cancer etc.</a:t>
            </a:r>
            <a:endParaRPr b="1" sz="1050">
              <a:solidFill>
                <a:srgbClr val="0070C0"/>
              </a:solidFill>
            </a:endParaRPr>
          </a:p>
          <a:p>
            <a:pPr indent="0" lvl="0" marL="0" rtl="0" algn="just">
              <a:lnSpc>
                <a:spcPct val="150000"/>
              </a:lnSpc>
              <a:spcBef>
                <a:spcPts val="0"/>
              </a:spcBef>
              <a:spcAft>
                <a:spcPts val="0"/>
              </a:spcAft>
              <a:buSzPts val="1920"/>
              <a:buNone/>
            </a:pPr>
            <a:r>
              <a:rPr b="1" lang="en-US" sz="2400">
                <a:solidFill>
                  <a:srgbClr val="0070C0"/>
                </a:solidFill>
              </a:rPr>
              <a:t>Objective</a:t>
            </a:r>
            <a:endParaRPr sz="1900"/>
          </a:p>
          <a:p>
            <a:pPr indent="-342900" lvl="0" marL="342900" rtl="0" algn="just">
              <a:lnSpc>
                <a:spcPct val="150000"/>
              </a:lnSpc>
              <a:spcBef>
                <a:spcPts val="0"/>
              </a:spcBef>
              <a:spcAft>
                <a:spcPts val="0"/>
              </a:spcAft>
              <a:buSzPts val="1520"/>
              <a:buChar char="►"/>
            </a:pPr>
            <a:r>
              <a:rPr lang="en-US" sz="1900"/>
              <a:t>To develop a prediction model that assesses a patient’s risk of developing diabetes based on specific health metrics (age, gender, BMI, blood pressure, temperature, respiratory rate, pulse rate)</a:t>
            </a:r>
            <a:endParaRPr/>
          </a:p>
          <a:p>
            <a:pPr indent="-246380" lvl="0" marL="342900" rtl="0" algn="just">
              <a:lnSpc>
                <a:spcPct val="150000"/>
              </a:lnSpc>
              <a:spcBef>
                <a:spcPts val="0"/>
              </a:spcBef>
              <a:spcAft>
                <a:spcPts val="0"/>
              </a:spcAft>
              <a:buSzPts val="1520"/>
              <a:buNone/>
            </a:pPr>
            <a:r>
              <a:t/>
            </a:r>
            <a:endParaRPr sz="1900"/>
          </a:p>
          <a:p>
            <a:pPr indent="0" lvl="0" marL="0" rtl="0" algn="just">
              <a:lnSpc>
                <a:spcPct val="150000"/>
              </a:lnSpc>
              <a:spcBef>
                <a:spcPts val="0"/>
              </a:spcBef>
              <a:spcAft>
                <a:spcPts val="0"/>
              </a:spcAft>
              <a:buSzPts val="160"/>
              <a:buNone/>
            </a:pPr>
            <a:r>
              <a:t/>
            </a:r>
            <a:endParaRPr b="1" sz="200">
              <a:solidFill>
                <a:srgbClr val="0070C0"/>
              </a:solidFill>
            </a:endParaRPr>
          </a:p>
          <a:p>
            <a:pPr indent="0" lvl="0" marL="0" rtl="0" algn="just">
              <a:lnSpc>
                <a:spcPct val="150000"/>
              </a:lnSpc>
              <a:spcBef>
                <a:spcPts val="0"/>
              </a:spcBef>
              <a:spcAft>
                <a:spcPts val="0"/>
              </a:spcAft>
              <a:buSzPts val="1520"/>
              <a:buNone/>
            </a:pPr>
            <a:r>
              <a:t/>
            </a:r>
            <a:endParaRPr b="1" sz="1900">
              <a:solidFill>
                <a:srgbClr val="0070C0"/>
              </a:solidFill>
            </a:endParaRPr>
          </a:p>
        </p:txBody>
      </p:sp>
      <p:sp>
        <p:nvSpPr>
          <p:cNvPr id="163" name="Google Shape;163;p2"/>
          <p:cNvSpPr/>
          <p:nvPr/>
        </p:nvSpPr>
        <p:spPr>
          <a:xfrm rot="10800000">
            <a:off x="0" y="0"/>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
          <p:cNvSpPr txBox="1"/>
          <p:nvPr>
            <p:ph idx="2" type="body"/>
          </p:nvPr>
        </p:nvSpPr>
        <p:spPr>
          <a:xfrm>
            <a:off x="2480103" y="434733"/>
            <a:ext cx="8294036" cy="845586"/>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2560"/>
              <a:buNone/>
            </a:pPr>
            <a:r>
              <a:rPr lang="en-US" sz="3200">
                <a:latin typeface="Quattrocento Sans"/>
                <a:ea typeface="Quattrocento Sans"/>
                <a:cs typeface="Quattrocento Sans"/>
                <a:sym typeface="Quattrocento Sans"/>
              </a:rPr>
              <a:t>Contribution To </a:t>
            </a:r>
            <a:endParaRPr/>
          </a:p>
          <a:p>
            <a:pPr indent="0" lvl="0" marL="0" rtl="0" algn="ctr">
              <a:lnSpc>
                <a:spcPct val="80000"/>
              </a:lnSpc>
              <a:spcBef>
                <a:spcPts val="0"/>
              </a:spcBef>
              <a:spcAft>
                <a:spcPts val="0"/>
              </a:spcAft>
              <a:buSzPts val="2560"/>
              <a:buNone/>
            </a:pPr>
            <a:r>
              <a:rPr lang="en-US" sz="3200">
                <a:latin typeface="Quattrocento Sans"/>
                <a:ea typeface="Quattrocento Sans"/>
                <a:cs typeface="Quattrocento Sans"/>
                <a:sym typeface="Quattrocento Sans"/>
              </a:rPr>
              <a:t>Sustainable Development Goals</a:t>
            </a:r>
            <a:endParaRPr sz="3200">
              <a:latin typeface="Quattrocento Sans"/>
              <a:ea typeface="Quattrocento Sans"/>
              <a:cs typeface="Quattrocento Sans"/>
              <a:sym typeface="Quattrocento Sans"/>
            </a:endParaRPr>
          </a:p>
        </p:txBody>
      </p:sp>
      <p:sp>
        <p:nvSpPr>
          <p:cNvPr id="169" name="Google Shape;169;p3"/>
          <p:cNvSpPr txBox="1"/>
          <p:nvPr/>
        </p:nvSpPr>
        <p:spPr>
          <a:xfrm>
            <a:off x="2050657" y="6599560"/>
            <a:ext cx="72136" cy="169277"/>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fld id="{00000000-1234-1234-1234-123412341234}" type="slidenum">
              <a:rPr b="1" lang="en-US" sz="1100">
                <a:solidFill>
                  <a:schemeClr val="lt1"/>
                </a:solidFill>
                <a:latin typeface="Calibri"/>
                <a:ea typeface="Calibri"/>
                <a:cs typeface="Calibri"/>
                <a:sym typeface="Calibri"/>
              </a:rPr>
              <a:t>‹#›</a:t>
            </a:fld>
            <a:endParaRPr b="1" sz="1100">
              <a:solidFill>
                <a:schemeClr val="lt1"/>
              </a:solidFill>
              <a:latin typeface="Calibri"/>
              <a:ea typeface="Calibri"/>
              <a:cs typeface="Calibri"/>
              <a:sym typeface="Calibri"/>
            </a:endParaRPr>
          </a:p>
        </p:txBody>
      </p:sp>
      <p:sp>
        <p:nvSpPr>
          <p:cNvPr id="170" name="Google Shape;170;p3"/>
          <p:cNvSpPr txBox="1"/>
          <p:nvPr/>
        </p:nvSpPr>
        <p:spPr>
          <a:xfrm>
            <a:off x="2663677" y="1505578"/>
            <a:ext cx="195676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51F55"/>
                </a:solidFill>
                <a:latin typeface="Trebuchet MS"/>
                <a:ea typeface="Trebuchet MS"/>
                <a:cs typeface="Trebuchet MS"/>
                <a:sym typeface="Trebuchet MS"/>
              </a:rPr>
              <a:t>SDG 3: Good health and well-being </a:t>
            </a:r>
            <a:endParaRPr/>
          </a:p>
        </p:txBody>
      </p:sp>
      <p:sp>
        <p:nvSpPr>
          <p:cNvPr id="171" name="Google Shape;171;p3"/>
          <p:cNvSpPr txBox="1"/>
          <p:nvPr/>
        </p:nvSpPr>
        <p:spPr>
          <a:xfrm>
            <a:off x="2663676" y="3052970"/>
            <a:ext cx="205718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51F55"/>
                </a:solidFill>
                <a:latin typeface="Trebuchet MS"/>
                <a:ea typeface="Trebuchet MS"/>
                <a:cs typeface="Trebuchet MS"/>
                <a:sym typeface="Trebuchet MS"/>
              </a:rPr>
              <a:t>SDG 9:  Industry, Innovation, and Infrastructure</a:t>
            </a:r>
            <a:endParaRPr b="1" sz="1800">
              <a:solidFill>
                <a:srgbClr val="251F55"/>
              </a:solidFill>
              <a:latin typeface="Trebuchet MS"/>
              <a:ea typeface="Trebuchet MS"/>
              <a:cs typeface="Trebuchet MS"/>
              <a:sym typeface="Trebuchet MS"/>
            </a:endParaRPr>
          </a:p>
        </p:txBody>
      </p:sp>
      <p:sp>
        <p:nvSpPr>
          <p:cNvPr id="172" name="Google Shape;172;p3"/>
          <p:cNvSpPr txBox="1"/>
          <p:nvPr/>
        </p:nvSpPr>
        <p:spPr>
          <a:xfrm>
            <a:off x="2663676" y="4877362"/>
            <a:ext cx="20571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51F55"/>
                </a:solidFill>
                <a:latin typeface="Trebuchet MS"/>
                <a:ea typeface="Trebuchet MS"/>
                <a:cs typeface="Trebuchet MS"/>
                <a:sym typeface="Trebuchet MS"/>
              </a:rPr>
              <a:t>SDG 10: Reduced Inequalities</a:t>
            </a:r>
            <a:endParaRPr b="1" sz="1800">
              <a:solidFill>
                <a:srgbClr val="251F55"/>
              </a:solidFill>
              <a:latin typeface="Trebuchet MS"/>
              <a:ea typeface="Trebuchet MS"/>
              <a:cs typeface="Trebuchet MS"/>
              <a:sym typeface="Trebuchet MS"/>
            </a:endParaRPr>
          </a:p>
        </p:txBody>
      </p:sp>
      <p:sp>
        <p:nvSpPr>
          <p:cNvPr id="173" name="Google Shape;173;p3"/>
          <p:cNvSpPr txBox="1"/>
          <p:nvPr/>
        </p:nvSpPr>
        <p:spPr>
          <a:xfrm>
            <a:off x="4593265" y="1505578"/>
            <a:ext cx="6729874"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111111"/>
                </a:solidFill>
                <a:latin typeface="Trebuchet MS"/>
                <a:ea typeface="Trebuchet MS"/>
                <a:cs typeface="Trebuchet MS"/>
                <a:sym typeface="Trebuchet MS"/>
              </a:rPr>
              <a:t>By predicting diabetes risk early, healthcare providers can initiate timely interventions, reducing the risk of severe complications and enhancing overall community health.</a:t>
            </a:r>
            <a:endParaRPr/>
          </a:p>
        </p:txBody>
      </p:sp>
      <p:pic>
        <p:nvPicPr>
          <p:cNvPr descr="A green square with white text and a heart and a line of pulse&#10;&#10;Description automatically generated" id="174" name="Google Shape;174;p3"/>
          <p:cNvPicPr preferRelativeResize="0"/>
          <p:nvPr/>
        </p:nvPicPr>
        <p:blipFill rotWithShape="1">
          <a:blip r:embed="rId3">
            <a:alphaModFix/>
          </a:blip>
          <a:srcRect b="0" l="0" r="0" t="0"/>
          <a:stretch/>
        </p:blipFill>
        <p:spPr>
          <a:xfrm>
            <a:off x="1002492" y="1462647"/>
            <a:ext cx="1169795" cy="1169795"/>
          </a:xfrm>
          <a:prstGeom prst="rect">
            <a:avLst/>
          </a:prstGeom>
          <a:noFill/>
          <a:ln>
            <a:noFill/>
          </a:ln>
        </p:spPr>
      </p:pic>
      <p:sp>
        <p:nvSpPr>
          <p:cNvPr id="175" name="Google Shape;175;p3"/>
          <p:cNvSpPr txBox="1"/>
          <p:nvPr/>
        </p:nvSpPr>
        <p:spPr>
          <a:xfrm>
            <a:off x="4593265" y="3052970"/>
            <a:ext cx="6729874"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111111"/>
                </a:solidFill>
                <a:latin typeface="Trebuchet MS"/>
                <a:ea typeface="Trebuchet MS"/>
                <a:cs typeface="Trebuchet MS"/>
                <a:sym typeface="Trebuchet MS"/>
              </a:rPr>
              <a:t>The project’s use of advanced data science techniques encourages innovation in healthcare technology, laying the groundwork for scalable, data-driven healthcare solutions.</a:t>
            </a:r>
            <a:endParaRPr/>
          </a:p>
        </p:txBody>
      </p:sp>
      <p:sp>
        <p:nvSpPr>
          <p:cNvPr id="176" name="Google Shape;176;p3"/>
          <p:cNvSpPr txBox="1"/>
          <p:nvPr/>
        </p:nvSpPr>
        <p:spPr>
          <a:xfrm>
            <a:off x="4593265" y="4877362"/>
            <a:ext cx="6729874" cy="713722"/>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1800">
                <a:solidFill>
                  <a:srgbClr val="111111"/>
                </a:solidFill>
                <a:latin typeface="Trebuchet MS"/>
                <a:ea typeface="Trebuchet MS"/>
                <a:cs typeface="Trebuchet MS"/>
                <a:sym typeface="Trebuchet MS"/>
              </a:rPr>
              <a:t>Emphasizing equitable access to preventive healthcare through innovative technology.</a:t>
            </a:r>
            <a:endParaRPr/>
          </a:p>
        </p:txBody>
      </p:sp>
      <p:pic>
        <p:nvPicPr>
          <p:cNvPr id="177" name="Google Shape;177;p3"/>
          <p:cNvPicPr preferRelativeResize="0"/>
          <p:nvPr/>
        </p:nvPicPr>
        <p:blipFill rotWithShape="1">
          <a:blip r:embed="rId4">
            <a:alphaModFix/>
          </a:blip>
          <a:srcRect b="0" l="0" r="0" t="0"/>
          <a:stretch/>
        </p:blipFill>
        <p:spPr>
          <a:xfrm>
            <a:off x="177801" y="57096"/>
            <a:ext cx="1650999" cy="664264"/>
          </a:xfrm>
          <a:prstGeom prst="rect">
            <a:avLst/>
          </a:prstGeom>
          <a:noFill/>
          <a:ln>
            <a:noFill/>
          </a:ln>
        </p:spPr>
      </p:pic>
      <p:pic>
        <p:nvPicPr>
          <p:cNvPr id="178" name="Google Shape;178;p3"/>
          <p:cNvPicPr preferRelativeResize="0"/>
          <p:nvPr/>
        </p:nvPicPr>
        <p:blipFill rotWithShape="1">
          <a:blip r:embed="rId5">
            <a:alphaModFix/>
          </a:blip>
          <a:srcRect b="0" l="0" r="0" t="0"/>
          <a:stretch/>
        </p:blipFill>
        <p:spPr>
          <a:xfrm>
            <a:off x="1002287" y="4914128"/>
            <a:ext cx="1170000" cy="1170000"/>
          </a:xfrm>
          <a:prstGeom prst="rect">
            <a:avLst/>
          </a:prstGeom>
          <a:noFill/>
          <a:ln>
            <a:noFill/>
          </a:ln>
        </p:spPr>
      </p:pic>
      <p:pic>
        <p:nvPicPr>
          <p:cNvPr id="179" name="Google Shape;179;p3"/>
          <p:cNvPicPr preferRelativeResize="0"/>
          <p:nvPr/>
        </p:nvPicPr>
        <p:blipFill rotWithShape="1">
          <a:blip r:embed="rId6">
            <a:alphaModFix/>
          </a:blip>
          <a:srcRect b="0" l="0" r="0" t="0"/>
          <a:stretch/>
        </p:blipFill>
        <p:spPr>
          <a:xfrm>
            <a:off x="1002287" y="3188285"/>
            <a:ext cx="1170000" cy="1170000"/>
          </a:xfrm>
          <a:prstGeom prst="rect">
            <a:avLst/>
          </a:prstGeom>
          <a:noFill/>
          <a:ln>
            <a:noFill/>
          </a:ln>
        </p:spPr>
      </p:pic>
      <p:pic>
        <p:nvPicPr>
          <p:cNvPr descr="A logo for a foundation&#10;&#10;Description automatically generated" id="180" name="Google Shape;180;p3"/>
          <p:cNvPicPr preferRelativeResize="0"/>
          <p:nvPr/>
        </p:nvPicPr>
        <p:blipFill rotWithShape="1">
          <a:blip r:embed="rId7">
            <a:alphaModFix/>
          </a:blip>
          <a:srcRect b="0" l="0" r="0" t="0"/>
          <a:stretch/>
        </p:blipFill>
        <p:spPr>
          <a:xfrm>
            <a:off x="10635916" y="48367"/>
            <a:ext cx="1378283" cy="8078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pic>
        <p:nvPicPr>
          <p:cNvPr descr="Colorful pills stacked to make a bar graph" id="185" name="Google Shape;185;p4"/>
          <p:cNvPicPr preferRelativeResize="0"/>
          <p:nvPr/>
        </p:nvPicPr>
        <p:blipFill rotWithShape="1">
          <a:blip r:embed="rId3">
            <a:alphaModFix amt="35000"/>
          </a:blip>
          <a:srcRect b="12494" l="9091" r="0" t="13124"/>
          <a:stretch/>
        </p:blipFill>
        <p:spPr>
          <a:xfrm>
            <a:off x="1" y="10"/>
            <a:ext cx="12191999" cy="6857990"/>
          </a:xfrm>
          <a:prstGeom prst="rect">
            <a:avLst/>
          </a:prstGeom>
          <a:noFill/>
          <a:ln>
            <a:noFill/>
          </a:ln>
        </p:spPr>
      </p:pic>
      <p:sp>
        <p:nvSpPr>
          <p:cNvPr id="186" name="Google Shape;186;p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7" name="Google Shape;187;p4"/>
          <p:cNvSpPr/>
          <p:nvPr/>
        </p:nvSpPr>
        <p:spPr>
          <a:xfrm>
            <a:off x="1624188" y="0"/>
            <a:ext cx="9372600" cy="6858000"/>
          </a:xfrm>
          <a:prstGeom prst="parallelogram">
            <a:avLst>
              <a:gd fmla="val 14937" name="adj"/>
            </a:avLst>
          </a:prstGeom>
          <a:solidFill>
            <a:schemeClr val="lt1">
              <a:alpha val="8862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188" name="Google Shape;188;p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89" name="Google Shape;189;p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90" name="Google Shape;190;p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1" name="Google Shape;191;p4"/>
          <p:cNvSpPr txBox="1"/>
          <p:nvPr>
            <p:ph type="title"/>
          </p:nvPr>
        </p:nvSpPr>
        <p:spPr>
          <a:xfrm>
            <a:off x="2846544" y="213585"/>
            <a:ext cx="6487955" cy="7808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Quattrocento Sans"/>
              <a:buNone/>
            </a:pPr>
            <a:r>
              <a:rPr b="1" lang="en-US">
                <a:solidFill>
                  <a:srgbClr val="0070C0"/>
                </a:solidFill>
                <a:latin typeface="Quattrocento Sans"/>
                <a:ea typeface="Quattrocento Sans"/>
                <a:cs typeface="Quattrocento Sans"/>
                <a:sym typeface="Quattrocento Sans"/>
              </a:rPr>
              <a:t>Business Questions</a:t>
            </a:r>
            <a:endParaRPr/>
          </a:p>
        </p:txBody>
      </p:sp>
      <p:sp>
        <p:nvSpPr>
          <p:cNvPr id="192" name="Google Shape;192;p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3" name="Google Shape;193;p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4" name="Google Shape;194;p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5" name="Google Shape;195;p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6" name="Google Shape;196;p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7" name="Google Shape;197;p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nvGrpSpPr>
          <p:cNvPr id="198" name="Google Shape;198;p4"/>
          <p:cNvGrpSpPr/>
          <p:nvPr/>
        </p:nvGrpSpPr>
        <p:grpSpPr>
          <a:xfrm>
            <a:off x="2864684" y="1015166"/>
            <a:ext cx="7160984" cy="4819198"/>
            <a:chOff x="0" y="0"/>
            <a:chExt cx="7160984" cy="4819198"/>
          </a:xfrm>
        </p:grpSpPr>
        <p:sp>
          <p:nvSpPr>
            <p:cNvPr id="199" name="Google Shape;199;p4"/>
            <p:cNvSpPr/>
            <p:nvPr/>
          </p:nvSpPr>
          <p:spPr>
            <a:xfrm>
              <a:off x="0" y="0"/>
              <a:ext cx="5728788" cy="1060223"/>
            </a:xfrm>
            <a:prstGeom prst="roundRect">
              <a:avLst>
                <a:gd fmla="val 10000" name="adj"/>
              </a:avLst>
            </a:prstGeom>
            <a:gradFill>
              <a:gsLst>
                <a:gs pos="0">
                  <a:srgbClr val="EE3E41"/>
                </a:gs>
                <a:gs pos="78000">
                  <a:srgbClr val="D8161F"/>
                </a:gs>
                <a:gs pos="100000">
                  <a:srgbClr val="D8161F"/>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txBox="1"/>
            <p:nvPr/>
          </p:nvSpPr>
          <p:spPr>
            <a:xfrm>
              <a:off x="31053" y="31053"/>
              <a:ext cx="4495134" cy="998117"/>
            </a:xfrm>
            <a:prstGeom prst="rect">
              <a:avLst/>
            </a:prstGeom>
            <a:noFill/>
            <a:ln>
              <a:noFill/>
            </a:ln>
          </p:spPr>
          <p:txBody>
            <a:bodyPr anchorCtr="0" anchor="ctr" bIns="80000" lIns="80000" spcFirstLastPara="1" rIns="80000" wrap="square" tIns="80000">
              <a:noAutofit/>
            </a:bodyPr>
            <a:lstStyle/>
            <a:p>
              <a:pPr indent="0" lvl="0" marL="0" marR="0" rtl="0" algn="just">
                <a:lnSpc>
                  <a:spcPct val="90000"/>
                </a:lnSpc>
                <a:spcBef>
                  <a:spcPts val="0"/>
                </a:spcBef>
                <a:spcAft>
                  <a:spcPts val="0"/>
                </a:spcAft>
                <a:buClr>
                  <a:schemeClr val="lt1"/>
                </a:buClr>
                <a:buSzPts val="2100"/>
                <a:buFont typeface="Quattrocento Sans"/>
                <a:buNone/>
              </a:pPr>
              <a:r>
                <a:rPr b="0" i="0" lang="en-US" sz="2100">
                  <a:solidFill>
                    <a:schemeClr val="lt1"/>
                  </a:solidFill>
                  <a:latin typeface="Quattrocento Sans"/>
                  <a:ea typeface="Quattrocento Sans"/>
                  <a:cs typeface="Quattrocento Sans"/>
                  <a:sym typeface="Quattrocento Sans"/>
                </a:rPr>
                <a:t>Can we accurately predict diabetes likelihood based on health metrics?</a:t>
              </a:r>
              <a:endParaRPr sz="2100">
                <a:solidFill>
                  <a:schemeClr val="lt1"/>
                </a:solidFill>
                <a:latin typeface="Quattrocento Sans"/>
                <a:ea typeface="Quattrocento Sans"/>
                <a:cs typeface="Quattrocento Sans"/>
                <a:sym typeface="Quattrocento Sans"/>
              </a:endParaRPr>
            </a:p>
          </p:txBody>
        </p:sp>
        <p:sp>
          <p:nvSpPr>
            <p:cNvPr id="201" name="Google Shape;201;p4"/>
            <p:cNvSpPr/>
            <p:nvPr/>
          </p:nvSpPr>
          <p:spPr>
            <a:xfrm>
              <a:off x="479785" y="1252991"/>
              <a:ext cx="5728788" cy="1060223"/>
            </a:xfrm>
            <a:prstGeom prst="roundRect">
              <a:avLst>
                <a:gd fmla="val 10000" name="adj"/>
              </a:avLst>
            </a:prstGeom>
            <a:gradFill>
              <a:gsLst>
                <a:gs pos="0">
                  <a:srgbClr val="EE3E41"/>
                </a:gs>
                <a:gs pos="78000">
                  <a:srgbClr val="D8161F"/>
                </a:gs>
                <a:gs pos="100000">
                  <a:srgbClr val="D8161F"/>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txBox="1"/>
            <p:nvPr/>
          </p:nvSpPr>
          <p:spPr>
            <a:xfrm>
              <a:off x="510838" y="1284044"/>
              <a:ext cx="4497750" cy="998117"/>
            </a:xfrm>
            <a:prstGeom prst="rect">
              <a:avLst/>
            </a:prstGeom>
            <a:noFill/>
            <a:ln>
              <a:noFill/>
            </a:ln>
          </p:spPr>
          <p:txBody>
            <a:bodyPr anchorCtr="0" anchor="ctr" bIns="80000" lIns="80000" spcFirstLastPara="1" rIns="80000" wrap="square" tIns="80000">
              <a:noAutofit/>
            </a:bodyPr>
            <a:lstStyle/>
            <a:p>
              <a:pPr indent="0" lvl="0" marL="0" marR="0" rtl="0" algn="just">
                <a:lnSpc>
                  <a:spcPct val="90000"/>
                </a:lnSpc>
                <a:spcBef>
                  <a:spcPts val="0"/>
                </a:spcBef>
                <a:spcAft>
                  <a:spcPts val="0"/>
                </a:spcAft>
                <a:buClr>
                  <a:schemeClr val="lt1"/>
                </a:buClr>
                <a:buSzPts val="2100"/>
                <a:buFont typeface="Quattrocento Sans"/>
                <a:buNone/>
              </a:pPr>
              <a:r>
                <a:rPr b="0" i="0" lang="en-US" sz="2100">
                  <a:solidFill>
                    <a:schemeClr val="lt1"/>
                  </a:solidFill>
                  <a:latin typeface="Quattrocento Sans"/>
                  <a:ea typeface="Quattrocento Sans"/>
                  <a:cs typeface="Quattrocento Sans"/>
                  <a:sym typeface="Quattrocento Sans"/>
                </a:rPr>
                <a:t>Which features are most predictive of diabetes?</a:t>
              </a:r>
              <a:endParaRPr sz="2100">
                <a:solidFill>
                  <a:schemeClr val="lt1"/>
                </a:solidFill>
                <a:latin typeface="Quattrocento Sans"/>
                <a:ea typeface="Quattrocento Sans"/>
                <a:cs typeface="Quattrocento Sans"/>
                <a:sym typeface="Quattrocento Sans"/>
              </a:endParaRPr>
            </a:p>
          </p:txBody>
        </p:sp>
        <p:sp>
          <p:nvSpPr>
            <p:cNvPr id="203" name="Google Shape;203;p4"/>
            <p:cNvSpPr/>
            <p:nvPr/>
          </p:nvSpPr>
          <p:spPr>
            <a:xfrm>
              <a:off x="952411" y="2505983"/>
              <a:ext cx="5728788" cy="1060223"/>
            </a:xfrm>
            <a:prstGeom prst="roundRect">
              <a:avLst>
                <a:gd fmla="val 10000" name="adj"/>
              </a:avLst>
            </a:prstGeom>
            <a:gradFill>
              <a:gsLst>
                <a:gs pos="0">
                  <a:srgbClr val="EE3E41"/>
                </a:gs>
                <a:gs pos="78000">
                  <a:srgbClr val="D8161F"/>
                </a:gs>
                <a:gs pos="100000">
                  <a:srgbClr val="D8161F"/>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txBox="1"/>
            <p:nvPr/>
          </p:nvSpPr>
          <p:spPr>
            <a:xfrm>
              <a:off x="983464" y="2537036"/>
              <a:ext cx="4504911" cy="998117"/>
            </a:xfrm>
            <a:prstGeom prst="rect">
              <a:avLst/>
            </a:prstGeom>
            <a:noFill/>
            <a:ln>
              <a:noFill/>
            </a:ln>
          </p:spPr>
          <p:txBody>
            <a:bodyPr anchorCtr="0" anchor="ctr" bIns="80000" lIns="80000" spcFirstLastPara="1" rIns="80000" wrap="square" tIns="80000">
              <a:noAutofit/>
            </a:bodyPr>
            <a:lstStyle/>
            <a:p>
              <a:pPr indent="0" lvl="0" marL="0" marR="0" rtl="0" algn="just">
                <a:lnSpc>
                  <a:spcPct val="90000"/>
                </a:lnSpc>
                <a:spcBef>
                  <a:spcPts val="0"/>
                </a:spcBef>
                <a:spcAft>
                  <a:spcPts val="0"/>
                </a:spcAft>
                <a:buClr>
                  <a:schemeClr val="lt1"/>
                </a:buClr>
                <a:buSzPts val="2100"/>
                <a:buFont typeface="Quattrocento Sans"/>
                <a:buNone/>
              </a:pPr>
              <a:r>
                <a:rPr b="0" i="0" lang="en-US" sz="2100">
                  <a:solidFill>
                    <a:schemeClr val="lt1"/>
                  </a:solidFill>
                  <a:latin typeface="Quattrocento Sans"/>
                  <a:ea typeface="Quattrocento Sans"/>
                  <a:cs typeface="Quattrocento Sans"/>
                  <a:sym typeface="Quattrocento Sans"/>
                </a:rPr>
                <a:t>How accurate is the model across different demographic groups?</a:t>
              </a:r>
              <a:endParaRPr sz="2100">
                <a:solidFill>
                  <a:schemeClr val="lt1"/>
                </a:solidFill>
                <a:latin typeface="Quattrocento Sans"/>
                <a:ea typeface="Quattrocento Sans"/>
                <a:cs typeface="Quattrocento Sans"/>
                <a:sym typeface="Quattrocento Sans"/>
              </a:endParaRPr>
            </a:p>
          </p:txBody>
        </p:sp>
        <p:sp>
          <p:nvSpPr>
            <p:cNvPr id="205" name="Google Shape;205;p4"/>
            <p:cNvSpPr/>
            <p:nvPr/>
          </p:nvSpPr>
          <p:spPr>
            <a:xfrm>
              <a:off x="1432196" y="3758975"/>
              <a:ext cx="5728788" cy="1060223"/>
            </a:xfrm>
            <a:prstGeom prst="roundRect">
              <a:avLst>
                <a:gd fmla="val 10000" name="adj"/>
              </a:avLst>
            </a:prstGeom>
            <a:gradFill>
              <a:gsLst>
                <a:gs pos="0">
                  <a:srgbClr val="EE3E41"/>
                </a:gs>
                <a:gs pos="78000">
                  <a:srgbClr val="D8161F"/>
                </a:gs>
                <a:gs pos="100000">
                  <a:srgbClr val="D8161F"/>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txBox="1"/>
            <p:nvPr/>
          </p:nvSpPr>
          <p:spPr>
            <a:xfrm>
              <a:off x="1463249" y="3790028"/>
              <a:ext cx="4497750" cy="998117"/>
            </a:xfrm>
            <a:prstGeom prst="rect">
              <a:avLst/>
            </a:prstGeom>
            <a:noFill/>
            <a:ln>
              <a:noFill/>
            </a:ln>
          </p:spPr>
          <p:txBody>
            <a:bodyPr anchorCtr="0" anchor="ctr" bIns="80000" lIns="80000" spcFirstLastPara="1" rIns="80000" wrap="square" tIns="80000">
              <a:noAutofit/>
            </a:bodyPr>
            <a:lstStyle/>
            <a:p>
              <a:pPr indent="0" lvl="0" marL="0" marR="0" rtl="0" algn="just">
                <a:lnSpc>
                  <a:spcPct val="90000"/>
                </a:lnSpc>
                <a:spcBef>
                  <a:spcPts val="0"/>
                </a:spcBef>
                <a:spcAft>
                  <a:spcPts val="0"/>
                </a:spcAft>
                <a:buClr>
                  <a:schemeClr val="lt1"/>
                </a:buClr>
                <a:buSzPts val="2100"/>
                <a:buFont typeface="Quattrocento Sans"/>
                <a:buNone/>
              </a:pPr>
              <a:r>
                <a:rPr b="0" i="0" lang="en-US" sz="2100">
                  <a:solidFill>
                    <a:schemeClr val="lt1"/>
                  </a:solidFill>
                  <a:latin typeface="Quattrocento Sans"/>
                  <a:ea typeface="Quattrocento Sans"/>
                  <a:cs typeface="Quattrocento Sans"/>
                  <a:sym typeface="Quattrocento Sans"/>
                </a:rPr>
                <a:t>What additional parameters can improve the model’s accuracy</a:t>
              </a:r>
              <a:r>
                <a:rPr b="0" i="0" lang="en-US" sz="2100">
                  <a:solidFill>
                    <a:schemeClr val="lt1"/>
                  </a:solidFill>
                  <a:latin typeface="Trebuchet MS"/>
                  <a:ea typeface="Trebuchet MS"/>
                  <a:cs typeface="Trebuchet MS"/>
                  <a:sym typeface="Trebuchet MS"/>
                </a:rPr>
                <a:t>?</a:t>
              </a:r>
              <a:endParaRPr sz="2100">
                <a:solidFill>
                  <a:schemeClr val="lt1"/>
                </a:solidFill>
                <a:latin typeface="Trebuchet MS"/>
                <a:ea typeface="Trebuchet MS"/>
                <a:cs typeface="Trebuchet MS"/>
                <a:sym typeface="Trebuchet MS"/>
              </a:endParaRPr>
            </a:p>
          </p:txBody>
        </p:sp>
        <p:sp>
          <p:nvSpPr>
            <p:cNvPr id="207" name="Google Shape;207;p4"/>
            <p:cNvSpPr/>
            <p:nvPr/>
          </p:nvSpPr>
          <p:spPr>
            <a:xfrm>
              <a:off x="5039642" y="812035"/>
              <a:ext cx="689145" cy="689145"/>
            </a:xfrm>
            <a:prstGeom prst="downArrow">
              <a:avLst>
                <a:gd fmla="val 55000" name="adj1"/>
                <a:gd fmla="val 45000" name="adj2"/>
              </a:avLst>
            </a:prstGeom>
            <a:solidFill>
              <a:srgbClr val="F7CBCB">
                <a:alpha val="89803"/>
              </a:srgbClr>
            </a:solidFill>
            <a:ln cap="rnd" cmpd="sng" w="12700">
              <a:solidFill>
                <a:srgbClr val="F7CB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txBox="1"/>
            <p:nvPr/>
          </p:nvSpPr>
          <p:spPr>
            <a:xfrm>
              <a:off x="5194700" y="812035"/>
              <a:ext cx="379029" cy="518582"/>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Trebuchet MS"/>
                <a:buNone/>
              </a:pPr>
              <a:r>
                <a:t/>
              </a:r>
              <a:endParaRPr sz="3200">
                <a:solidFill>
                  <a:schemeClr val="dk1"/>
                </a:solidFill>
                <a:latin typeface="Trebuchet MS"/>
                <a:ea typeface="Trebuchet MS"/>
                <a:cs typeface="Trebuchet MS"/>
                <a:sym typeface="Trebuchet MS"/>
              </a:endParaRPr>
            </a:p>
          </p:txBody>
        </p:sp>
        <p:sp>
          <p:nvSpPr>
            <p:cNvPr id="209" name="Google Shape;209;p4"/>
            <p:cNvSpPr/>
            <p:nvPr/>
          </p:nvSpPr>
          <p:spPr>
            <a:xfrm>
              <a:off x="5519428" y="2065026"/>
              <a:ext cx="689145" cy="689145"/>
            </a:xfrm>
            <a:prstGeom prst="downArrow">
              <a:avLst>
                <a:gd fmla="val 55000" name="adj1"/>
                <a:gd fmla="val 45000" name="adj2"/>
              </a:avLst>
            </a:prstGeom>
            <a:solidFill>
              <a:srgbClr val="F7CBCB">
                <a:alpha val="89803"/>
              </a:srgbClr>
            </a:solidFill>
            <a:ln cap="rnd" cmpd="sng" w="12700">
              <a:solidFill>
                <a:srgbClr val="F7CB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txBox="1"/>
            <p:nvPr/>
          </p:nvSpPr>
          <p:spPr>
            <a:xfrm>
              <a:off x="5674486" y="2065026"/>
              <a:ext cx="379029" cy="518582"/>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Trebuchet MS"/>
                <a:buNone/>
              </a:pPr>
              <a:r>
                <a:t/>
              </a:r>
              <a:endParaRPr sz="3200">
                <a:solidFill>
                  <a:schemeClr val="dk1"/>
                </a:solidFill>
                <a:latin typeface="Trebuchet MS"/>
                <a:ea typeface="Trebuchet MS"/>
                <a:cs typeface="Trebuchet MS"/>
                <a:sym typeface="Trebuchet MS"/>
              </a:endParaRPr>
            </a:p>
          </p:txBody>
        </p:sp>
        <p:sp>
          <p:nvSpPr>
            <p:cNvPr id="211" name="Google Shape;211;p4"/>
            <p:cNvSpPr/>
            <p:nvPr/>
          </p:nvSpPr>
          <p:spPr>
            <a:xfrm>
              <a:off x="5992053" y="3318018"/>
              <a:ext cx="689145" cy="689145"/>
            </a:xfrm>
            <a:prstGeom prst="downArrow">
              <a:avLst>
                <a:gd fmla="val 55000" name="adj1"/>
                <a:gd fmla="val 45000" name="adj2"/>
              </a:avLst>
            </a:prstGeom>
            <a:solidFill>
              <a:srgbClr val="F7CBCB">
                <a:alpha val="89803"/>
              </a:srgbClr>
            </a:solidFill>
            <a:ln cap="rnd" cmpd="sng" w="12700">
              <a:solidFill>
                <a:srgbClr val="F7CB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txBox="1"/>
            <p:nvPr/>
          </p:nvSpPr>
          <p:spPr>
            <a:xfrm>
              <a:off x="6147111" y="3318018"/>
              <a:ext cx="379029" cy="518582"/>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Trebuchet MS"/>
                <a:buNone/>
              </a:pPr>
              <a:r>
                <a:t/>
              </a:r>
              <a:endParaRPr sz="3200">
                <a:solidFill>
                  <a:schemeClr val="dk1"/>
                </a:solidFill>
                <a:latin typeface="Trebuchet MS"/>
                <a:ea typeface="Trebuchet MS"/>
                <a:cs typeface="Trebuchet MS"/>
                <a:sym typeface="Trebuchet M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pic>
        <p:nvPicPr>
          <p:cNvPr descr="Colorful pills stacked to make a bar graph" id="217" name="Google Shape;217;p5"/>
          <p:cNvPicPr preferRelativeResize="0"/>
          <p:nvPr/>
        </p:nvPicPr>
        <p:blipFill rotWithShape="1">
          <a:blip r:embed="rId3">
            <a:alphaModFix amt="35000"/>
          </a:blip>
          <a:srcRect b="12494" l="9091" r="0" t="13124"/>
          <a:stretch/>
        </p:blipFill>
        <p:spPr>
          <a:xfrm>
            <a:off x="1" y="10"/>
            <a:ext cx="12191999" cy="6857990"/>
          </a:xfrm>
          <a:prstGeom prst="rect">
            <a:avLst/>
          </a:prstGeom>
          <a:noFill/>
          <a:ln>
            <a:noFill/>
          </a:ln>
        </p:spPr>
      </p:pic>
      <p:grpSp>
        <p:nvGrpSpPr>
          <p:cNvPr id="218" name="Google Shape;218;p5"/>
          <p:cNvGrpSpPr/>
          <p:nvPr/>
        </p:nvGrpSpPr>
        <p:grpSpPr>
          <a:xfrm>
            <a:off x="0" y="-8467"/>
            <a:ext cx="12192000" cy="6866467"/>
            <a:chOff x="0" y="-8467"/>
            <a:chExt cx="12192000" cy="6866467"/>
          </a:xfrm>
        </p:grpSpPr>
        <p:cxnSp>
          <p:nvCxnSpPr>
            <p:cNvPr id="219" name="Google Shape;219;p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20" name="Google Shape;220;p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21" name="Google Shape;221;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2" name="Google Shape;222;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3" name="Google Shape;223;p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4" name="Google Shape;224;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5" name="Google Shape;225;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6" name="Google Shape;226;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7" name="Google Shape;227;p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8" name="Google Shape;228;p5"/>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229" name="Google Shape;229;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Data Understanding</a:t>
            </a:r>
            <a:endParaRPr/>
          </a:p>
        </p:txBody>
      </p:sp>
      <p:grpSp>
        <p:nvGrpSpPr>
          <p:cNvPr id="230" name="Google Shape;230;p5"/>
          <p:cNvGrpSpPr/>
          <p:nvPr/>
        </p:nvGrpSpPr>
        <p:grpSpPr>
          <a:xfrm>
            <a:off x="369942" y="1810664"/>
            <a:ext cx="9229198" cy="2929171"/>
            <a:chOff x="1126" y="906583"/>
            <a:chExt cx="9229198" cy="2929171"/>
          </a:xfrm>
        </p:grpSpPr>
        <p:sp>
          <p:nvSpPr>
            <p:cNvPr id="231" name="Google Shape;231;p5"/>
            <p:cNvSpPr/>
            <p:nvPr/>
          </p:nvSpPr>
          <p:spPr>
            <a:xfrm>
              <a:off x="1126" y="906583"/>
              <a:ext cx="3955370" cy="2511660"/>
            </a:xfrm>
            <a:prstGeom prst="roundRect">
              <a:avLst>
                <a:gd fmla="val 10000" name="adj"/>
              </a:avLst>
            </a:prstGeom>
            <a:solidFill>
              <a:schemeClr val="dk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440612" y="1324094"/>
              <a:ext cx="3955370" cy="2511660"/>
            </a:xfrm>
            <a:prstGeom prst="roundRect">
              <a:avLst>
                <a:gd fmla="val 10000" name="adj"/>
              </a:avLst>
            </a:prstGeom>
            <a:solidFill>
              <a:schemeClr val="lt2">
                <a:alpha val="89803"/>
              </a:schemeClr>
            </a:solid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txBox="1"/>
            <p:nvPr/>
          </p:nvSpPr>
          <p:spPr>
            <a:xfrm>
              <a:off x="514176" y="1397658"/>
              <a:ext cx="3808242" cy="2364532"/>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dk1"/>
                </a:buClr>
                <a:buSzPts val="2300"/>
                <a:buFont typeface="Quattrocento Sans"/>
                <a:buNone/>
              </a:pPr>
              <a:r>
                <a:rPr b="1" i="0" lang="en-US" sz="2300">
                  <a:solidFill>
                    <a:schemeClr val="dk1"/>
                  </a:solidFill>
                  <a:latin typeface="Quattrocento Sans"/>
                  <a:ea typeface="Quattrocento Sans"/>
                  <a:cs typeface="Quattrocento Sans"/>
                  <a:sym typeface="Quattrocento Sans"/>
                </a:rPr>
                <a:t>Dataset: </a:t>
              </a:r>
              <a:r>
                <a:rPr i="0" lang="en-US" sz="2300">
                  <a:solidFill>
                    <a:schemeClr val="dk1"/>
                  </a:solidFill>
                  <a:latin typeface="Quattrocento Sans"/>
                  <a:ea typeface="Quattrocento Sans"/>
                  <a:cs typeface="Quattrocento Sans"/>
                  <a:sym typeface="Quattrocento Sans"/>
                </a:rPr>
                <a:t>32,779 patient records</a:t>
              </a:r>
              <a:endParaRPr sz="2300">
                <a:solidFill>
                  <a:schemeClr val="dk1"/>
                </a:solidFill>
                <a:latin typeface="Quattrocento Sans"/>
                <a:ea typeface="Quattrocento Sans"/>
                <a:cs typeface="Quattrocento Sans"/>
                <a:sym typeface="Quattrocento Sans"/>
              </a:endParaRPr>
            </a:p>
          </p:txBody>
        </p:sp>
        <p:sp>
          <p:nvSpPr>
            <p:cNvPr id="234" name="Google Shape;234;p5"/>
            <p:cNvSpPr/>
            <p:nvPr/>
          </p:nvSpPr>
          <p:spPr>
            <a:xfrm>
              <a:off x="4835468" y="906583"/>
              <a:ext cx="3955370" cy="2511660"/>
            </a:xfrm>
            <a:prstGeom prst="roundRect">
              <a:avLst>
                <a:gd fmla="val 10000" name="adj"/>
              </a:avLst>
            </a:prstGeom>
            <a:solidFill>
              <a:schemeClr val="dk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274954" y="1324094"/>
              <a:ext cx="3955370" cy="2511660"/>
            </a:xfrm>
            <a:prstGeom prst="roundRect">
              <a:avLst>
                <a:gd fmla="val 10000" name="adj"/>
              </a:avLst>
            </a:prstGeom>
            <a:solidFill>
              <a:schemeClr val="lt2">
                <a:alpha val="89803"/>
              </a:schemeClr>
            </a:solid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txBox="1"/>
            <p:nvPr/>
          </p:nvSpPr>
          <p:spPr>
            <a:xfrm>
              <a:off x="5348518" y="1397658"/>
              <a:ext cx="3808242" cy="2364532"/>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dk1"/>
                </a:buClr>
                <a:buSzPts val="2300"/>
                <a:buFont typeface="Quattrocento Sans"/>
                <a:buNone/>
              </a:pPr>
              <a:r>
                <a:rPr b="1" i="0" lang="en-US" sz="2300">
                  <a:solidFill>
                    <a:schemeClr val="dk1"/>
                  </a:solidFill>
                  <a:latin typeface="Quattrocento Sans"/>
                  <a:ea typeface="Quattrocento Sans"/>
                  <a:cs typeface="Quattrocento Sans"/>
                  <a:sym typeface="Quattrocento Sans"/>
                </a:rPr>
                <a:t>Key Parameters: </a:t>
              </a:r>
              <a:r>
                <a:rPr i="0" lang="en-US" sz="2300">
                  <a:solidFill>
                    <a:schemeClr val="dk1"/>
                  </a:solidFill>
                  <a:latin typeface="Quattrocento Sans"/>
                  <a:ea typeface="Quattrocento Sans"/>
                  <a:cs typeface="Quattrocento Sans"/>
                  <a:sym typeface="Quattrocento Sans"/>
                </a:rPr>
                <a:t>Age, gender, weight, height, blood pressure, pulse, temperature, respiratory rate, and pre-existing conditions (disease).</a:t>
              </a:r>
              <a:endParaRPr sz="23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grpSp>
        <p:nvGrpSpPr>
          <p:cNvPr id="241" name="Google Shape;241;p6"/>
          <p:cNvGrpSpPr/>
          <p:nvPr/>
        </p:nvGrpSpPr>
        <p:grpSpPr>
          <a:xfrm>
            <a:off x="0" y="-8467"/>
            <a:ext cx="12192000" cy="6866467"/>
            <a:chOff x="0" y="-8467"/>
            <a:chExt cx="12192000" cy="6866467"/>
          </a:xfrm>
        </p:grpSpPr>
        <p:cxnSp>
          <p:nvCxnSpPr>
            <p:cNvPr id="242" name="Google Shape;242;p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43" name="Google Shape;243;p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44" name="Google Shape;244;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5" name="Google Shape;245;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6" name="Google Shape;246;p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7" name="Google Shape;247;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8" name="Google Shape;248;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9" name="Google Shape;249;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50" name="Google Shape;250;p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51" name="Google Shape;251;p6"/>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252" name="Google Shape;252;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Colorful pills stacked to make a bar graph" id="253" name="Google Shape;253;p6"/>
          <p:cNvPicPr preferRelativeResize="0"/>
          <p:nvPr/>
        </p:nvPicPr>
        <p:blipFill rotWithShape="1">
          <a:blip r:embed="rId3">
            <a:alphaModFix amt="35000"/>
          </a:blip>
          <a:srcRect b="12494" l="9091" r="0" t="13124"/>
          <a:stretch/>
        </p:blipFill>
        <p:spPr>
          <a:xfrm>
            <a:off x="1" y="10"/>
            <a:ext cx="12191999" cy="6857990"/>
          </a:xfrm>
          <a:prstGeom prst="rect">
            <a:avLst/>
          </a:prstGeom>
          <a:noFill/>
          <a:ln>
            <a:noFill/>
          </a:ln>
        </p:spPr>
      </p:pic>
      <p:sp>
        <p:nvSpPr>
          <p:cNvPr id="254" name="Google Shape;254;p6"/>
          <p:cNvSpPr txBox="1"/>
          <p:nvPr>
            <p:ph type="title"/>
          </p:nvPr>
        </p:nvSpPr>
        <p:spPr>
          <a:xfrm>
            <a:off x="3177" y="2428240"/>
            <a:ext cx="4406264" cy="1930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sz="4400"/>
              <a:t>Data Exploration and Cleaning</a:t>
            </a:r>
            <a:endParaRPr/>
          </a:p>
        </p:txBody>
      </p:sp>
      <p:grpSp>
        <p:nvGrpSpPr>
          <p:cNvPr id="255" name="Google Shape;255;p6"/>
          <p:cNvGrpSpPr/>
          <p:nvPr/>
        </p:nvGrpSpPr>
        <p:grpSpPr>
          <a:xfrm>
            <a:off x="1329267" y="-8467"/>
            <a:ext cx="4766733" cy="6866467"/>
            <a:chOff x="7425267" y="-8467"/>
            <a:chExt cx="4766733" cy="6866467"/>
          </a:xfrm>
        </p:grpSpPr>
        <p:cxnSp>
          <p:nvCxnSpPr>
            <p:cNvPr id="256" name="Google Shape;256;p6"/>
            <p:cNvCxnSpPr/>
            <p:nvPr/>
          </p:nvCxnSpPr>
          <p:spPr>
            <a:xfrm>
              <a:off x="9371012" y="0"/>
              <a:ext cx="1219200" cy="6858000"/>
            </a:xfrm>
            <a:prstGeom prst="straightConnector1">
              <a:avLst/>
            </a:prstGeom>
            <a:noFill/>
            <a:ln cap="flat" cmpd="sng" w="9525">
              <a:solidFill>
                <a:srgbClr val="BFBFBF">
                  <a:alpha val="74901"/>
                </a:srgbClr>
              </a:solidFill>
              <a:prstDash val="solid"/>
              <a:round/>
              <a:headEnd len="sm" w="sm" type="none"/>
              <a:tailEnd len="sm" w="sm" type="none"/>
            </a:ln>
          </p:spPr>
        </p:cxnSp>
        <p:cxnSp>
          <p:nvCxnSpPr>
            <p:cNvPr id="257" name="Google Shape;257;p6"/>
            <p:cNvCxnSpPr/>
            <p:nvPr/>
          </p:nvCxnSpPr>
          <p:spPr>
            <a:xfrm flipH="1">
              <a:off x="7425267" y="3681413"/>
              <a:ext cx="4763558" cy="3176587"/>
            </a:xfrm>
            <a:prstGeom prst="straightConnector1">
              <a:avLst/>
            </a:prstGeom>
            <a:noFill/>
            <a:ln cap="flat" cmpd="sng" w="9525">
              <a:solidFill>
                <a:srgbClr val="BFBFBF">
                  <a:alpha val="80000"/>
                </a:srgbClr>
              </a:solidFill>
              <a:prstDash val="solid"/>
              <a:round/>
              <a:headEnd len="sm" w="sm" type="none"/>
              <a:tailEnd len="sm" w="sm" type="none"/>
            </a:ln>
          </p:spPr>
        </p:cxnSp>
        <p:sp>
          <p:nvSpPr>
            <p:cNvPr id="258" name="Google Shape;258;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59" name="Google Shape;259;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0" name="Google Shape;260;p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1" name="Google Shape;261;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2" name="Google Shape;262;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3" name="Google Shape;263;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4" name="Google Shape;264;p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265" name="Google Shape;265;p6"/>
          <p:cNvSpPr/>
          <p:nvPr/>
        </p:nvSpPr>
        <p:spPr>
          <a:xfrm>
            <a:off x="5977719" y="0"/>
            <a:ext cx="6214281"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grpSp>
        <p:nvGrpSpPr>
          <p:cNvPr id="266" name="Google Shape;266;p6"/>
          <p:cNvGrpSpPr/>
          <p:nvPr/>
        </p:nvGrpSpPr>
        <p:grpSpPr>
          <a:xfrm>
            <a:off x="4076054" y="535373"/>
            <a:ext cx="7594170" cy="5462474"/>
            <a:chOff x="0" y="294463"/>
            <a:chExt cx="7594170" cy="5462474"/>
          </a:xfrm>
        </p:grpSpPr>
        <p:sp>
          <p:nvSpPr>
            <p:cNvPr id="267" name="Google Shape;267;p6"/>
            <p:cNvSpPr/>
            <p:nvPr/>
          </p:nvSpPr>
          <p:spPr>
            <a:xfrm>
              <a:off x="0" y="294463"/>
              <a:ext cx="7594170" cy="192323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581779" y="727192"/>
              <a:ext cx="1058815" cy="105778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2222374" y="294463"/>
              <a:ext cx="5367448" cy="19251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txBox="1"/>
            <p:nvPr/>
          </p:nvSpPr>
          <p:spPr>
            <a:xfrm>
              <a:off x="2222374" y="294463"/>
              <a:ext cx="5367448" cy="1925118"/>
            </a:xfrm>
            <a:prstGeom prst="rect">
              <a:avLst/>
            </a:prstGeom>
            <a:noFill/>
            <a:ln>
              <a:noFill/>
            </a:ln>
          </p:spPr>
          <p:txBody>
            <a:bodyPr anchorCtr="0" anchor="ctr" bIns="203725" lIns="203725" spcFirstLastPara="1" rIns="203725" wrap="square" tIns="203725">
              <a:noAutofit/>
            </a:bodyPr>
            <a:lstStyle/>
            <a:p>
              <a:pPr indent="0" lvl="0" marL="0" marR="0" rtl="0" algn="l">
                <a:lnSpc>
                  <a:spcPct val="100000"/>
                </a:lnSpc>
                <a:spcBef>
                  <a:spcPts val="0"/>
                </a:spcBef>
                <a:spcAft>
                  <a:spcPts val="0"/>
                </a:spcAft>
                <a:buClr>
                  <a:srgbClr val="000000"/>
                </a:buClr>
                <a:buSzPts val="3200"/>
                <a:buFont typeface="Quattrocento Sans"/>
                <a:buNone/>
              </a:pPr>
              <a:r>
                <a:rPr b="1" i="0" lang="en-US" sz="3200">
                  <a:solidFill>
                    <a:srgbClr val="000000"/>
                  </a:solidFill>
                  <a:latin typeface="Quattrocento Sans"/>
                  <a:ea typeface="Quattrocento Sans"/>
                  <a:cs typeface="Quattrocento Sans"/>
                  <a:sym typeface="Quattrocento Sans"/>
                </a:rPr>
                <a:t>Data</a:t>
              </a:r>
              <a:r>
                <a:rPr b="1" i="0" lang="en-US" sz="3200">
                  <a:solidFill>
                    <a:schemeClr val="dk1"/>
                  </a:solidFill>
                  <a:latin typeface="Trebuchet MS"/>
                  <a:ea typeface="Trebuchet MS"/>
                  <a:cs typeface="Trebuchet MS"/>
                  <a:sym typeface="Trebuchet MS"/>
                </a:rPr>
                <a:t> </a:t>
              </a:r>
              <a:r>
                <a:rPr b="1" i="0" lang="en-US" sz="3200">
                  <a:solidFill>
                    <a:schemeClr val="dk1"/>
                  </a:solidFill>
                  <a:latin typeface="Quattrocento Sans"/>
                  <a:ea typeface="Quattrocento Sans"/>
                  <a:cs typeface="Quattrocento Sans"/>
                  <a:sym typeface="Quattrocento Sans"/>
                </a:rPr>
                <a:t>Cleaning</a:t>
              </a:r>
              <a:r>
                <a:rPr b="1" i="0" lang="en-US" sz="3200">
                  <a:solidFill>
                    <a:schemeClr val="dk1"/>
                  </a:solidFill>
                  <a:latin typeface="Trebuchet MS"/>
                  <a:ea typeface="Trebuchet MS"/>
                  <a:cs typeface="Trebuchet MS"/>
                  <a:sym typeface="Trebuchet MS"/>
                </a:rPr>
                <a:t>:</a:t>
              </a:r>
              <a:r>
                <a:rPr b="0" i="0" lang="en-US" sz="3200">
                  <a:solidFill>
                    <a:schemeClr val="dk1"/>
                  </a:solidFill>
                  <a:latin typeface="Trebuchet MS"/>
                  <a:ea typeface="Trebuchet MS"/>
                  <a:cs typeface="Trebuchet MS"/>
                  <a:sym typeface="Trebuchet MS"/>
                </a:rPr>
                <a:t> Address missing values, detect outliers.</a:t>
              </a:r>
              <a:endParaRPr sz="3200">
                <a:solidFill>
                  <a:schemeClr val="dk1"/>
                </a:solidFill>
                <a:latin typeface="Trebuchet MS"/>
                <a:ea typeface="Trebuchet MS"/>
                <a:cs typeface="Trebuchet MS"/>
                <a:sym typeface="Trebuchet MS"/>
              </a:endParaRPr>
            </a:p>
          </p:txBody>
        </p:sp>
        <p:sp>
          <p:nvSpPr>
            <p:cNvPr id="271" name="Google Shape;271;p6"/>
            <p:cNvSpPr/>
            <p:nvPr/>
          </p:nvSpPr>
          <p:spPr>
            <a:xfrm>
              <a:off x="0" y="3252185"/>
              <a:ext cx="7594170" cy="192323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581779" y="3684913"/>
              <a:ext cx="1058815" cy="105778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222374" y="2672551"/>
              <a:ext cx="5367448" cy="30843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txBox="1"/>
            <p:nvPr/>
          </p:nvSpPr>
          <p:spPr>
            <a:xfrm>
              <a:off x="2222374" y="2672551"/>
              <a:ext cx="5367448" cy="3084386"/>
            </a:xfrm>
            <a:prstGeom prst="rect">
              <a:avLst/>
            </a:prstGeom>
            <a:noFill/>
            <a:ln>
              <a:noFill/>
            </a:ln>
          </p:spPr>
          <p:txBody>
            <a:bodyPr anchorCtr="0" anchor="ctr" bIns="203725" lIns="203725" spcFirstLastPara="1" rIns="203725" wrap="square" tIns="203725">
              <a:noAutofit/>
            </a:bodyPr>
            <a:lstStyle/>
            <a:p>
              <a:pPr indent="0" lvl="0" marL="0" marR="0" rtl="0" algn="l">
                <a:lnSpc>
                  <a:spcPct val="100000"/>
                </a:lnSpc>
                <a:spcBef>
                  <a:spcPts val="0"/>
                </a:spcBef>
                <a:spcAft>
                  <a:spcPts val="0"/>
                </a:spcAft>
                <a:buClr>
                  <a:schemeClr val="dk1"/>
                </a:buClr>
                <a:buSzPts val="2400"/>
                <a:buFont typeface="Trebuchet MS"/>
                <a:buNone/>
              </a:pPr>
              <a:r>
                <a:rPr b="1" i="0" lang="en-US" sz="2400">
                  <a:solidFill>
                    <a:schemeClr val="dk1"/>
                  </a:solidFill>
                  <a:latin typeface="Trebuchet MS"/>
                  <a:ea typeface="Trebuchet MS"/>
                  <a:cs typeface="Trebuchet MS"/>
                  <a:sym typeface="Trebuchet MS"/>
                </a:rPr>
                <a:t>Feature Engineering:</a:t>
              </a:r>
              <a:r>
                <a:rPr b="0" i="0" lang="en-US" sz="2400">
                  <a:solidFill>
                    <a:schemeClr val="dk1"/>
                  </a:solidFill>
                  <a:latin typeface="Trebuchet MS"/>
                  <a:ea typeface="Trebuchet MS"/>
                  <a:cs typeface="Trebuchet MS"/>
                  <a:sym typeface="Trebuchet MS"/>
                </a:rPr>
                <a:t> Create age_</a:t>
              </a:r>
              <a:r>
                <a:rPr b="0" i="0" lang="en-US" sz="2400">
                  <a:solidFill>
                    <a:schemeClr val="dk1"/>
                  </a:solidFill>
                  <a:latin typeface="Quattrocento Sans"/>
                  <a:ea typeface="Quattrocento Sans"/>
                  <a:cs typeface="Quattrocento Sans"/>
                  <a:sym typeface="Quattrocento Sans"/>
                </a:rPr>
                <a:t>group</a:t>
              </a:r>
              <a:r>
                <a:rPr b="0" i="0" lang="en-US" sz="2400">
                  <a:solidFill>
                    <a:schemeClr val="dk1"/>
                  </a:solidFill>
                  <a:latin typeface="Trebuchet MS"/>
                  <a:ea typeface="Trebuchet MS"/>
                  <a:cs typeface="Trebuchet MS"/>
                  <a:sym typeface="Trebuchet MS"/>
                </a:rPr>
                <a:t>, bmi_category, blood_pressure_category, and is_diabetes, is_hypertensive, and </a:t>
              </a:r>
              <a:r>
                <a:rPr b="1" i="0" lang="en-US" sz="2400">
                  <a:solidFill>
                    <a:schemeClr val="dk1"/>
                  </a:solidFill>
                  <a:latin typeface="Trebuchet MS"/>
                  <a:ea typeface="Trebuchet MS"/>
                  <a:cs typeface="Trebuchet MS"/>
                  <a:sym typeface="Trebuchet MS"/>
                </a:rPr>
                <a:t>target column </a:t>
              </a:r>
              <a:r>
                <a:rPr b="0" i="0" lang="en-US" sz="2400">
                  <a:solidFill>
                    <a:schemeClr val="dk1"/>
                  </a:solidFill>
                  <a:latin typeface="Trebuchet MS"/>
                  <a:ea typeface="Trebuchet MS"/>
                  <a:cs typeface="Trebuchet MS"/>
                  <a:sym typeface="Trebuchet MS"/>
                </a:rPr>
                <a:t>‘diabetes_risk’</a:t>
              </a:r>
              <a:endParaRPr sz="2400">
                <a:solidFill>
                  <a:schemeClr val="dk1"/>
                </a:solidFill>
                <a:latin typeface="Trebuchet MS"/>
                <a:ea typeface="Trebuchet MS"/>
                <a:cs typeface="Trebuchet MS"/>
                <a:sym typeface="Trebuchet M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pic>
        <p:nvPicPr>
          <p:cNvPr descr="Colorful pills stacked to make a bar graph" id="279" name="Google Shape;279;p7"/>
          <p:cNvPicPr preferRelativeResize="0"/>
          <p:nvPr/>
        </p:nvPicPr>
        <p:blipFill rotWithShape="1">
          <a:blip r:embed="rId3">
            <a:alphaModFix amt="20000"/>
          </a:blip>
          <a:srcRect b="12494" l="9091" r="0" t="13124"/>
          <a:stretch/>
        </p:blipFill>
        <p:spPr>
          <a:xfrm>
            <a:off x="1" y="10"/>
            <a:ext cx="12191999" cy="6857990"/>
          </a:xfrm>
          <a:prstGeom prst="rect">
            <a:avLst/>
          </a:prstGeom>
          <a:noFill/>
          <a:ln>
            <a:noFill/>
          </a:ln>
        </p:spPr>
      </p:pic>
      <p:grpSp>
        <p:nvGrpSpPr>
          <p:cNvPr id="280" name="Google Shape;280;p7"/>
          <p:cNvGrpSpPr/>
          <p:nvPr/>
        </p:nvGrpSpPr>
        <p:grpSpPr>
          <a:xfrm>
            <a:off x="0" y="-8467"/>
            <a:ext cx="12192000" cy="6866467"/>
            <a:chOff x="0" y="-8467"/>
            <a:chExt cx="12192000" cy="6866467"/>
          </a:xfrm>
        </p:grpSpPr>
        <p:cxnSp>
          <p:nvCxnSpPr>
            <p:cNvPr id="281" name="Google Shape;281;p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82" name="Google Shape;282;p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83" name="Google Shape;283;p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4" name="Google Shape;284;p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5" name="Google Shape;285;p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6" name="Google Shape;286;p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7" name="Google Shape;287;p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8" name="Google Shape;288;p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9" name="Google Shape;289;p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90" name="Google Shape;290;p7"/>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291" name="Google Shape;291;p7"/>
          <p:cNvSpPr txBox="1"/>
          <p:nvPr>
            <p:ph type="title"/>
          </p:nvPr>
        </p:nvSpPr>
        <p:spPr>
          <a:xfrm>
            <a:off x="1186454" y="28072"/>
            <a:ext cx="4368800" cy="57808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EDA</a:t>
            </a:r>
            <a:endParaRPr/>
          </a:p>
        </p:txBody>
      </p:sp>
      <p:sp>
        <p:nvSpPr>
          <p:cNvPr id="292" name="Google Shape;292;p7"/>
          <p:cNvSpPr/>
          <p:nvPr/>
        </p:nvSpPr>
        <p:spPr>
          <a:xfrm flipH="1">
            <a:off x="0" y="1191846"/>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93" name="Google Shape;293;p7"/>
          <p:cNvSpPr txBox="1"/>
          <p:nvPr>
            <p:ph idx="1" type="body"/>
          </p:nvPr>
        </p:nvSpPr>
        <p:spPr>
          <a:xfrm>
            <a:off x="938104" y="835405"/>
            <a:ext cx="8437500" cy="58566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840"/>
              <a:buChar char="►"/>
            </a:pPr>
            <a:r>
              <a:rPr i="0" lang="en-US" sz="2300"/>
              <a:t>The data is mostly normally distributed.</a:t>
            </a:r>
            <a:endParaRPr/>
          </a:p>
          <a:p>
            <a:pPr indent="-342900" lvl="0" marL="342900" rtl="0" algn="just">
              <a:lnSpc>
                <a:spcPct val="150000"/>
              </a:lnSpc>
              <a:spcBef>
                <a:spcPts val="1000"/>
              </a:spcBef>
              <a:spcAft>
                <a:spcPts val="0"/>
              </a:spcAft>
              <a:buSzPts val="1840"/>
              <a:buChar char="►"/>
            </a:pPr>
            <a:r>
              <a:rPr lang="en-US" sz="2300">
                <a:highlight>
                  <a:srgbClr val="FFFFFF"/>
                </a:highlight>
              </a:rPr>
              <a:t>The outliers are expected </a:t>
            </a:r>
            <a:r>
              <a:rPr b="0" i="0" lang="en-US" sz="2400">
                <a:solidFill>
                  <a:srgbClr val="1F1F1F"/>
                </a:solidFill>
                <a:latin typeface="Roboto"/>
                <a:ea typeface="Roboto"/>
                <a:cs typeface="Roboto"/>
                <a:sym typeface="Roboto"/>
              </a:rPr>
              <a:t>since the data is extracted from a hospital database where patients come in with extreme and unique conditions.</a:t>
            </a:r>
            <a:endParaRPr/>
          </a:p>
          <a:p>
            <a:pPr indent="-342900" lvl="0" marL="342900" rtl="0" algn="just">
              <a:lnSpc>
                <a:spcPct val="150000"/>
              </a:lnSpc>
              <a:spcBef>
                <a:spcPts val="1000"/>
              </a:spcBef>
              <a:spcAft>
                <a:spcPts val="0"/>
              </a:spcAft>
              <a:buSzPts val="1920"/>
              <a:buChar char="►"/>
            </a:pPr>
            <a:r>
              <a:rPr lang="en-US" sz="2400">
                <a:solidFill>
                  <a:srgbClr val="1F1F1F"/>
                </a:solidFill>
                <a:latin typeface="Roboto"/>
                <a:ea typeface="Roboto"/>
                <a:cs typeface="Roboto"/>
                <a:sym typeface="Roboto"/>
              </a:rPr>
              <a:t>Records with patients with diabetes diagnosis were dropped to ensure that the model predicts for previously unknown/unconfirmed diabetes patients.</a:t>
            </a:r>
            <a:endParaRPr b="0" i="0" sz="2400">
              <a:solidFill>
                <a:srgbClr val="1F1F1F"/>
              </a:solidFill>
              <a:latin typeface="Roboto"/>
              <a:ea typeface="Roboto"/>
              <a:cs typeface="Roboto"/>
              <a:sym typeface="Roboto"/>
            </a:endParaRPr>
          </a:p>
          <a:p>
            <a:pPr indent="-226059" lvl="0" marL="342900" rtl="0" algn="just">
              <a:lnSpc>
                <a:spcPct val="150000"/>
              </a:lnSpc>
              <a:spcBef>
                <a:spcPts val="1000"/>
              </a:spcBef>
              <a:spcAft>
                <a:spcPts val="0"/>
              </a:spcAft>
              <a:buSzPts val="1840"/>
              <a:buNone/>
            </a:pPr>
            <a:r>
              <a:t/>
            </a:r>
            <a:endParaRPr i="0" sz="23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pic>
        <p:nvPicPr>
          <p:cNvPr descr="Colorful pills stacked to make a bar graph" id="298" name="Google Shape;298;p8"/>
          <p:cNvPicPr preferRelativeResize="0"/>
          <p:nvPr/>
        </p:nvPicPr>
        <p:blipFill rotWithShape="1">
          <a:blip r:embed="rId3">
            <a:alphaModFix amt="35000"/>
          </a:blip>
          <a:srcRect b="12494" l="9091" r="0" t="13124"/>
          <a:stretch/>
        </p:blipFill>
        <p:spPr>
          <a:xfrm>
            <a:off x="1" y="10"/>
            <a:ext cx="12191999" cy="6857990"/>
          </a:xfrm>
          <a:prstGeom prst="rect">
            <a:avLst/>
          </a:prstGeom>
          <a:noFill/>
          <a:ln>
            <a:noFill/>
          </a:ln>
        </p:spPr>
      </p:pic>
      <p:grpSp>
        <p:nvGrpSpPr>
          <p:cNvPr id="299" name="Google Shape;299;p8"/>
          <p:cNvGrpSpPr/>
          <p:nvPr/>
        </p:nvGrpSpPr>
        <p:grpSpPr>
          <a:xfrm>
            <a:off x="0" y="-8467"/>
            <a:ext cx="12192000" cy="6866467"/>
            <a:chOff x="0" y="-8467"/>
            <a:chExt cx="12192000" cy="6866467"/>
          </a:xfrm>
        </p:grpSpPr>
        <p:cxnSp>
          <p:nvCxnSpPr>
            <p:cNvPr id="300" name="Google Shape;300;p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01" name="Google Shape;301;p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2" name="Google Shape;302;p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3" name="Google Shape;303;p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4" name="Google Shape;304;p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5" name="Google Shape;305;p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6" name="Google Shape;306;p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7" name="Google Shape;307;p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8" name="Google Shape;308;p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9" name="Google Shape;309;p8"/>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pic>
        <p:nvPicPr>
          <p:cNvPr id="310" name="Google Shape;310;p8"/>
          <p:cNvPicPr preferRelativeResize="0"/>
          <p:nvPr/>
        </p:nvPicPr>
        <p:blipFill rotWithShape="1">
          <a:blip r:embed="rId4">
            <a:alphaModFix/>
          </a:blip>
          <a:srcRect b="0" l="0" r="0" t="0"/>
          <a:stretch/>
        </p:blipFill>
        <p:spPr>
          <a:xfrm>
            <a:off x="531757" y="925888"/>
            <a:ext cx="9275289" cy="5705754"/>
          </a:xfrm>
          <a:prstGeom prst="rect">
            <a:avLst/>
          </a:prstGeom>
          <a:noFill/>
          <a:ln cap="flat" cmpd="sng" w="9525">
            <a:solidFill>
              <a:schemeClr val="dk1"/>
            </a:solidFill>
            <a:prstDash val="solid"/>
            <a:round/>
            <a:headEnd len="sm" w="sm" type="none"/>
            <a:tailEnd len="sm" w="sm" type="none"/>
          </a:ln>
        </p:spPr>
      </p:pic>
      <p:sp>
        <p:nvSpPr>
          <p:cNvPr id="311" name="Google Shape;311;p8"/>
          <p:cNvSpPr txBox="1"/>
          <p:nvPr>
            <p:ph type="title"/>
          </p:nvPr>
        </p:nvSpPr>
        <p:spPr>
          <a:xfrm>
            <a:off x="793971" y="71967"/>
            <a:ext cx="4997230" cy="965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200"/>
              <a:buFont typeface="Trebuchet MS"/>
              <a:buNone/>
            </a:pPr>
            <a:r>
              <a:rPr b="1" lang="en-US" sz="3200"/>
              <a:t>EDA (cont.)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pic>
        <p:nvPicPr>
          <p:cNvPr descr="Colorful pills stacked to make a bar graph" id="316" name="Google Shape;316;p9"/>
          <p:cNvPicPr preferRelativeResize="0"/>
          <p:nvPr/>
        </p:nvPicPr>
        <p:blipFill rotWithShape="1">
          <a:blip r:embed="rId3">
            <a:alphaModFix amt="35000"/>
          </a:blip>
          <a:srcRect b="12494" l="9091" r="0" t="13124"/>
          <a:stretch/>
        </p:blipFill>
        <p:spPr>
          <a:xfrm>
            <a:off x="1" y="10"/>
            <a:ext cx="12191999" cy="6857990"/>
          </a:xfrm>
          <a:prstGeom prst="rect">
            <a:avLst/>
          </a:prstGeom>
          <a:noFill/>
          <a:ln>
            <a:noFill/>
          </a:ln>
        </p:spPr>
      </p:pic>
      <p:grpSp>
        <p:nvGrpSpPr>
          <p:cNvPr id="317" name="Google Shape;317;p9"/>
          <p:cNvGrpSpPr/>
          <p:nvPr/>
        </p:nvGrpSpPr>
        <p:grpSpPr>
          <a:xfrm>
            <a:off x="0" y="-8467"/>
            <a:ext cx="12192000" cy="6866467"/>
            <a:chOff x="0" y="-8467"/>
            <a:chExt cx="12192000" cy="6866467"/>
          </a:xfrm>
        </p:grpSpPr>
        <p:cxnSp>
          <p:nvCxnSpPr>
            <p:cNvPr id="318" name="Google Shape;318;p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9" name="Google Shape;319;p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20" name="Google Shape;320;p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1" name="Google Shape;321;p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2" name="Google Shape;322;p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3" name="Google Shape;323;p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1540">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4" name="Google Shape;324;p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7579">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5" name="Google Shape;325;p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6" name="Google Shape;326;p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7" name="Google Shape;327;p9"/>
            <p:cNvSpPr/>
            <p:nvPr/>
          </p:nvSpPr>
          <p:spPr>
            <a:xfrm>
              <a:off x="0"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grpSp>
      <p:sp>
        <p:nvSpPr>
          <p:cNvPr id="328" name="Google Shape;328;p9"/>
          <p:cNvSpPr txBox="1"/>
          <p:nvPr>
            <p:ph type="title"/>
          </p:nvPr>
        </p:nvSpPr>
        <p:spPr>
          <a:xfrm>
            <a:off x="347685" y="41862"/>
            <a:ext cx="8608113" cy="965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200"/>
              <a:buFont typeface="Trebuchet MS"/>
              <a:buNone/>
            </a:pPr>
            <a:r>
              <a:rPr b="1" lang="en-US" sz="3200"/>
              <a:t>EDA (cont.)</a:t>
            </a:r>
            <a:endParaRPr/>
          </a:p>
        </p:txBody>
      </p:sp>
      <p:pic>
        <p:nvPicPr>
          <p:cNvPr id="329" name="Google Shape;329;p9"/>
          <p:cNvPicPr preferRelativeResize="0"/>
          <p:nvPr/>
        </p:nvPicPr>
        <p:blipFill rotWithShape="1">
          <a:blip r:embed="rId4">
            <a:alphaModFix/>
          </a:blip>
          <a:srcRect b="0" l="0" r="0" t="0"/>
          <a:stretch/>
        </p:blipFill>
        <p:spPr>
          <a:xfrm>
            <a:off x="190503" y="1007064"/>
            <a:ext cx="5098155" cy="2520000"/>
          </a:xfrm>
          <a:prstGeom prst="rect">
            <a:avLst/>
          </a:prstGeom>
          <a:noFill/>
          <a:ln cap="flat" cmpd="sng" w="9525">
            <a:solidFill>
              <a:schemeClr val="dk1"/>
            </a:solidFill>
            <a:prstDash val="solid"/>
            <a:round/>
            <a:headEnd len="sm" w="sm" type="none"/>
            <a:tailEnd len="sm" w="sm" type="none"/>
          </a:ln>
        </p:spPr>
      </p:pic>
      <p:pic>
        <p:nvPicPr>
          <p:cNvPr id="330" name="Google Shape;330;p9"/>
          <p:cNvPicPr preferRelativeResize="0"/>
          <p:nvPr/>
        </p:nvPicPr>
        <p:blipFill rotWithShape="1">
          <a:blip r:embed="rId5">
            <a:alphaModFix/>
          </a:blip>
          <a:srcRect b="0" l="0" r="0" t="0"/>
          <a:stretch/>
        </p:blipFill>
        <p:spPr>
          <a:xfrm>
            <a:off x="2738140" y="3618610"/>
            <a:ext cx="5097600" cy="2519726"/>
          </a:xfrm>
          <a:prstGeom prst="rect">
            <a:avLst/>
          </a:prstGeom>
          <a:noFill/>
          <a:ln cap="flat" cmpd="sng" w="9525">
            <a:solidFill>
              <a:schemeClr val="dk1"/>
            </a:solidFill>
            <a:prstDash val="solid"/>
            <a:round/>
            <a:headEnd len="sm" w="sm" type="none"/>
            <a:tailEnd len="sm" w="sm" type="none"/>
          </a:ln>
        </p:spPr>
      </p:pic>
      <p:pic>
        <p:nvPicPr>
          <p:cNvPr id="331" name="Google Shape;331;p9"/>
          <p:cNvPicPr preferRelativeResize="0"/>
          <p:nvPr/>
        </p:nvPicPr>
        <p:blipFill rotWithShape="1">
          <a:blip r:embed="rId6">
            <a:alphaModFix/>
          </a:blip>
          <a:srcRect b="0" l="0" r="0" t="0"/>
          <a:stretch/>
        </p:blipFill>
        <p:spPr>
          <a:xfrm>
            <a:off x="5383360" y="1007064"/>
            <a:ext cx="5098154" cy="25200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Custom 3">
      <a:dk1>
        <a:srgbClr val="000000"/>
      </a:dk1>
      <a:lt1>
        <a:srgbClr val="FFFFFF"/>
      </a:lt1>
      <a:dk2>
        <a:srgbClr val="2C3C43"/>
      </a:dk2>
      <a:lt2>
        <a:srgbClr val="EBEBEB"/>
      </a:lt2>
      <a:accent1>
        <a:srgbClr val="ED1C24"/>
      </a:accent1>
      <a:accent2>
        <a:srgbClr val="1E1D56"/>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2019-02-01T05:11:47Z</dcterms:created>
  <dc:creator>MET-JOYCE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0x01010075B8A1B72D50F7468AEBD9FDD67B6F76</vt:lpwstr>
  </property>
</Properties>
</file>