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44" d="100"/>
          <a:sy n="44" d="100"/>
        </p:scale>
        <p:origin x="3534" y="17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6B3D0A9-AD6B-4866-A35B-DDAB208D0DAF}"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DF46FE36-DB87-456D-AEBB-55FAEE030740}">
      <dgm:prSet/>
      <dgm:spPr/>
      <dgm:t>
        <a:bodyPr/>
        <a:lstStyle/>
        <a:p>
          <a:pPr>
            <a:lnSpc>
              <a:spcPct val="100000"/>
            </a:lnSpc>
            <a:defRPr cap="all"/>
          </a:pPr>
          <a:r>
            <a:rPr lang="en-US"/>
            <a:t>Full SDLC web application</a:t>
          </a:r>
        </a:p>
      </dgm:t>
    </dgm:pt>
    <dgm:pt modelId="{18A4FEBB-D542-4205-9937-326BB53D1A14}" type="parTrans" cxnId="{1DC8585E-FB27-47FF-A994-D1EF446CCFD5}">
      <dgm:prSet/>
      <dgm:spPr/>
      <dgm:t>
        <a:bodyPr/>
        <a:lstStyle/>
        <a:p>
          <a:endParaRPr lang="en-US"/>
        </a:p>
      </dgm:t>
    </dgm:pt>
    <dgm:pt modelId="{F840AE66-EDF5-4379-9F21-7052489CC000}" type="sibTrans" cxnId="{1DC8585E-FB27-47FF-A994-D1EF446CCFD5}">
      <dgm:prSet/>
      <dgm:spPr/>
      <dgm:t>
        <a:bodyPr/>
        <a:lstStyle/>
        <a:p>
          <a:endParaRPr lang="en-US"/>
        </a:p>
      </dgm:t>
    </dgm:pt>
    <dgm:pt modelId="{FBD8ECFF-F1DA-497F-8EE5-698ED351F993}">
      <dgm:prSet/>
      <dgm:spPr/>
      <dgm:t>
        <a:bodyPr/>
        <a:lstStyle/>
        <a:p>
          <a:pPr>
            <a:lnSpc>
              <a:spcPct val="100000"/>
            </a:lnSpc>
            <a:defRPr cap="all"/>
          </a:pPr>
          <a:r>
            <a:rPr lang="en-US"/>
            <a:t>Secure and user-friendly</a:t>
          </a:r>
        </a:p>
      </dgm:t>
    </dgm:pt>
    <dgm:pt modelId="{879F7A2B-1315-4233-B279-CF53FD4B27C7}" type="parTrans" cxnId="{9306EDF0-3727-443E-BEA9-54CEC1B6B081}">
      <dgm:prSet/>
      <dgm:spPr/>
      <dgm:t>
        <a:bodyPr/>
        <a:lstStyle/>
        <a:p>
          <a:endParaRPr lang="en-US"/>
        </a:p>
      </dgm:t>
    </dgm:pt>
    <dgm:pt modelId="{F96EAA3B-AFDC-4CAD-A184-E20A40E3BAB5}" type="sibTrans" cxnId="{9306EDF0-3727-443E-BEA9-54CEC1B6B081}">
      <dgm:prSet/>
      <dgm:spPr/>
      <dgm:t>
        <a:bodyPr/>
        <a:lstStyle/>
        <a:p>
          <a:endParaRPr lang="en-US"/>
        </a:p>
      </dgm:t>
    </dgm:pt>
    <dgm:pt modelId="{366E91C4-C0CB-432F-9AAA-7EBB76968811}">
      <dgm:prSet/>
      <dgm:spPr/>
      <dgm:t>
        <a:bodyPr/>
        <a:lstStyle/>
        <a:p>
          <a:pPr>
            <a:lnSpc>
              <a:spcPct val="100000"/>
            </a:lnSpc>
            <a:defRPr cap="all"/>
          </a:pPr>
          <a:r>
            <a:rPr lang="en-US"/>
            <a:t>PHP, MySQL, HTML, CSS, Bootstrap</a:t>
          </a:r>
        </a:p>
      </dgm:t>
    </dgm:pt>
    <dgm:pt modelId="{1DFFBF8A-3CE1-4BA6-991E-11121F5A41F1}" type="parTrans" cxnId="{5C92C977-41A8-40BE-9925-9E64295ECD40}">
      <dgm:prSet/>
      <dgm:spPr/>
      <dgm:t>
        <a:bodyPr/>
        <a:lstStyle/>
        <a:p>
          <a:endParaRPr lang="en-US"/>
        </a:p>
      </dgm:t>
    </dgm:pt>
    <dgm:pt modelId="{FABBBBDF-B852-41AA-9572-DC8E84B8C9A8}" type="sibTrans" cxnId="{5C92C977-41A8-40BE-9925-9E64295ECD40}">
      <dgm:prSet/>
      <dgm:spPr/>
      <dgm:t>
        <a:bodyPr/>
        <a:lstStyle/>
        <a:p>
          <a:endParaRPr lang="en-US"/>
        </a:p>
      </dgm:t>
    </dgm:pt>
    <dgm:pt modelId="{48271EED-C376-4C34-8CC3-9B8F61045684}">
      <dgm:prSet/>
      <dgm:spPr/>
      <dgm:t>
        <a:bodyPr/>
        <a:lstStyle/>
        <a:p>
          <a:pPr>
            <a:lnSpc>
              <a:spcPct val="100000"/>
            </a:lnSpc>
            <a:defRPr cap="all"/>
          </a:pPr>
          <a:r>
            <a:rPr lang="en-US"/>
            <a:t>UML for design and testing.</a:t>
          </a:r>
        </a:p>
      </dgm:t>
    </dgm:pt>
    <dgm:pt modelId="{49F5D451-A4C2-491B-B837-3EDA983031D1}" type="parTrans" cxnId="{3091EBAB-4433-4A0C-982A-68DEE9D03BC3}">
      <dgm:prSet/>
      <dgm:spPr/>
      <dgm:t>
        <a:bodyPr/>
        <a:lstStyle/>
        <a:p>
          <a:endParaRPr lang="en-US"/>
        </a:p>
      </dgm:t>
    </dgm:pt>
    <dgm:pt modelId="{7C25ECB2-E4E9-4443-983E-D1C929985117}" type="sibTrans" cxnId="{3091EBAB-4433-4A0C-982A-68DEE9D03BC3}">
      <dgm:prSet/>
      <dgm:spPr/>
      <dgm:t>
        <a:bodyPr/>
        <a:lstStyle/>
        <a:p>
          <a:endParaRPr lang="en-US"/>
        </a:p>
      </dgm:t>
    </dgm:pt>
    <dgm:pt modelId="{FF20E440-15C2-48EF-801C-B31A1B8EC729}" type="pres">
      <dgm:prSet presAssocID="{C6B3D0A9-AD6B-4866-A35B-DDAB208D0DAF}" presName="root" presStyleCnt="0">
        <dgm:presLayoutVars>
          <dgm:dir/>
          <dgm:resizeHandles val="exact"/>
        </dgm:presLayoutVars>
      </dgm:prSet>
      <dgm:spPr/>
    </dgm:pt>
    <dgm:pt modelId="{2B6B2F0E-ECE9-48ED-814B-899D7192892C}" type="pres">
      <dgm:prSet presAssocID="{DF46FE36-DB87-456D-AEBB-55FAEE030740}" presName="compNode" presStyleCnt="0"/>
      <dgm:spPr/>
    </dgm:pt>
    <dgm:pt modelId="{661C482A-3EE3-4E66-9C9F-3D303448E341}" type="pres">
      <dgm:prSet presAssocID="{DF46FE36-DB87-456D-AEBB-55FAEE030740}" presName="iconBgRect" presStyleLbl="bgShp" presStyleIdx="0" presStyleCnt="4"/>
      <dgm:spPr/>
    </dgm:pt>
    <dgm:pt modelId="{321F6479-99DB-4BF5-B48B-C871CC08240B}" type="pres">
      <dgm:prSet presAssocID="{DF46FE36-DB87-456D-AEBB-55FAEE03074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1248F266-6B80-4649-B32E-3C7DF58B48A7}" type="pres">
      <dgm:prSet presAssocID="{DF46FE36-DB87-456D-AEBB-55FAEE030740}" presName="spaceRect" presStyleCnt="0"/>
      <dgm:spPr/>
    </dgm:pt>
    <dgm:pt modelId="{55E38855-17D1-4533-8C23-42FCC4A63ACB}" type="pres">
      <dgm:prSet presAssocID="{DF46FE36-DB87-456D-AEBB-55FAEE030740}" presName="textRect" presStyleLbl="revTx" presStyleIdx="0" presStyleCnt="4">
        <dgm:presLayoutVars>
          <dgm:chMax val="1"/>
          <dgm:chPref val="1"/>
        </dgm:presLayoutVars>
      </dgm:prSet>
      <dgm:spPr/>
    </dgm:pt>
    <dgm:pt modelId="{6C2A7B50-64EA-42D2-B76E-E7DFA4C33D8D}" type="pres">
      <dgm:prSet presAssocID="{F840AE66-EDF5-4379-9F21-7052489CC000}" presName="sibTrans" presStyleCnt="0"/>
      <dgm:spPr/>
    </dgm:pt>
    <dgm:pt modelId="{EFD26583-38E2-48F1-B563-3D4AFB8CBF31}" type="pres">
      <dgm:prSet presAssocID="{FBD8ECFF-F1DA-497F-8EE5-698ED351F993}" presName="compNode" presStyleCnt="0"/>
      <dgm:spPr/>
    </dgm:pt>
    <dgm:pt modelId="{C7D0207E-4D92-4C71-BD4B-87A3E71E1F31}" type="pres">
      <dgm:prSet presAssocID="{FBD8ECFF-F1DA-497F-8EE5-698ED351F993}" presName="iconBgRect" presStyleLbl="bgShp" presStyleIdx="1" presStyleCnt="4"/>
      <dgm:spPr/>
    </dgm:pt>
    <dgm:pt modelId="{5E385C0F-2700-4877-BCA7-46C293592BBF}" type="pres">
      <dgm:prSet presAssocID="{FBD8ECFF-F1DA-497F-8EE5-698ED351F99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B288F27C-284C-40BF-B952-1C0E81207DE1}" type="pres">
      <dgm:prSet presAssocID="{FBD8ECFF-F1DA-497F-8EE5-698ED351F993}" presName="spaceRect" presStyleCnt="0"/>
      <dgm:spPr/>
    </dgm:pt>
    <dgm:pt modelId="{D15ADF50-1C80-4CF4-A972-C2194941FF76}" type="pres">
      <dgm:prSet presAssocID="{FBD8ECFF-F1DA-497F-8EE5-698ED351F993}" presName="textRect" presStyleLbl="revTx" presStyleIdx="1" presStyleCnt="4">
        <dgm:presLayoutVars>
          <dgm:chMax val="1"/>
          <dgm:chPref val="1"/>
        </dgm:presLayoutVars>
      </dgm:prSet>
      <dgm:spPr/>
    </dgm:pt>
    <dgm:pt modelId="{A19B51AF-60AA-414B-B4BE-7A1443CFBAE4}" type="pres">
      <dgm:prSet presAssocID="{F96EAA3B-AFDC-4CAD-A184-E20A40E3BAB5}" presName="sibTrans" presStyleCnt="0"/>
      <dgm:spPr/>
    </dgm:pt>
    <dgm:pt modelId="{BB24E8E7-0908-4A0C-8488-75A4AD5465F7}" type="pres">
      <dgm:prSet presAssocID="{366E91C4-C0CB-432F-9AAA-7EBB76968811}" presName="compNode" presStyleCnt="0"/>
      <dgm:spPr/>
    </dgm:pt>
    <dgm:pt modelId="{C112BF60-182A-4638-850A-812E2F0CCFF0}" type="pres">
      <dgm:prSet presAssocID="{366E91C4-C0CB-432F-9AAA-7EBB76968811}" presName="iconBgRect" presStyleLbl="bgShp" presStyleIdx="2" presStyleCnt="4"/>
      <dgm:spPr/>
    </dgm:pt>
    <dgm:pt modelId="{AA0EEBB6-BF61-429D-836C-67845EEBDA7D}" type="pres">
      <dgm:prSet presAssocID="{366E91C4-C0CB-432F-9AAA-7EBB7696881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795757C7-D8FD-402B-AA7B-A3D4122CAEC3}" type="pres">
      <dgm:prSet presAssocID="{366E91C4-C0CB-432F-9AAA-7EBB76968811}" presName="spaceRect" presStyleCnt="0"/>
      <dgm:spPr/>
    </dgm:pt>
    <dgm:pt modelId="{BCA4341F-922E-4379-88BC-90666ECF0CCD}" type="pres">
      <dgm:prSet presAssocID="{366E91C4-C0CB-432F-9AAA-7EBB76968811}" presName="textRect" presStyleLbl="revTx" presStyleIdx="2" presStyleCnt="4">
        <dgm:presLayoutVars>
          <dgm:chMax val="1"/>
          <dgm:chPref val="1"/>
        </dgm:presLayoutVars>
      </dgm:prSet>
      <dgm:spPr/>
    </dgm:pt>
    <dgm:pt modelId="{F3B8C470-C922-4AED-8BB0-A42553722918}" type="pres">
      <dgm:prSet presAssocID="{FABBBBDF-B852-41AA-9572-DC8E84B8C9A8}" presName="sibTrans" presStyleCnt="0"/>
      <dgm:spPr/>
    </dgm:pt>
    <dgm:pt modelId="{D01ACD73-AFFB-488B-B2DA-B2644F54CCDC}" type="pres">
      <dgm:prSet presAssocID="{48271EED-C376-4C34-8CC3-9B8F61045684}" presName="compNode" presStyleCnt="0"/>
      <dgm:spPr/>
    </dgm:pt>
    <dgm:pt modelId="{7CD8CCD6-BFF9-4656-8F14-5D4964B7116E}" type="pres">
      <dgm:prSet presAssocID="{48271EED-C376-4C34-8CC3-9B8F61045684}" presName="iconBgRect" presStyleLbl="bgShp" presStyleIdx="3" presStyleCnt="4"/>
      <dgm:spPr/>
    </dgm:pt>
    <dgm:pt modelId="{BF1E3DAC-0DDD-4872-9EA9-7EA66E76652E}" type="pres">
      <dgm:prSet presAssocID="{48271EED-C376-4C34-8CC3-9B8F61045684}"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st tubes"/>
        </a:ext>
      </dgm:extLst>
    </dgm:pt>
    <dgm:pt modelId="{E7446C51-4616-489B-ACCE-2459D850CB18}" type="pres">
      <dgm:prSet presAssocID="{48271EED-C376-4C34-8CC3-9B8F61045684}" presName="spaceRect" presStyleCnt="0"/>
      <dgm:spPr/>
    </dgm:pt>
    <dgm:pt modelId="{84B6218C-7799-46A1-8C21-BF59509A5BD3}" type="pres">
      <dgm:prSet presAssocID="{48271EED-C376-4C34-8CC3-9B8F61045684}" presName="textRect" presStyleLbl="revTx" presStyleIdx="3" presStyleCnt="4">
        <dgm:presLayoutVars>
          <dgm:chMax val="1"/>
          <dgm:chPref val="1"/>
        </dgm:presLayoutVars>
      </dgm:prSet>
      <dgm:spPr/>
    </dgm:pt>
  </dgm:ptLst>
  <dgm:cxnLst>
    <dgm:cxn modelId="{1DC8585E-FB27-47FF-A994-D1EF446CCFD5}" srcId="{C6B3D0A9-AD6B-4866-A35B-DDAB208D0DAF}" destId="{DF46FE36-DB87-456D-AEBB-55FAEE030740}" srcOrd="0" destOrd="0" parTransId="{18A4FEBB-D542-4205-9937-326BB53D1A14}" sibTransId="{F840AE66-EDF5-4379-9F21-7052489CC000}"/>
    <dgm:cxn modelId="{5C92C977-41A8-40BE-9925-9E64295ECD40}" srcId="{C6B3D0A9-AD6B-4866-A35B-DDAB208D0DAF}" destId="{366E91C4-C0CB-432F-9AAA-7EBB76968811}" srcOrd="2" destOrd="0" parTransId="{1DFFBF8A-3CE1-4BA6-991E-11121F5A41F1}" sibTransId="{FABBBBDF-B852-41AA-9572-DC8E84B8C9A8}"/>
    <dgm:cxn modelId="{46E6377D-0956-4374-88B4-5A74ADE9A9C1}" type="presOf" srcId="{366E91C4-C0CB-432F-9AAA-7EBB76968811}" destId="{BCA4341F-922E-4379-88BC-90666ECF0CCD}" srcOrd="0" destOrd="0" presId="urn:microsoft.com/office/officeart/2018/5/layout/IconCircleLabelList"/>
    <dgm:cxn modelId="{3091EBAB-4433-4A0C-982A-68DEE9D03BC3}" srcId="{C6B3D0A9-AD6B-4866-A35B-DDAB208D0DAF}" destId="{48271EED-C376-4C34-8CC3-9B8F61045684}" srcOrd="3" destOrd="0" parTransId="{49F5D451-A4C2-491B-B837-3EDA983031D1}" sibTransId="{7C25ECB2-E4E9-4443-983E-D1C929985117}"/>
    <dgm:cxn modelId="{125C60B6-5414-4F1B-BEC8-B5DBBB7A66F3}" type="presOf" srcId="{48271EED-C376-4C34-8CC3-9B8F61045684}" destId="{84B6218C-7799-46A1-8C21-BF59509A5BD3}" srcOrd="0" destOrd="0" presId="urn:microsoft.com/office/officeart/2018/5/layout/IconCircleLabelList"/>
    <dgm:cxn modelId="{CCA22EBF-7341-4BDF-B9D2-4F05B2CE54BA}" type="presOf" srcId="{FBD8ECFF-F1DA-497F-8EE5-698ED351F993}" destId="{D15ADF50-1C80-4CF4-A972-C2194941FF76}" srcOrd="0" destOrd="0" presId="urn:microsoft.com/office/officeart/2018/5/layout/IconCircleLabelList"/>
    <dgm:cxn modelId="{E39F98F0-E5B4-442F-8EFD-B404C8EA3F11}" type="presOf" srcId="{DF46FE36-DB87-456D-AEBB-55FAEE030740}" destId="{55E38855-17D1-4533-8C23-42FCC4A63ACB}" srcOrd="0" destOrd="0" presId="urn:microsoft.com/office/officeart/2018/5/layout/IconCircleLabelList"/>
    <dgm:cxn modelId="{9306EDF0-3727-443E-BEA9-54CEC1B6B081}" srcId="{C6B3D0A9-AD6B-4866-A35B-DDAB208D0DAF}" destId="{FBD8ECFF-F1DA-497F-8EE5-698ED351F993}" srcOrd="1" destOrd="0" parTransId="{879F7A2B-1315-4233-B279-CF53FD4B27C7}" sibTransId="{F96EAA3B-AFDC-4CAD-A184-E20A40E3BAB5}"/>
    <dgm:cxn modelId="{E4AD6EFF-2BAE-41A8-A387-BC8227B74FBA}" type="presOf" srcId="{C6B3D0A9-AD6B-4866-A35B-DDAB208D0DAF}" destId="{FF20E440-15C2-48EF-801C-B31A1B8EC729}" srcOrd="0" destOrd="0" presId="urn:microsoft.com/office/officeart/2018/5/layout/IconCircleLabelList"/>
    <dgm:cxn modelId="{270975BD-C878-4A0E-8F9C-18937605306E}" type="presParOf" srcId="{FF20E440-15C2-48EF-801C-B31A1B8EC729}" destId="{2B6B2F0E-ECE9-48ED-814B-899D7192892C}" srcOrd="0" destOrd="0" presId="urn:microsoft.com/office/officeart/2018/5/layout/IconCircleLabelList"/>
    <dgm:cxn modelId="{72731C93-DA1E-4575-822B-6610518CE7C4}" type="presParOf" srcId="{2B6B2F0E-ECE9-48ED-814B-899D7192892C}" destId="{661C482A-3EE3-4E66-9C9F-3D303448E341}" srcOrd="0" destOrd="0" presId="urn:microsoft.com/office/officeart/2018/5/layout/IconCircleLabelList"/>
    <dgm:cxn modelId="{6266EF8D-54F2-483B-ACC0-61EA0116A5AD}" type="presParOf" srcId="{2B6B2F0E-ECE9-48ED-814B-899D7192892C}" destId="{321F6479-99DB-4BF5-B48B-C871CC08240B}" srcOrd="1" destOrd="0" presId="urn:microsoft.com/office/officeart/2018/5/layout/IconCircleLabelList"/>
    <dgm:cxn modelId="{34505E0C-FFA9-4DB2-9026-364EB96E3FD8}" type="presParOf" srcId="{2B6B2F0E-ECE9-48ED-814B-899D7192892C}" destId="{1248F266-6B80-4649-B32E-3C7DF58B48A7}" srcOrd="2" destOrd="0" presId="urn:microsoft.com/office/officeart/2018/5/layout/IconCircleLabelList"/>
    <dgm:cxn modelId="{45AC632C-E60B-4B2E-8466-C9F78615ECA4}" type="presParOf" srcId="{2B6B2F0E-ECE9-48ED-814B-899D7192892C}" destId="{55E38855-17D1-4533-8C23-42FCC4A63ACB}" srcOrd="3" destOrd="0" presId="urn:microsoft.com/office/officeart/2018/5/layout/IconCircleLabelList"/>
    <dgm:cxn modelId="{49BACF00-C1B0-45B3-B191-7034A5259518}" type="presParOf" srcId="{FF20E440-15C2-48EF-801C-B31A1B8EC729}" destId="{6C2A7B50-64EA-42D2-B76E-E7DFA4C33D8D}" srcOrd="1" destOrd="0" presId="urn:microsoft.com/office/officeart/2018/5/layout/IconCircleLabelList"/>
    <dgm:cxn modelId="{A49E29A7-C296-447A-A7E0-0C1E5B5F12EC}" type="presParOf" srcId="{FF20E440-15C2-48EF-801C-B31A1B8EC729}" destId="{EFD26583-38E2-48F1-B563-3D4AFB8CBF31}" srcOrd="2" destOrd="0" presId="urn:microsoft.com/office/officeart/2018/5/layout/IconCircleLabelList"/>
    <dgm:cxn modelId="{1D0DF649-9B71-4460-8BEB-126EE7CD1C85}" type="presParOf" srcId="{EFD26583-38E2-48F1-B563-3D4AFB8CBF31}" destId="{C7D0207E-4D92-4C71-BD4B-87A3E71E1F31}" srcOrd="0" destOrd="0" presId="urn:microsoft.com/office/officeart/2018/5/layout/IconCircleLabelList"/>
    <dgm:cxn modelId="{E2513173-BB20-4C71-851D-67CD1F387BF3}" type="presParOf" srcId="{EFD26583-38E2-48F1-B563-3D4AFB8CBF31}" destId="{5E385C0F-2700-4877-BCA7-46C293592BBF}" srcOrd="1" destOrd="0" presId="urn:microsoft.com/office/officeart/2018/5/layout/IconCircleLabelList"/>
    <dgm:cxn modelId="{D26AC287-F1EF-4295-802E-3F3631C0C840}" type="presParOf" srcId="{EFD26583-38E2-48F1-B563-3D4AFB8CBF31}" destId="{B288F27C-284C-40BF-B952-1C0E81207DE1}" srcOrd="2" destOrd="0" presId="urn:microsoft.com/office/officeart/2018/5/layout/IconCircleLabelList"/>
    <dgm:cxn modelId="{F0CA04F9-5599-4662-A4D2-49FE9413C460}" type="presParOf" srcId="{EFD26583-38E2-48F1-B563-3D4AFB8CBF31}" destId="{D15ADF50-1C80-4CF4-A972-C2194941FF76}" srcOrd="3" destOrd="0" presId="urn:microsoft.com/office/officeart/2018/5/layout/IconCircleLabelList"/>
    <dgm:cxn modelId="{39FCCB48-9E10-498D-B387-65D5F21352BF}" type="presParOf" srcId="{FF20E440-15C2-48EF-801C-B31A1B8EC729}" destId="{A19B51AF-60AA-414B-B4BE-7A1443CFBAE4}" srcOrd="3" destOrd="0" presId="urn:microsoft.com/office/officeart/2018/5/layout/IconCircleLabelList"/>
    <dgm:cxn modelId="{58872B10-8A67-4923-A44A-8CBC05A6F6B9}" type="presParOf" srcId="{FF20E440-15C2-48EF-801C-B31A1B8EC729}" destId="{BB24E8E7-0908-4A0C-8488-75A4AD5465F7}" srcOrd="4" destOrd="0" presId="urn:microsoft.com/office/officeart/2018/5/layout/IconCircleLabelList"/>
    <dgm:cxn modelId="{0374E857-916B-48AD-AB7E-77A28FF825A7}" type="presParOf" srcId="{BB24E8E7-0908-4A0C-8488-75A4AD5465F7}" destId="{C112BF60-182A-4638-850A-812E2F0CCFF0}" srcOrd="0" destOrd="0" presId="urn:microsoft.com/office/officeart/2018/5/layout/IconCircleLabelList"/>
    <dgm:cxn modelId="{951A3886-F48E-47A9-B5DD-7BBEE5A0E92D}" type="presParOf" srcId="{BB24E8E7-0908-4A0C-8488-75A4AD5465F7}" destId="{AA0EEBB6-BF61-429D-836C-67845EEBDA7D}" srcOrd="1" destOrd="0" presId="urn:microsoft.com/office/officeart/2018/5/layout/IconCircleLabelList"/>
    <dgm:cxn modelId="{79DDD36B-C5D6-44A6-B97B-B91ED8302BF3}" type="presParOf" srcId="{BB24E8E7-0908-4A0C-8488-75A4AD5465F7}" destId="{795757C7-D8FD-402B-AA7B-A3D4122CAEC3}" srcOrd="2" destOrd="0" presId="urn:microsoft.com/office/officeart/2018/5/layout/IconCircleLabelList"/>
    <dgm:cxn modelId="{C35439FB-9F39-4F77-A519-4318C922FC07}" type="presParOf" srcId="{BB24E8E7-0908-4A0C-8488-75A4AD5465F7}" destId="{BCA4341F-922E-4379-88BC-90666ECF0CCD}" srcOrd="3" destOrd="0" presId="urn:microsoft.com/office/officeart/2018/5/layout/IconCircleLabelList"/>
    <dgm:cxn modelId="{69D0A3EC-6273-4239-BD64-D23BEF8DBAD8}" type="presParOf" srcId="{FF20E440-15C2-48EF-801C-B31A1B8EC729}" destId="{F3B8C470-C922-4AED-8BB0-A42553722918}" srcOrd="5" destOrd="0" presId="urn:microsoft.com/office/officeart/2018/5/layout/IconCircleLabelList"/>
    <dgm:cxn modelId="{CDA55E82-4269-46FB-925C-C7F1250F5A54}" type="presParOf" srcId="{FF20E440-15C2-48EF-801C-B31A1B8EC729}" destId="{D01ACD73-AFFB-488B-B2DA-B2644F54CCDC}" srcOrd="6" destOrd="0" presId="urn:microsoft.com/office/officeart/2018/5/layout/IconCircleLabelList"/>
    <dgm:cxn modelId="{E3696A23-BAF0-4515-8271-15768CCA26CC}" type="presParOf" srcId="{D01ACD73-AFFB-488B-B2DA-B2644F54CCDC}" destId="{7CD8CCD6-BFF9-4656-8F14-5D4964B7116E}" srcOrd="0" destOrd="0" presId="urn:microsoft.com/office/officeart/2018/5/layout/IconCircleLabelList"/>
    <dgm:cxn modelId="{13B41E1D-A44A-4C36-B5B0-66D12C9AE97F}" type="presParOf" srcId="{D01ACD73-AFFB-488B-B2DA-B2644F54CCDC}" destId="{BF1E3DAC-0DDD-4872-9EA9-7EA66E76652E}" srcOrd="1" destOrd="0" presId="urn:microsoft.com/office/officeart/2018/5/layout/IconCircleLabelList"/>
    <dgm:cxn modelId="{E05BC256-3E8D-457C-9924-924A18F8E969}" type="presParOf" srcId="{D01ACD73-AFFB-488B-B2DA-B2644F54CCDC}" destId="{E7446C51-4616-489B-ACCE-2459D850CB18}" srcOrd="2" destOrd="0" presId="urn:microsoft.com/office/officeart/2018/5/layout/IconCircleLabelList"/>
    <dgm:cxn modelId="{C316B82B-0C07-4CB7-B880-CC98C4288A10}" type="presParOf" srcId="{D01ACD73-AFFB-488B-B2DA-B2644F54CCDC}" destId="{84B6218C-7799-46A1-8C21-BF59509A5BD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613625-1353-4460-A512-98BAEABDDA42}"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CD4241B-B5EE-456A-AD9E-2D6FB76E3686}">
      <dgm:prSet/>
      <dgm:spPr/>
      <dgm:t>
        <a:bodyPr/>
        <a:lstStyle/>
        <a:p>
          <a:r>
            <a:rPr lang="en-US"/>
            <a:t>Landing page directs to login/register</a:t>
          </a:r>
        </a:p>
      </dgm:t>
    </dgm:pt>
    <dgm:pt modelId="{CA7C3DDE-DF26-49DB-9A24-D4CC4AF4714F}" type="parTrans" cxnId="{6B13573A-B2AC-4626-A0C2-0DA1CBE64783}">
      <dgm:prSet/>
      <dgm:spPr/>
      <dgm:t>
        <a:bodyPr/>
        <a:lstStyle/>
        <a:p>
          <a:endParaRPr lang="en-US"/>
        </a:p>
      </dgm:t>
    </dgm:pt>
    <dgm:pt modelId="{2392619F-BC92-40A6-A46C-03D92EADA017}" type="sibTrans" cxnId="{6B13573A-B2AC-4626-A0C2-0DA1CBE64783}">
      <dgm:prSet/>
      <dgm:spPr/>
      <dgm:t>
        <a:bodyPr/>
        <a:lstStyle/>
        <a:p>
          <a:endParaRPr lang="en-US"/>
        </a:p>
      </dgm:t>
    </dgm:pt>
    <dgm:pt modelId="{9C498DC2-39EC-4658-A8FE-B42F33DE084F}">
      <dgm:prSet/>
      <dgm:spPr/>
      <dgm:t>
        <a:bodyPr/>
        <a:lstStyle/>
        <a:p>
          <a:r>
            <a:rPr lang="en-US"/>
            <a:t>Login: verifies credentials, starts session</a:t>
          </a:r>
        </a:p>
      </dgm:t>
    </dgm:pt>
    <dgm:pt modelId="{513C1A5D-BB27-43E0-947C-1F6337464894}" type="parTrans" cxnId="{5FB535C4-E960-4534-A400-AC20821061D3}">
      <dgm:prSet/>
      <dgm:spPr/>
      <dgm:t>
        <a:bodyPr/>
        <a:lstStyle/>
        <a:p>
          <a:endParaRPr lang="en-US"/>
        </a:p>
      </dgm:t>
    </dgm:pt>
    <dgm:pt modelId="{1145FCB2-6D27-4600-AC72-474854863CCB}" type="sibTrans" cxnId="{5FB535C4-E960-4534-A400-AC20821061D3}">
      <dgm:prSet/>
      <dgm:spPr/>
      <dgm:t>
        <a:bodyPr/>
        <a:lstStyle/>
        <a:p>
          <a:endParaRPr lang="en-US"/>
        </a:p>
      </dgm:t>
    </dgm:pt>
    <dgm:pt modelId="{69E3A9C3-B925-4545-BC3A-EBCA85B8DB92}">
      <dgm:prSet/>
      <dgm:spPr/>
      <dgm:t>
        <a:bodyPr/>
        <a:lstStyle/>
        <a:p>
          <a:r>
            <a:rPr lang="en-US"/>
            <a:t>Registration: Hashed passwords, unique ID creation</a:t>
          </a:r>
        </a:p>
      </dgm:t>
    </dgm:pt>
    <dgm:pt modelId="{4F0F46A8-E073-4130-BB58-9E44155C1C19}" type="parTrans" cxnId="{B8B2F7A4-8E18-4CAF-931B-C3AA64323ED7}">
      <dgm:prSet/>
      <dgm:spPr/>
      <dgm:t>
        <a:bodyPr/>
        <a:lstStyle/>
        <a:p>
          <a:endParaRPr lang="en-US"/>
        </a:p>
      </dgm:t>
    </dgm:pt>
    <dgm:pt modelId="{145C99D8-F2B6-47C3-AB5E-5F880CC3FF04}" type="sibTrans" cxnId="{B8B2F7A4-8E18-4CAF-931B-C3AA64323ED7}">
      <dgm:prSet/>
      <dgm:spPr/>
      <dgm:t>
        <a:bodyPr/>
        <a:lstStyle/>
        <a:p>
          <a:endParaRPr lang="en-US"/>
        </a:p>
      </dgm:t>
    </dgm:pt>
    <dgm:pt modelId="{F91E7A18-A7CF-45AE-A3C5-11B14D0AA012}">
      <dgm:prSet/>
      <dgm:spPr/>
      <dgm:t>
        <a:bodyPr/>
        <a:lstStyle/>
        <a:p>
          <a:r>
            <a:rPr lang="en-US"/>
            <a:t>Responsive design with Bootstrap</a:t>
          </a:r>
        </a:p>
      </dgm:t>
    </dgm:pt>
    <dgm:pt modelId="{E1D7A064-78AF-44A0-A15F-CF4E8E18D95D}" type="parTrans" cxnId="{2085F37E-3EDC-41D2-9C9E-FA78A3ECD4CA}">
      <dgm:prSet/>
      <dgm:spPr/>
      <dgm:t>
        <a:bodyPr/>
        <a:lstStyle/>
        <a:p>
          <a:endParaRPr lang="en-US"/>
        </a:p>
      </dgm:t>
    </dgm:pt>
    <dgm:pt modelId="{8C886AA0-93C0-452D-A989-00EE22E230A6}" type="sibTrans" cxnId="{2085F37E-3EDC-41D2-9C9E-FA78A3ECD4CA}">
      <dgm:prSet/>
      <dgm:spPr/>
      <dgm:t>
        <a:bodyPr/>
        <a:lstStyle/>
        <a:p>
          <a:endParaRPr lang="en-US"/>
        </a:p>
      </dgm:t>
    </dgm:pt>
    <dgm:pt modelId="{882FF9E5-44F3-4203-9AD9-A7934D88EB62}" type="pres">
      <dgm:prSet presAssocID="{A6613625-1353-4460-A512-98BAEABDDA42}" presName="root" presStyleCnt="0">
        <dgm:presLayoutVars>
          <dgm:dir/>
          <dgm:resizeHandles val="exact"/>
        </dgm:presLayoutVars>
      </dgm:prSet>
      <dgm:spPr/>
    </dgm:pt>
    <dgm:pt modelId="{6CE6BE04-E579-4804-9BA2-A17C44AD048F}" type="pres">
      <dgm:prSet presAssocID="{A6613625-1353-4460-A512-98BAEABDDA42}" presName="container" presStyleCnt="0">
        <dgm:presLayoutVars>
          <dgm:dir/>
          <dgm:resizeHandles val="exact"/>
        </dgm:presLayoutVars>
      </dgm:prSet>
      <dgm:spPr/>
    </dgm:pt>
    <dgm:pt modelId="{6501FB4D-CC17-490A-91C1-07D70EE0EE6B}" type="pres">
      <dgm:prSet presAssocID="{5CD4241B-B5EE-456A-AD9E-2D6FB76E3686}" presName="compNode" presStyleCnt="0"/>
      <dgm:spPr/>
    </dgm:pt>
    <dgm:pt modelId="{1EAC96AE-046C-4DC2-BFAD-172C5496324B}" type="pres">
      <dgm:prSet presAssocID="{5CD4241B-B5EE-456A-AD9E-2D6FB76E3686}" presName="iconBgRect" presStyleLbl="bgShp" presStyleIdx="0" presStyleCnt="4"/>
      <dgm:spPr/>
    </dgm:pt>
    <dgm:pt modelId="{4FB35BA9-EE77-436B-B069-1AC61E04732F}" type="pres">
      <dgm:prSet presAssocID="{5CD4241B-B5EE-456A-AD9E-2D6FB76E368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ubtitles"/>
        </a:ext>
      </dgm:extLst>
    </dgm:pt>
    <dgm:pt modelId="{5716ADAB-3B4D-4C86-9691-02C510AB703F}" type="pres">
      <dgm:prSet presAssocID="{5CD4241B-B5EE-456A-AD9E-2D6FB76E3686}" presName="spaceRect" presStyleCnt="0"/>
      <dgm:spPr/>
    </dgm:pt>
    <dgm:pt modelId="{13EDD850-FA39-4931-84D4-CA57CB6676B3}" type="pres">
      <dgm:prSet presAssocID="{5CD4241B-B5EE-456A-AD9E-2D6FB76E3686}" presName="textRect" presStyleLbl="revTx" presStyleIdx="0" presStyleCnt="4">
        <dgm:presLayoutVars>
          <dgm:chMax val="1"/>
          <dgm:chPref val="1"/>
        </dgm:presLayoutVars>
      </dgm:prSet>
      <dgm:spPr/>
    </dgm:pt>
    <dgm:pt modelId="{0AC82540-4C3B-4459-BA8C-26A6D0F28B66}" type="pres">
      <dgm:prSet presAssocID="{2392619F-BC92-40A6-A46C-03D92EADA017}" presName="sibTrans" presStyleLbl="sibTrans2D1" presStyleIdx="0" presStyleCnt="0"/>
      <dgm:spPr/>
    </dgm:pt>
    <dgm:pt modelId="{ABF6838D-E969-4009-B769-476A068D4331}" type="pres">
      <dgm:prSet presAssocID="{9C498DC2-39EC-4658-A8FE-B42F33DE084F}" presName="compNode" presStyleCnt="0"/>
      <dgm:spPr/>
    </dgm:pt>
    <dgm:pt modelId="{972FD814-EAAD-4C55-AB8E-96DAC7CFF058}" type="pres">
      <dgm:prSet presAssocID="{9C498DC2-39EC-4658-A8FE-B42F33DE084F}" presName="iconBgRect" presStyleLbl="bgShp" presStyleIdx="1" presStyleCnt="4"/>
      <dgm:spPr/>
    </dgm:pt>
    <dgm:pt modelId="{9F52EF92-2D85-4BD8-8A52-77B90383E9AB}" type="pres">
      <dgm:prSet presAssocID="{9C498DC2-39EC-4658-A8FE-B42F33DE084F}"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ployee Badge"/>
        </a:ext>
      </dgm:extLst>
    </dgm:pt>
    <dgm:pt modelId="{1DF5D606-E338-477E-A9D9-39BE91570B45}" type="pres">
      <dgm:prSet presAssocID="{9C498DC2-39EC-4658-A8FE-B42F33DE084F}" presName="spaceRect" presStyleCnt="0"/>
      <dgm:spPr/>
    </dgm:pt>
    <dgm:pt modelId="{88F9DF97-90FB-4738-8A9B-BE682248B1AA}" type="pres">
      <dgm:prSet presAssocID="{9C498DC2-39EC-4658-A8FE-B42F33DE084F}" presName="textRect" presStyleLbl="revTx" presStyleIdx="1" presStyleCnt="4">
        <dgm:presLayoutVars>
          <dgm:chMax val="1"/>
          <dgm:chPref val="1"/>
        </dgm:presLayoutVars>
      </dgm:prSet>
      <dgm:spPr/>
    </dgm:pt>
    <dgm:pt modelId="{B3A534EB-E015-4F80-ACCC-60FE50ED9449}" type="pres">
      <dgm:prSet presAssocID="{1145FCB2-6D27-4600-AC72-474854863CCB}" presName="sibTrans" presStyleLbl="sibTrans2D1" presStyleIdx="0" presStyleCnt="0"/>
      <dgm:spPr/>
    </dgm:pt>
    <dgm:pt modelId="{60C6CCD8-03E9-4B34-B200-89C5B6AE204A}" type="pres">
      <dgm:prSet presAssocID="{69E3A9C3-B925-4545-BC3A-EBCA85B8DB92}" presName="compNode" presStyleCnt="0"/>
      <dgm:spPr/>
    </dgm:pt>
    <dgm:pt modelId="{24CCAD9C-888B-43C8-8EE0-F9DB19710C09}" type="pres">
      <dgm:prSet presAssocID="{69E3A9C3-B925-4545-BC3A-EBCA85B8DB92}" presName="iconBgRect" presStyleLbl="bgShp" presStyleIdx="2" presStyleCnt="4"/>
      <dgm:spPr/>
    </dgm:pt>
    <dgm:pt modelId="{D42B4EC7-6C87-437F-9805-648B93C23CE7}" type="pres">
      <dgm:prSet presAssocID="{69E3A9C3-B925-4545-BC3A-EBCA85B8DB9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FBF7A608-383F-4CC0-BE8C-03EE3C58E101}" type="pres">
      <dgm:prSet presAssocID="{69E3A9C3-B925-4545-BC3A-EBCA85B8DB92}" presName="spaceRect" presStyleCnt="0"/>
      <dgm:spPr/>
    </dgm:pt>
    <dgm:pt modelId="{9032F236-772F-4DE9-A71E-F4B45A5D8EDF}" type="pres">
      <dgm:prSet presAssocID="{69E3A9C3-B925-4545-BC3A-EBCA85B8DB92}" presName="textRect" presStyleLbl="revTx" presStyleIdx="2" presStyleCnt="4">
        <dgm:presLayoutVars>
          <dgm:chMax val="1"/>
          <dgm:chPref val="1"/>
        </dgm:presLayoutVars>
      </dgm:prSet>
      <dgm:spPr/>
    </dgm:pt>
    <dgm:pt modelId="{CCDAA118-F930-4EAE-A5D3-3046DAC448F6}" type="pres">
      <dgm:prSet presAssocID="{145C99D8-F2B6-47C3-AB5E-5F880CC3FF04}" presName="sibTrans" presStyleLbl="sibTrans2D1" presStyleIdx="0" presStyleCnt="0"/>
      <dgm:spPr/>
    </dgm:pt>
    <dgm:pt modelId="{F1E3E379-F8D6-4542-8780-09F2D48C3B2B}" type="pres">
      <dgm:prSet presAssocID="{F91E7A18-A7CF-45AE-A3C5-11B14D0AA012}" presName="compNode" presStyleCnt="0"/>
      <dgm:spPr/>
    </dgm:pt>
    <dgm:pt modelId="{7D8FCAE3-C8A9-415A-B076-582F77F82095}" type="pres">
      <dgm:prSet presAssocID="{F91E7A18-A7CF-45AE-A3C5-11B14D0AA012}" presName="iconBgRect" presStyleLbl="bgShp" presStyleIdx="3" presStyleCnt="4"/>
      <dgm:spPr/>
    </dgm:pt>
    <dgm:pt modelId="{8B5C562B-1368-4BBA-9139-AAD3A71DB506}" type="pres">
      <dgm:prSet presAssocID="{F91E7A18-A7CF-45AE-A3C5-11B14D0AA0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heckmark"/>
        </a:ext>
      </dgm:extLst>
    </dgm:pt>
    <dgm:pt modelId="{A5FF8A89-E745-4BB8-9B02-1754CCD10F3E}" type="pres">
      <dgm:prSet presAssocID="{F91E7A18-A7CF-45AE-A3C5-11B14D0AA012}" presName="spaceRect" presStyleCnt="0"/>
      <dgm:spPr/>
    </dgm:pt>
    <dgm:pt modelId="{11B7BAF1-17A3-441E-935D-78B6518DE24E}" type="pres">
      <dgm:prSet presAssocID="{F91E7A18-A7CF-45AE-A3C5-11B14D0AA012}" presName="textRect" presStyleLbl="revTx" presStyleIdx="3" presStyleCnt="4">
        <dgm:presLayoutVars>
          <dgm:chMax val="1"/>
          <dgm:chPref val="1"/>
        </dgm:presLayoutVars>
      </dgm:prSet>
      <dgm:spPr/>
    </dgm:pt>
  </dgm:ptLst>
  <dgm:cxnLst>
    <dgm:cxn modelId="{90FC5A30-86FC-4344-A7AF-FC47164A507F}" type="presOf" srcId="{145C99D8-F2B6-47C3-AB5E-5F880CC3FF04}" destId="{CCDAA118-F930-4EAE-A5D3-3046DAC448F6}" srcOrd="0" destOrd="0" presId="urn:microsoft.com/office/officeart/2018/2/layout/IconCircleList"/>
    <dgm:cxn modelId="{D0D38A37-35A5-4D7C-830E-699B6094DAF8}" type="presOf" srcId="{F91E7A18-A7CF-45AE-A3C5-11B14D0AA012}" destId="{11B7BAF1-17A3-441E-935D-78B6518DE24E}" srcOrd="0" destOrd="0" presId="urn:microsoft.com/office/officeart/2018/2/layout/IconCircleList"/>
    <dgm:cxn modelId="{6B13573A-B2AC-4626-A0C2-0DA1CBE64783}" srcId="{A6613625-1353-4460-A512-98BAEABDDA42}" destId="{5CD4241B-B5EE-456A-AD9E-2D6FB76E3686}" srcOrd="0" destOrd="0" parTransId="{CA7C3DDE-DF26-49DB-9A24-D4CC4AF4714F}" sibTransId="{2392619F-BC92-40A6-A46C-03D92EADA017}"/>
    <dgm:cxn modelId="{EAB1D03B-B433-4F7F-A3BD-DF90F1C1FB4B}" type="presOf" srcId="{69E3A9C3-B925-4545-BC3A-EBCA85B8DB92}" destId="{9032F236-772F-4DE9-A71E-F4B45A5D8EDF}" srcOrd="0" destOrd="0" presId="urn:microsoft.com/office/officeart/2018/2/layout/IconCircleList"/>
    <dgm:cxn modelId="{E9F3F449-43C9-4172-A6DC-9A6C8A921C51}" type="presOf" srcId="{9C498DC2-39EC-4658-A8FE-B42F33DE084F}" destId="{88F9DF97-90FB-4738-8A9B-BE682248B1AA}" srcOrd="0" destOrd="0" presId="urn:microsoft.com/office/officeart/2018/2/layout/IconCircleList"/>
    <dgm:cxn modelId="{99726050-CE54-4F78-B925-4A6C06BBAC23}" type="presOf" srcId="{1145FCB2-6D27-4600-AC72-474854863CCB}" destId="{B3A534EB-E015-4F80-ACCC-60FE50ED9449}" srcOrd="0" destOrd="0" presId="urn:microsoft.com/office/officeart/2018/2/layout/IconCircleList"/>
    <dgm:cxn modelId="{2085F37E-3EDC-41D2-9C9E-FA78A3ECD4CA}" srcId="{A6613625-1353-4460-A512-98BAEABDDA42}" destId="{F91E7A18-A7CF-45AE-A3C5-11B14D0AA012}" srcOrd="3" destOrd="0" parTransId="{E1D7A064-78AF-44A0-A15F-CF4E8E18D95D}" sibTransId="{8C886AA0-93C0-452D-A989-00EE22E230A6}"/>
    <dgm:cxn modelId="{91346084-14AD-47B8-A8A1-2006F0D1EE9C}" type="presOf" srcId="{5CD4241B-B5EE-456A-AD9E-2D6FB76E3686}" destId="{13EDD850-FA39-4931-84D4-CA57CB6676B3}" srcOrd="0" destOrd="0" presId="urn:microsoft.com/office/officeart/2018/2/layout/IconCircleList"/>
    <dgm:cxn modelId="{B8B2F7A4-8E18-4CAF-931B-C3AA64323ED7}" srcId="{A6613625-1353-4460-A512-98BAEABDDA42}" destId="{69E3A9C3-B925-4545-BC3A-EBCA85B8DB92}" srcOrd="2" destOrd="0" parTransId="{4F0F46A8-E073-4130-BB58-9E44155C1C19}" sibTransId="{145C99D8-F2B6-47C3-AB5E-5F880CC3FF04}"/>
    <dgm:cxn modelId="{5FB535C4-E960-4534-A400-AC20821061D3}" srcId="{A6613625-1353-4460-A512-98BAEABDDA42}" destId="{9C498DC2-39EC-4658-A8FE-B42F33DE084F}" srcOrd="1" destOrd="0" parTransId="{513C1A5D-BB27-43E0-947C-1F6337464894}" sibTransId="{1145FCB2-6D27-4600-AC72-474854863CCB}"/>
    <dgm:cxn modelId="{04A676C9-A94D-4194-96FE-64F148521850}" type="presOf" srcId="{2392619F-BC92-40A6-A46C-03D92EADA017}" destId="{0AC82540-4C3B-4459-BA8C-26A6D0F28B66}" srcOrd="0" destOrd="0" presId="urn:microsoft.com/office/officeart/2018/2/layout/IconCircleList"/>
    <dgm:cxn modelId="{A9077EDF-CB08-46F5-9863-9AB23D823228}" type="presOf" srcId="{A6613625-1353-4460-A512-98BAEABDDA42}" destId="{882FF9E5-44F3-4203-9AD9-A7934D88EB62}" srcOrd="0" destOrd="0" presId="urn:microsoft.com/office/officeart/2018/2/layout/IconCircleList"/>
    <dgm:cxn modelId="{D2E7E7A7-9A28-461F-BA4C-36B4BD636B92}" type="presParOf" srcId="{882FF9E5-44F3-4203-9AD9-A7934D88EB62}" destId="{6CE6BE04-E579-4804-9BA2-A17C44AD048F}" srcOrd="0" destOrd="0" presId="urn:microsoft.com/office/officeart/2018/2/layout/IconCircleList"/>
    <dgm:cxn modelId="{66917B3E-DE67-454B-82A0-93C917D681BE}" type="presParOf" srcId="{6CE6BE04-E579-4804-9BA2-A17C44AD048F}" destId="{6501FB4D-CC17-490A-91C1-07D70EE0EE6B}" srcOrd="0" destOrd="0" presId="urn:microsoft.com/office/officeart/2018/2/layout/IconCircleList"/>
    <dgm:cxn modelId="{32DAD78C-1908-4AF4-AC23-832C9E54A2B8}" type="presParOf" srcId="{6501FB4D-CC17-490A-91C1-07D70EE0EE6B}" destId="{1EAC96AE-046C-4DC2-BFAD-172C5496324B}" srcOrd="0" destOrd="0" presId="urn:microsoft.com/office/officeart/2018/2/layout/IconCircleList"/>
    <dgm:cxn modelId="{C5871056-BF0F-43DE-8F45-FDCE1B22FF18}" type="presParOf" srcId="{6501FB4D-CC17-490A-91C1-07D70EE0EE6B}" destId="{4FB35BA9-EE77-436B-B069-1AC61E04732F}" srcOrd="1" destOrd="0" presId="urn:microsoft.com/office/officeart/2018/2/layout/IconCircleList"/>
    <dgm:cxn modelId="{38616CC8-871F-4251-A795-2D6F4D1D2A6A}" type="presParOf" srcId="{6501FB4D-CC17-490A-91C1-07D70EE0EE6B}" destId="{5716ADAB-3B4D-4C86-9691-02C510AB703F}" srcOrd="2" destOrd="0" presId="urn:microsoft.com/office/officeart/2018/2/layout/IconCircleList"/>
    <dgm:cxn modelId="{881264FE-D57C-4EEA-BF94-7092DEFF4D19}" type="presParOf" srcId="{6501FB4D-CC17-490A-91C1-07D70EE0EE6B}" destId="{13EDD850-FA39-4931-84D4-CA57CB6676B3}" srcOrd="3" destOrd="0" presId="urn:microsoft.com/office/officeart/2018/2/layout/IconCircleList"/>
    <dgm:cxn modelId="{E50F1B6A-5D8F-4AD3-9AC1-EC5159B3CFB4}" type="presParOf" srcId="{6CE6BE04-E579-4804-9BA2-A17C44AD048F}" destId="{0AC82540-4C3B-4459-BA8C-26A6D0F28B66}" srcOrd="1" destOrd="0" presId="urn:microsoft.com/office/officeart/2018/2/layout/IconCircleList"/>
    <dgm:cxn modelId="{30FCFCF3-53F1-4A80-9F95-9746851009E9}" type="presParOf" srcId="{6CE6BE04-E579-4804-9BA2-A17C44AD048F}" destId="{ABF6838D-E969-4009-B769-476A068D4331}" srcOrd="2" destOrd="0" presId="urn:microsoft.com/office/officeart/2018/2/layout/IconCircleList"/>
    <dgm:cxn modelId="{1517941B-1D1A-487E-89A0-A4E2D214F7FD}" type="presParOf" srcId="{ABF6838D-E969-4009-B769-476A068D4331}" destId="{972FD814-EAAD-4C55-AB8E-96DAC7CFF058}" srcOrd="0" destOrd="0" presId="urn:microsoft.com/office/officeart/2018/2/layout/IconCircleList"/>
    <dgm:cxn modelId="{7CFD7E31-7F5E-44FB-9414-681D7D8E1645}" type="presParOf" srcId="{ABF6838D-E969-4009-B769-476A068D4331}" destId="{9F52EF92-2D85-4BD8-8A52-77B90383E9AB}" srcOrd="1" destOrd="0" presId="urn:microsoft.com/office/officeart/2018/2/layout/IconCircleList"/>
    <dgm:cxn modelId="{758D1D49-8A29-4B16-9E64-4E0BC4A5143E}" type="presParOf" srcId="{ABF6838D-E969-4009-B769-476A068D4331}" destId="{1DF5D606-E338-477E-A9D9-39BE91570B45}" srcOrd="2" destOrd="0" presId="urn:microsoft.com/office/officeart/2018/2/layout/IconCircleList"/>
    <dgm:cxn modelId="{D9D1AE6E-DCB9-4172-A698-638F0B62BBD2}" type="presParOf" srcId="{ABF6838D-E969-4009-B769-476A068D4331}" destId="{88F9DF97-90FB-4738-8A9B-BE682248B1AA}" srcOrd="3" destOrd="0" presId="urn:microsoft.com/office/officeart/2018/2/layout/IconCircleList"/>
    <dgm:cxn modelId="{02F7B680-1B3B-47BD-8160-B149D5C24AB2}" type="presParOf" srcId="{6CE6BE04-E579-4804-9BA2-A17C44AD048F}" destId="{B3A534EB-E015-4F80-ACCC-60FE50ED9449}" srcOrd="3" destOrd="0" presId="urn:microsoft.com/office/officeart/2018/2/layout/IconCircleList"/>
    <dgm:cxn modelId="{0C5CC3C6-E4BB-475E-BA02-48661A37F1F1}" type="presParOf" srcId="{6CE6BE04-E579-4804-9BA2-A17C44AD048F}" destId="{60C6CCD8-03E9-4B34-B200-89C5B6AE204A}" srcOrd="4" destOrd="0" presId="urn:microsoft.com/office/officeart/2018/2/layout/IconCircleList"/>
    <dgm:cxn modelId="{DFE3D0BA-C71A-4C29-B2B6-4D14B8566C8E}" type="presParOf" srcId="{60C6CCD8-03E9-4B34-B200-89C5B6AE204A}" destId="{24CCAD9C-888B-43C8-8EE0-F9DB19710C09}" srcOrd="0" destOrd="0" presId="urn:microsoft.com/office/officeart/2018/2/layout/IconCircleList"/>
    <dgm:cxn modelId="{65CDF503-F09C-4035-929F-DA1BB17FF28B}" type="presParOf" srcId="{60C6CCD8-03E9-4B34-B200-89C5B6AE204A}" destId="{D42B4EC7-6C87-437F-9805-648B93C23CE7}" srcOrd="1" destOrd="0" presId="urn:microsoft.com/office/officeart/2018/2/layout/IconCircleList"/>
    <dgm:cxn modelId="{21112115-FD1D-4C1B-92EB-88511A6C4EEE}" type="presParOf" srcId="{60C6CCD8-03E9-4B34-B200-89C5B6AE204A}" destId="{FBF7A608-383F-4CC0-BE8C-03EE3C58E101}" srcOrd="2" destOrd="0" presId="urn:microsoft.com/office/officeart/2018/2/layout/IconCircleList"/>
    <dgm:cxn modelId="{84FA12AE-23D0-41BC-8DD1-B533887D27DE}" type="presParOf" srcId="{60C6CCD8-03E9-4B34-B200-89C5B6AE204A}" destId="{9032F236-772F-4DE9-A71E-F4B45A5D8EDF}" srcOrd="3" destOrd="0" presId="urn:microsoft.com/office/officeart/2018/2/layout/IconCircleList"/>
    <dgm:cxn modelId="{45B8A802-F530-4E35-ACD1-4ED2183E7F9B}" type="presParOf" srcId="{6CE6BE04-E579-4804-9BA2-A17C44AD048F}" destId="{CCDAA118-F930-4EAE-A5D3-3046DAC448F6}" srcOrd="5" destOrd="0" presId="urn:microsoft.com/office/officeart/2018/2/layout/IconCircleList"/>
    <dgm:cxn modelId="{C7ACED2D-2769-4A94-97F5-369E59CA3802}" type="presParOf" srcId="{6CE6BE04-E579-4804-9BA2-A17C44AD048F}" destId="{F1E3E379-F8D6-4542-8780-09F2D48C3B2B}" srcOrd="6" destOrd="0" presId="urn:microsoft.com/office/officeart/2018/2/layout/IconCircleList"/>
    <dgm:cxn modelId="{D1329EEB-042C-4C68-A75D-9E5C94B77B9A}" type="presParOf" srcId="{F1E3E379-F8D6-4542-8780-09F2D48C3B2B}" destId="{7D8FCAE3-C8A9-415A-B076-582F77F82095}" srcOrd="0" destOrd="0" presId="urn:microsoft.com/office/officeart/2018/2/layout/IconCircleList"/>
    <dgm:cxn modelId="{C5D5E81F-1083-4244-A53B-33EA72BFD32B}" type="presParOf" srcId="{F1E3E379-F8D6-4542-8780-09F2D48C3B2B}" destId="{8B5C562B-1368-4BBA-9139-AAD3A71DB506}" srcOrd="1" destOrd="0" presId="urn:microsoft.com/office/officeart/2018/2/layout/IconCircleList"/>
    <dgm:cxn modelId="{3DFC5418-A442-4AEE-A92E-13253108088B}" type="presParOf" srcId="{F1E3E379-F8D6-4542-8780-09F2D48C3B2B}" destId="{A5FF8A89-E745-4BB8-9B02-1754CCD10F3E}" srcOrd="2" destOrd="0" presId="urn:microsoft.com/office/officeart/2018/2/layout/IconCircleList"/>
    <dgm:cxn modelId="{36720D98-2D51-4B6D-974F-2944620EA622}" type="presParOf" srcId="{F1E3E379-F8D6-4542-8780-09F2D48C3B2B}" destId="{11B7BAF1-17A3-441E-935D-78B6518DE24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1C482A-3EE3-4E66-9C9F-3D303448E341}">
      <dsp:nvSpPr>
        <dsp:cNvPr id="0" name=""/>
        <dsp:cNvSpPr/>
      </dsp:nvSpPr>
      <dsp:spPr>
        <a:xfrm>
          <a:off x="376435" y="101640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21F6479-99DB-4BF5-B48B-C871CC08240B}">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E38855-17D1-4533-8C23-42FCC4A63ACB}">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Full SDLC web application</a:t>
          </a:r>
        </a:p>
      </dsp:txBody>
      <dsp:txXfrm>
        <a:off x="25435" y="2456402"/>
        <a:ext cx="1800000" cy="720000"/>
      </dsp:txXfrm>
    </dsp:sp>
    <dsp:sp modelId="{C7D0207E-4D92-4C71-BD4B-87A3E71E1F31}">
      <dsp:nvSpPr>
        <dsp:cNvPr id="0" name=""/>
        <dsp:cNvSpPr/>
      </dsp:nvSpPr>
      <dsp:spPr>
        <a:xfrm>
          <a:off x="2491435" y="101640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85C0F-2700-4877-BCA7-46C293592BBF}">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5ADF50-1C80-4CF4-A972-C2194941FF76}">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Secure and user-friendly</a:t>
          </a:r>
        </a:p>
      </dsp:txBody>
      <dsp:txXfrm>
        <a:off x="2140435" y="2456402"/>
        <a:ext cx="1800000" cy="720000"/>
      </dsp:txXfrm>
    </dsp:sp>
    <dsp:sp modelId="{C112BF60-182A-4638-850A-812E2F0CCFF0}">
      <dsp:nvSpPr>
        <dsp:cNvPr id="0" name=""/>
        <dsp:cNvSpPr/>
      </dsp:nvSpPr>
      <dsp:spPr>
        <a:xfrm>
          <a:off x="4606435" y="101640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0EEBB6-BF61-429D-836C-67845EEBDA7D}">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A4341F-922E-4379-88BC-90666ECF0CCD}">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PHP, MySQL, HTML, CSS, Bootstrap</a:t>
          </a:r>
        </a:p>
      </dsp:txBody>
      <dsp:txXfrm>
        <a:off x="4255435" y="2456402"/>
        <a:ext cx="1800000" cy="720000"/>
      </dsp:txXfrm>
    </dsp:sp>
    <dsp:sp modelId="{7CD8CCD6-BFF9-4656-8F14-5D4964B7116E}">
      <dsp:nvSpPr>
        <dsp:cNvPr id="0" name=""/>
        <dsp:cNvSpPr/>
      </dsp:nvSpPr>
      <dsp:spPr>
        <a:xfrm>
          <a:off x="6721435" y="101640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1E3DAC-0DDD-4872-9EA9-7EA66E76652E}">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4B6218C-7799-46A1-8C21-BF59509A5BD3}">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cap="all"/>
          </a:pPr>
          <a:r>
            <a:rPr lang="en-US" sz="1700" kern="1200"/>
            <a:t>UML for design and testing.</a:t>
          </a:r>
        </a:p>
      </dsp:txBody>
      <dsp:txXfrm>
        <a:off x="6370435" y="2456402"/>
        <a:ext cx="180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AC96AE-046C-4DC2-BFAD-172C5496324B}">
      <dsp:nvSpPr>
        <dsp:cNvPr id="0" name=""/>
        <dsp:cNvSpPr/>
      </dsp:nvSpPr>
      <dsp:spPr>
        <a:xfrm>
          <a:off x="18535" y="659889"/>
          <a:ext cx="1080124" cy="108012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B35BA9-EE77-436B-B069-1AC61E04732F}">
      <dsp:nvSpPr>
        <dsp:cNvPr id="0" name=""/>
        <dsp:cNvSpPr/>
      </dsp:nvSpPr>
      <dsp:spPr>
        <a:xfrm>
          <a:off x="245361" y="886715"/>
          <a:ext cx="626472" cy="6264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3EDD850-FA39-4931-84D4-CA57CB6676B3}">
      <dsp:nvSpPr>
        <dsp:cNvPr id="0" name=""/>
        <dsp:cNvSpPr/>
      </dsp:nvSpPr>
      <dsp:spPr>
        <a:xfrm>
          <a:off x="1330115"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Landing page directs to login/register</a:t>
          </a:r>
        </a:p>
      </dsp:txBody>
      <dsp:txXfrm>
        <a:off x="1330115" y="659889"/>
        <a:ext cx="2546008" cy="1080124"/>
      </dsp:txXfrm>
    </dsp:sp>
    <dsp:sp modelId="{972FD814-EAAD-4C55-AB8E-96DAC7CFF058}">
      <dsp:nvSpPr>
        <dsp:cNvPr id="0" name=""/>
        <dsp:cNvSpPr/>
      </dsp:nvSpPr>
      <dsp:spPr>
        <a:xfrm>
          <a:off x="4319746" y="659889"/>
          <a:ext cx="1080124" cy="108012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52EF92-2D85-4BD8-8A52-77B90383E9AB}">
      <dsp:nvSpPr>
        <dsp:cNvPr id="0" name=""/>
        <dsp:cNvSpPr/>
      </dsp:nvSpPr>
      <dsp:spPr>
        <a:xfrm>
          <a:off x="4546573" y="886715"/>
          <a:ext cx="626472" cy="6264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8F9DF97-90FB-4738-8A9B-BE682248B1AA}">
      <dsp:nvSpPr>
        <dsp:cNvPr id="0" name=""/>
        <dsp:cNvSpPr/>
      </dsp:nvSpPr>
      <dsp:spPr>
        <a:xfrm>
          <a:off x="5631327" y="659889"/>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Login: verifies credentials, starts session</a:t>
          </a:r>
        </a:p>
      </dsp:txBody>
      <dsp:txXfrm>
        <a:off x="5631327" y="659889"/>
        <a:ext cx="2546008" cy="1080124"/>
      </dsp:txXfrm>
    </dsp:sp>
    <dsp:sp modelId="{24CCAD9C-888B-43C8-8EE0-F9DB19710C09}">
      <dsp:nvSpPr>
        <dsp:cNvPr id="0" name=""/>
        <dsp:cNvSpPr/>
      </dsp:nvSpPr>
      <dsp:spPr>
        <a:xfrm>
          <a:off x="18535" y="2452790"/>
          <a:ext cx="1080124" cy="108012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2B4EC7-6C87-437F-9805-648B93C23CE7}">
      <dsp:nvSpPr>
        <dsp:cNvPr id="0" name=""/>
        <dsp:cNvSpPr/>
      </dsp:nvSpPr>
      <dsp:spPr>
        <a:xfrm>
          <a:off x="245361" y="2679617"/>
          <a:ext cx="626472" cy="62647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032F236-772F-4DE9-A71E-F4B45A5D8EDF}">
      <dsp:nvSpPr>
        <dsp:cNvPr id="0" name=""/>
        <dsp:cNvSpPr/>
      </dsp:nvSpPr>
      <dsp:spPr>
        <a:xfrm>
          <a:off x="1330115"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Registration: Hashed passwords, unique ID creation</a:t>
          </a:r>
        </a:p>
      </dsp:txBody>
      <dsp:txXfrm>
        <a:off x="1330115" y="2452790"/>
        <a:ext cx="2546008" cy="1080124"/>
      </dsp:txXfrm>
    </dsp:sp>
    <dsp:sp modelId="{7D8FCAE3-C8A9-415A-B076-582F77F82095}">
      <dsp:nvSpPr>
        <dsp:cNvPr id="0" name=""/>
        <dsp:cNvSpPr/>
      </dsp:nvSpPr>
      <dsp:spPr>
        <a:xfrm>
          <a:off x="4319746" y="2452790"/>
          <a:ext cx="1080124" cy="108012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B5C562B-1368-4BBA-9139-AAD3A71DB506}">
      <dsp:nvSpPr>
        <dsp:cNvPr id="0" name=""/>
        <dsp:cNvSpPr/>
      </dsp:nvSpPr>
      <dsp:spPr>
        <a:xfrm>
          <a:off x="4546573" y="2679617"/>
          <a:ext cx="626472" cy="62647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1B7BAF1-17A3-441E-935D-78B6518DE24E}">
      <dsp:nvSpPr>
        <dsp:cNvPr id="0" name=""/>
        <dsp:cNvSpPr/>
      </dsp:nvSpPr>
      <dsp:spPr>
        <a:xfrm>
          <a:off x="5631327" y="2452790"/>
          <a:ext cx="2546008" cy="1080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90000"/>
            </a:lnSpc>
            <a:spcBef>
              <a:spcPct val="0"/>
            </a:spcBef>
            <a:spcAft>
              <a:spcPct val="35000"/>
            </a:spcAft>
            <a:buNone/>
          </a:pPr>
          <a:r>
            <a:rPr lang="en-US" sz="2400" kern="1200"/>
            <a:t>Responsive design with Bootstrap</a:t>
          </a:r>
        </a:p>
      </dsp:txBody>
      <dsp:txXfrm>
        <a:off x="5631327" y="2452790"/>
        <a:ext cx="2546008" cy="1080124"/>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7008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Hello everyone, my name is Raul Machuca. Today I'll be presenting my capstone project for CST 499, which is the Online Course Enrollment System. This project integrates all the concepts I've learned throughout my software technology program.</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 used a combination of textbooks, official documentation, and online tutorials, including resources from Sommerville, Tsui, the PHP Manual, Bootstrap Docs, and TraversyMedia tutorials.</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Thank you very much for watching my presentation. I'm happy to answer any questions you might have.</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This project is a complete software development lifecycle application. It’s a secure, user-friendly online system that allows students to register, log in, browse available courses, enroll, and manage their course schedule. It was developed using PHP, MySQL, HTML, CSS, Bootstrap, and UML modeling.</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 my Software Requirements Specification, I outlined both functional and nonfunctional requirements. Functionally, the system allows registration, authentication, course listing, enrollment with seat checks, and partial waitlisting. Nonfunctional requirements focused on secure password handling, responsive performance, and a maintainable, modular architecture. This SRS served as the blueprint for my entire project.</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For the design, I created several UML diagrams. The use case diagram shows student interactions with the system, the class diagram defines the system's core structure, the sequence diagram maps out the enrollment process flow, the activity diagram captures decision points during enrollment, and the state diagram shows the lifecycle of an enrollment from pending to enrolled or waitlisted. This modeling helped ensure a clear, testable design.</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The user interface starts with a simple landing page built using Bootstrap that directs users to either log in or register. The login page securely authenticates student credentials and starts a session, while the registration page collects details, hashes passwords, and ensures each email is unique. This makes the system secure and user-friendly on both desktop and mobile devices.</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On the backend, I designed a relational database with three main tables: students, coursetable, and student_courses. This supports a scalable many-to-many relationship, allowing students to enroll in multiple courses and courses to have multiple students. It also includes seat tracking and uses foreign keys to enforce data integrity.</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The PHP backend uses a secure PDO connection for database interactions and prepared statements to prevent SQL injection. Registration generates unique student IDs and hashes passwords. The login verifies those hashes. Additional scripts handle course viewing, enrollment, seat updates, and schedule displays. I kept the code modular and well-commented to support maintainability and future scaling.</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Here you can see how each requirement in my SRS was implemented in code. Registration, login, course listing, enrollment, and security measures all directly map to my PHP files and database schema. This traceability shows the project stays aligned with its original specifications.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lang="en-US" dirty="0"/>
              <a:t>This project really helped me advance my skills in secure PHP programming, relational database modeling, and using UML diagrams to drive both planning and testing. I also learned a lot about tying requirements directly to implementation through traceability.</a:t>
            </a:r>
          </a:p>
          <a:p>
            <a:r>
              <a:rPr lang="en-US" dirty="0"/>
              <a:t>Looking ahead, I’d like to expand this system by adding automated waitlist notifications to improve the student experience, building an admin dashboard so administrators can manage courses more easily, and integrating automated testing tools to make sure updates don’t break existing functionality.</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php.net/manual/en/"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doi.org/10.21833/ijaas.2021.11.014"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5.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Final Software Project</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dirty="0"/>
              <a:t>Online Course Enrollment System</a:t>
            </a:r>
          </a:p>
          <a:p>
            <a:r>
              <a:rPr lang="en-US" dirty="0"/>
              <a:t>Raul Machuca</a:t>
            </a:r>
          </a:p>
          <a:p>
            <a:r>
              <a:rPr lang="en-US" dirty="0"/>
              <a:t>CST 499: Capstone for Computer Software Technology</a:t>
            </a:r>
          </a:p>
          <a:p>
            <a:r>
              <a:rPr lang="en-US" dirty="0" err="1"/>
              <a:t>Charmelia</a:t>
            </a:r>
            <a:r>
              <a:rPr lang="en-US" dirty="0"/>
              <a:t> Butler</a:t>
            </a:r>
          </a:p>
          <a:p>
            <a:r>
              <a:rPr lang="en-US" dirty="0"/>
              <a:t>June 30, 2025</a:t>
            </a:r>
          </a:p>
          <a:p>
            <a:pPr>
              <a:lnSpc>
                <a:spcPct val="200000"/>
              </a:lnSpc>
            </a:pP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References</a:t>
            </a:r>
          </a:p>
        </p:txBody>
      </p:sp>
      <p:sp>
        <p:nvSpPr>
          <p:cNvPr id="6" name="Content Placeholder 5">
            <a:extLst>
              <a:ext uri="{FF2B5EF4-FFF2-40B4-BE49-F238E27FC236}">
                <a16:creationId xmlns:a16="http://schemas.microsoft.com/office/drawing/2014/main" id="{5336C23E-1462-EB9A-A147-D72355B316AA}"/>
              </a:ext>
            </a:extLst>
          </p:cNvPr>
          <p:cNvSpPr>
            <a:spLocks noGrp="1"/>
          </p:cNvSpPr>
          <p:nvPr>
            <p:ph idx="1"/>
          </p:nvPr>
        </p:nvSpPr>
        <p:spPr>
          <a:xfrm>
            <a:off x="1028699" y="2318197"/>
            <a:ext cx="7293023" cy="3683358"/>
          </a:xfrm>
        </p:spPr>
        <p:txBody>
          <a:bodyPr anchor="ctr">
            <a:normAutofit/>
          </a:bodyPr>
          <a:lstStyle/>
          <a:p>
            <a:r>
              <a:rPr lang="en-US" sz="1700" dirty="0"/>
              <a:t>Tsui, F., Karam, O., &amp; Bernal, B. (2018). </a:t>
            </a:r>
            <a:r>
              <a:rPr lang="en-US" sz="1700" i="1" dirty="0"/>
              <a:t>Essentials of software engineering</a:t>
            </a:r>
            <a:r>
              <a:rPr lang="en-US" sz="1700" dirty="0"/>
              <a:t> (4th ed.). Jones &amp; Bartlett Learning.</a:t>
            </a:r>
          </a:p>
          <a:p>
            <a:r>
              <a:rPr lang="en-US" sz="1700" dirty="0"/>
              <a:t>Connolly, R., &amp; Hoar, R. (2022). </a:t>
            </a:r>
            <a:r>
              <a:rPr lang="en-US" sz="1700" i="1" dirty="0"/>
              <a:t>Fundamentals of web development</a:t>
            </a:r>
            <a:r>
              <a:rPr lang="en-US" sz="1700" dirty="0"/>
              <a:t> (3rd ed.). Pearson.</a:t>
            </a:r>
          </a:p>
          <a:p>
            <a:r>
              <a:rPr lang="en-US" sz="1700" dirty="0"/>
              <a:t>PHP Manual. (n.d.). </a:t>
            </a:r>
            <a:r>
              <a:rPr lang="en-US" sz="1700" i="1" dirty="0"/>
              <a:t>PHP: Manual</a:t>
            </a:r>
            <a:r>
              <a:rPr lang="en-US" sz="1700" dirty="0"/>
              <a:t>. </a:t>
            </a:r>
            <a:r>
              <a:rPr lang="en-US" sz="1700" dirty="0">
                <a:hlinkClick r:id="rId3"/>
              </a:rPr>
              <a:t>https://www.php.net/manual/en/</a:t>
            </a:r>
            <a:endParaRPr lang="en-US" sz="1700" dirty="0"/>
          </a:p>
          <a:p>
            <a:r>
              <a:rPr lang="en-US" sz="1700" dirty="0"/>
              <a:t>Rani, S., &amp; Rana, M. (2018). Design of software testing model based on UML class and activity diagram. </a:t>
            </a:r>
            <a:r>
              <a:rPr lang="en-US" sz="1700" i="1" dirty="0"/>
              <a:t>International Journal of Engineering and Advanced Technology</a:t>
            </a:r>
            <a:r>
              <a:rPr lang="en-US" sz="1700" dirty="0"/>
              <a:t>, 7(6), 8–15. </a:t>
            </a:r>
            <a:r>
              <a:rPr lang="en-US" sz="1700" dirty="0">
                <a:hlinkClick r:id="rId4"/>
              </a:rPr>
              <a:t>https://doi.org/10.21833/ijaas.2021.11.014</a:t>
            </a:r>
            <a:endParaRPr lang="en-US" sz="1700" dirty="0"/>
          </a:p>
          <a:p>
            <a:endParaRPr lang="en-US" sz="17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3771"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942996" y="4267832"/>
            <a:ext cx="3604497" cy="1297115"/>
          </a:xfrm>
        </p:spPr>
        <p:txBody>
          <a:bodyPr vert="horz" lIns="91440" tIns="45720" rIns="91440" bIns="45720" rtlCol="0" anchor="t">
            <a:normAutofit/>
          </a:bodyPr>
          <a:lstStyle/>
          <a:p>
            <a:pPr algn="l" defTabSz="914400">
              <a:lnSpc>
                <a:spcPct val="90000"/>
              </a:lnSpc>
            </a:pPr>
            <a:r>
              <a:rPr lang="en-US" sz="3500" kern="1200">
                <a:solidFill>
                  <a:schemeClr val="tx2"/>
                </a:solidFill>
                <a:latin typeface="+mj-lt"/>
                <a:ea typeface="+mj-ea"/>
                <a:cs typeface="+mj-cs"/>
              </a:rPr>
              <a:t>Thank You</a:t>
            </a:r>
          </a:p>
        </p:txBody>
      </p:sp>
      <p:pic>
        <p:nvPicPr>
          <p:cNvPr id="4" name="Graphic 31" descr="Handshake">
            <a:extLst>
              <a:ext uri="{FF2B5EF4-FFF2-40B4-BE49-F238E27FC236}">
                <a16:creationId xmlns:a16="http://schemas.microsoft.com/office/drawing/2014/main" id="{476D93CE-15F0-2337-32EB-4162E3455F0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6507" y="2236417"/>
            <a:ext cx="3257036" cy="3257036"/>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27" name="Group 26">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89" y="-5977"/>
            <a:ext cx="4679005" cy="6863979"/>
            <a:chOff x="305" y="-5977"/>
            <a:chExt cx="6238675" cy="6863979"/>
          </a:xfrm>
        </p:grpSpPr>
        <p:sp>
          <p:nvSpPr>
            <p:cNvPr id="28" name="Freeform: Shape 27">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Freeform: Shape 28">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Freeform: Shape 29">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Introduction</a:t>
            </a:r>
          </a:p>
        </p:txBody>
      </p:sp>
      <p:graphicFrame>
        <p:nvGraphicFramePr>
          <p:cNvPr id="19" name="Content Placeholder 2">
            <a:extLst>
              <a:ext uri="{FF2B5EF4-FFF2-40B4-BE49-F238E27FC236}">
                <a16:creationId xmlns:a16="http://schemas.microsoft.com/office/drawing/2014/main" id="{6567CF0F-125B-2E67-0A75-E1BFCEC189AE}"/>
              </a:ext>
            </a:extLst>
          </p:cNvPr>
          <p:cNvGraphicFramePr>
            <a:graphicFrameLocks noGrp="1"/>
          </p:cNvGraphicFramePr>
          <p:nvPr>
            <p:ph idx="1"/>
            <p:extLst>
              <p:ext uri="{D42A27DB-BD31-4B8C-83A1-F6EECF244321}">
                <p14:modId xmlns:p14="http://schemas.microsoft.com/office/powerpoint/2010/main" val="388438873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SRS Document Overview</a:t>
            </a:r>
          </a:p>
        </p:txBody>
      </p:sp>
      <p:sp>
        <p:nvSpPr>
          <p:cNvPr id="10" name="Content Placeholder 9">
            <a:extLst>
              <a:ext uri="{FF2B5EF4-FFF2-40B4-BE49-F238E27FC236}">
                <a16:creationId xmlns:a16="http://schemas.microsoft.com/office/drawing/2014/main" id="{AEF64E11-549A-5E10-84C8-B4F75A014455}"/>
              </a:ext>
            </a:extLst>
          </p:cNvPr>
          <p:cNvSpPr>
            <a:spLocks noGrp="1"/>
          </p:cNvSpPr>
          <p:nvPr>
            <p:ph idx="1"/>
          </p:nvPr>
        </p:nvSpPr>
        <p:spPr>
          <a:xfrm>
            <a:off x="457200" y="1600201"/>
            <a:ext cx="8229600" cy="3414252"/>
          </a:xfrm>
        </p:spPr>
        <p:txBody>
          <a:bodyPr>
            <a:normAutofit/>
          </a:bodyPr>
          <a:lstStyle/>
          <a:p>
            <a:pPr>
              <a:lnSpc>
                <a:spcPct val="200000"/>
              </a:lnSpc>
            </a:pPr>
            <a:r>
              <a:rPr lang="en-US" sz="2400" dirty="0"/>
              <a:t>Define functional and nonfunctional requirements</a:t>
            </a:r>
          </a:p>
          <a:p>
            <a:pPr>
              <a:lnSpc>
                <a:spcPct val="200000"/>
              </a:lnSpc>
            </a:pPr>
            <a:r>
              <a:rPr lang="en-US" sz="2400" dirty="0"/>
              <a:t>Registration, login, course listing, and enrollment</a:t>
            </a:r>
          </a:p>
          <a:p>
            <a:pPr>
              <a:lnSpc>
                <a:spcPct val="200000"/>
              </a:lnSpc>
            </a:pPr>
            <a:r>
              <a:rPr lang="en-US" sz="2400" dirty="0"/>
              <a:t>Security, usability, and maintainability</a:t>
            </a:r>
          </a:p>
          <a:p>
            <a:pPr>
              <a:lnSpc>
                <a:spcPct val="200000"/>
              </a:lnSpc>
            </a:pPr>
            <a:r>
              <a:rPr lang="en-US" sz="2400" dirty="0"/>
              <a:t>Blueprint guiding the entire project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UML Design Model</a:t>
            </a:r>
          </a:p>
        </p:txBody>
      </p:sp>
      <p:sp>
        <p:nvSpPr>
          <p:cNvPr id="3" name="Content Placeholder 2"/>
          <p:cNvSpPr>
            <a:spLocks noGrp="1"/>
          </p:cNvSpPr>
          <p:nvPr>
            <p:ph idx="1"/>
          </p:nvPr>
        </p:nvSpPr>
        <p:spPr>
          <a:xfrm>
            <a:off x="600997" y="1622745"/>
            <a:ext cx="3543300" cy="4378810"/>
          </a:xfrm>
        </p:spPr>
        <p:txBody>
          <a:bodyPr anchor="ctr">
            <a:normAutofit/>
          </a:bodyPr>
          <a:lstStyle/>
          <a:p>
            <a:pPr>
              <a:lnSpc>
                <a:spcPct val="200000"/>
              </a:lnSpc>
            </a:pPr>
            <a:r>
              <a:rPr lang="en-US" sz="2400" dirty="0"/>
              <a:t>Use Case: Student interactions</a:t>
            </a:r>
          </a:p>
          <a:p>
            <a:pPr>
              <a:lnSpc>
                <a:spcPct val="200000"/>
              </a:lnSpc>
            </a:pPr>
            <a:r>
              <a:rPr lang="en-US" sz="2400" dirty="0"/>
              <a:t>Class Diagram: System Structure</a:t>
            </a:r>
          </a:p>
          <a:p>
            <a:pPr>
              <a:lnSpc>
                <a:spcPct val="200000"/>
              </a:lnSpc>
            </a:pPr>
            <a:r>
              <a:rPr lang="en-US" sz="2400" dirty="0"/>
              <a:t>Sequence and Activity</a:t>
            </a:r>
          </a:p>
        </p:txBody>
      </p:sp>
      <p:pic>
        <p:nvPicPr>
          <p:cNvPr id="5" name="Picture 4" descr="A diagram of a course&#10;&#10;AI-generated content may be incorrect.">
            <a:extLst>
              <a:ext uri="{FF2B5EF4-FFF2-40B4-BE49-F238E27FC236}">
                <a16:creationId xmlns:a16="http://schemas.microsoft.com/office/drawing/2014/main" id="{7BCD971D-56C6-336D-AD5D-29B1FE88D4E3}"/>
              </a:ext>
            </a:extLst>
          </p:cNvPr>
          <p:cNvPicPr>
            <a:picLocks noChangeAspect="1"/>
          </p:cNvPicPr>
          <p:nvPr/>
        </p:nvPicPr>
        <p:blipFill>
          <a:blip r:embed="rId3"/>
          <a:stretch>
            <a:fillRect/>
          </a:stretch>
        </p:blipFill>
        <p:spPr>
          <a:xfrm flipH="1">
            <a:off x="4380572" y="2060167"/>
            <a:ext cx="799558" cy="2034855"/>
          </a:xfrm>
          <a:prstGeom prst="rect">
            <a:avLst/>
          </a:prstGeom>
        </p:spPr>
      </p:pic>
      <p:pic>
        <p:nvPicPr>
          <p:cNvPr id="7" name="Picture 6" descr="A diagram of a class&#10;&#10;AI-generated content may be incorrect.">
            <a:extLst>
              <a:ext uri="{FF2B5EF4-FFF2-40B4-BE49-F238E27FC236}">
                <a16:creationId xmlns:a16="http://schemas.microsoft.com/office/drawing/2014/main" id="{40E98CDB-560C-5B23-C96A-B7CDAE2877AD}"/>
              </a:ext>
            </a:extLst>
          </p:cNvPr>
          <p:cNvPicPr>
            <a:picLocks noChangeAspect="1"/>
          </p:cNvPicPr>
          <p:nvPr/>
        </p:nvPicPr>
        <p:blipFill>
          <a:blip r:embed="rId4"/>
          <a:stretch>
            <a:fillRect/>
          </a:stretch>
        </p:blipFill>
        <p:spPr>
          <a:xfrm>
            <a:off x="5180130" y="4067303"/>
            <a:ext cx="1887420" cy="1981071"/>
          </a:xfrm>
          <a:prstGeom prst="rect">
            <a:avLst/>
          </a:prstGeom>
        </p:spPr>
      </p:pic>
      <p:pic>
        <p:nvPicPr>
          <p:cNvPr id="11" name="Picture 10" descr="A diagram of a course&#10;&#10;AI-generated content may be incorrect.">
            <a:extLst>
              <a:ext uri="{FF2B5EF4-FFF2-40B4-BE49-F238E27FC236}">
                <a16:creationId xmlns:a16="http://schemas.microsoft.com/office/drawing/2014/main" id="{C81CDF8B-F57C-4BAE-B99A-5DA34C118F7D}"/>
              </a:ext>
            </a:extLst>
          </p:cNvPr>
          <p:cNvPicPr>
            <a:picLocks noChangeAspect="1"/>
          </p:cNvPicPr>
          <p:nvPr/>
        </p:nvPicPr>
        <p:blipFill>
          <a:blip r:embed="rId5"/>
          <a:stretch>
            <a:fillRect/>
          </a:stretch>
        </p:blipFill>
        <p:spPr>
          <a:xfrm>
            <a:off x="5648632" y="2325088"/>
            <a:ext cx="2009468" cy="14729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Landing, Login, Registration Pages</a:t>
            </a:r>
            <a:endParaRPr lang="en-US" sz="3500" dirty="0">
              <a:solidFill>
                <a:srgbClr val="FFFFFF"/>
              </a:solidFill>
            </a:endParaRPr>
          </a:p>
        </p:txBody>
      </p:sp>
      <p:graphicFrame>
        <p:nvGraphicFramePr>
          <p:cNvPr id="30" name="Content Placeholder 2">
            <a:extLst>
              <a:ext uri="{FF2B5EF4-FFF2-40B4-BE49-F238E27FC236}">
                <a16:creationId xmlns:a16="http://schemas.microsoft.com/office/drawing/2014/main" id="{733470F5-D520-0814-A143-54D41F479712}"/>
              </a:ext>
            </a:extLst>
          </p:cNvPr>
          <p:cNvGraphicFramePr>
            <a:graphicFrameLocks noGrp="1"/>
          </p:cNvGraphicFramePr>
          <p:nvPr>
            <p:ph idx="1"/>
            <p:extLst>
              <p:ext uri="{D42A27DB-BD31-4B8C-83A1-F6EECF244321}">
                <p14:modId xmlns:p14="http://schemas.microsoft.com/office/powerpoint/2010/main" val="1681269912"/>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MySQL Database &amp; Class Registration</a:t>
            </a:r>
          </a:p>
        </p:txBody>
      </p:sp>
      <p:sp>
        <p:nvSpPr>
          <p:cNvPr id="3" name="Content Placeholder 2"/>
          <p:cNvSpPr>
            <a:spLocks noGrp="1"/>
          </p:cNvSpPr>
          <p:nvPr>
            <p:ph idx="1"/>
          </p:nvPr>
        </p:nvSpPr>
        <p:spPr>
          <a:xfrm>
            <a:off x="1028700" y="1885279"/>
            <a:ext cx="3735030" cy="4116276"/>
          </a:xfrm>
        </p:spPr>
        <p:txBody>
          <a:bodyPr anchor="ctr">
            <a:normAutofit/>
          </a:bodyPr>
          <a:lstStyle/>
          <a:p>
            <a:pPr>
              <a:lnSpc>
                <a:spcPct val="200000"/>
              </a:lnSpc>
            </a:pPr>
            <a:r>
              <a:rPr lang="en-US" sz="1700" dirty="0"/>
              <a:t>Tables: students, </a:t>
            </a:r>
            <a:r>
              <a:rPr lang="en-US" sz="1700" dirty="0" err="1"/>
              <a:t>coursetable</a:t>
            </a:r>
            <a:r>
              <a:rPr lang="en-US" sz="1700" dirty="0"/>
              <a:t>, </a:t>
            </a:r>
            <a:r>
              <a:rPr lang="en-US" sz="1700" dirty="0" err="1"/>
              <a:t>student_courses</a:t>
            </a:r>
            <a:endParaRPr lang="en-US" sz="1700" dirty="0"/>
          </a:p>
          <a:p>
            <a:pPr>
              <a:lnSpc>
                <a:spcPct val="200000"/>
              </a:lnSpc>
            </a:pPr>
            <a:r>
              <a:rPr lang="en-US" sz="1700" dirty="0"/>
              <a:t>Many to many enrollment</a:t>
            </a:r>
          </a:p>
          <a:p>
            <a:pPr>
              <a:lnSpc>
                <a:spcPct val="200000"/>
              </a:lnSpc>
            </a:pPr>
            <a:r>
              <a:rPr lang="en-US" sz="1700" dirty="0"/>
              <a:t>Seat tracking and foreign keys</a:t>
            </a:r>
          </a:p>
          <a:p>
            <a:pPr>
              <a:lnSpc>
                <a:spcPct val="200000"/>
              </a:lnSpc>
            </a:pPr>
            <a:r>
              <a:rPr lang="en-US" sz="1700" dirty="0"/>
              <a:t>Supports scalable relationships</a:t>
            </a:r>
          </a:p>
        </p:txBody>
      </p:sp>
      <p:pic>
        <p:nvPicPr>
          <p:cNvPr id="4" name="Picture 3" descr="A screenshot of a computer&#10;&#10;AI-generated content may be incorrect.">
            <a:extLst>
              <a:ext uri="{FF2B5EF4-FFF2-40B4-BE49-F238E27FC236}">
                <a16:creationId xmlns:a16="http://schemas.microsoft.com/office/drawing/2014/main" id="{5405EC54-76D2-4B9B-C3B9-31B8F72224B1}"/>
              </a:ext>
            </a:extLst>
          </p:cNvPr>
          <p:cNvPicPr>
            <a:picLocks noChangeAspect="1"/>
          </p:cNvPicPr>
          <p:nvPr/>
        </p:nvPicPr>
        <p:blipFill>
          <a:blip r:embed="rId3"/>
          <a:stretch>
            <a:fillRect/>
          </a:stretch>
        </p:blipFill>
        <p:spPr>
          <a:xfrm>
            <a:off x="4739680" y="2376870"/>
            <a:ext cx="3928138" cy="115790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11E28E12-312A-6647-1ECC-104DCC6B5B8D}"/>
              </a:ext>
            </a:extLst>
          </p:cNvPr>
          <p:cNvPicPr>
            <a:picLocks noChangeAspect="1"/>
          </p:cNvPicPr>
          <p:nvPr/>
        </p:nvPicPr>
        <p:blipFill>
          <a:blip r:embed="rId4"/>
          <a:stretch>
            <a:fillRect/>
          </a:stretch>
        </p:blipFill>
        <p:spPr>
          <a:xfrm>
            <a:off x="4763731" y="3730747"/>
            <a:ext cx="3928138" cy="173425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2609869-9E80-471B-A487-A53288E0E7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2297" y="502020"/>
            <a:ext cx="3992787" cy="1642970"/>
          </a:xfrm>
        </p:spPr>
        <p:txBody>
          <a:bodyPr anchor="b">
            <a:normAutofit/>
          </a:bodyPr>
          <a:lstStyle/>
          <a:p>
            <a:r>
              <a:rPr lang="en-US" sz="3500"/>
              <a:t>PHP Code Highlights</a:t>
            </a:r>
          </a:p>
        </p:txBody>
      </p:sp>
      <p:sp>
        <p:nvSpPr>
          <p:cNvPr id="3" name="Content Placeholder 2"/>
          <p:cNvSpPr>
            <a:spLocks noGrp="1"/>
          </p:cNvSpPr>
          <p:nvPr>
            <p:ph idx="1"/>
          </p:nvPr>
        </p:nvSpPr>
        <p:spPr>
          <a:xfrm>
            <a:off x="858692" y="2405894"/>
            <a:ext cx="3986392" cy="3535083"/>
          </a:xfrm>
        </p:spPr>
        <p:txBody>
          <a:bodyPr anchor="t">
            <a:normAutofit fontScale="92500"/>
          </a:bodyPr>
          <a:lstStyle/>
          <a:p>
            <a:pPr>
              <a:lnSpc>
                <a:spcPct val="200000"/>
              </a:lnSpc>
            </a:pPr>
            <a:r>
              <a:rPr lang="en-US" sz="1700" dirty="0"/>
              <a:t>Secure PDO and prepare statements</a:t>
            </a:r>
          </a:p>
          <a:p>
            <a:pPr>
              <a:lnSpc>
                <a:spcPct val="200000"/>
              </a:lnSpc>
            </a:pPr>
            <a:r>
              <a:rPr lang="en-US" sz="1700" dirty="0"/>
              <a:t>Generates unique IDs and hashed passwords</a:t>
            </a:r>
          </a:p>
          <a:p>
            <a:pPr>
              <a:lnSpc>
                <a:spcPct val="200000"/>
              </a:lnSpc>
            </a:pPr>
            <a:r>
              <a:rPr lang="en-US" sz="1700" dirty="0"/>
              <a:t>Scripts for courses, enrollment, and schedules</a:t>
            </a:r>
          </a:p>
          <a:p>
            <a:pPr>
              <a:lnSpc>
                <a:spcPct val="200000"/>
              </a:lnSpc>
            </a:pPr>
            <a:r>
              <a:rPr lang="en-US" sz="1700" dirty="0"/>
              <a:t>Modular, maintainable, well-documented</a:t>
            </a:r>
          </a:p>
        </p:txBody>
      </p:sp>
      <p:sp>
        <p:nvSpPr>
          <p:cNvPr id="11" name="Rectangle 10">
            <a:extLst>
              <a:ext uri="{FF2B5EF4-FFF2-40B4-BE49-F238E27FC236}">
                <a16:creationId xmlns:a16="http://schemas.microsoft.com/office/drawing/2014/main" id="{7004738A-9D34-43E8-97D2-CA0EED4F8B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5"/>
            <a:ext cx="3069391" cy="6858000"/>
          </a:xfrm>
          <a:prstGeom prst="rect">
            <a:avLst/>
          </a:prstGeom>
          <a:gradFill>
            <a:gsLst>
              <a:gs pos="8000">
                <a:srgbClr val="000000">
                  <a:alpha val="94000"/>
                </a:srgbClr>
              </a:gs>
              <a:gs pos="100000">
                <a:schemeClr val="accent1"/>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8B8D07F-F13E-443E-BA68-2D26672D7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
            <a:ext cx="3069391" cy="6400369"/>
          </a:xfrm>
          <a:prstGeom prst="rect">
            <a:avLst/>
          </a:prstGeom>
          <a:gradFill>
            <a:gsLst>
              <a:gs pos="31000">
                <a:schemeClr val="accent1">
                  <a:lumMod val="50000"/>
                  <a:alpha val="0"/>
                </a:schemeClr>
              </a:gs>
              <a:gs pos="100000">
                <a:schemeClr val="accent1">
                  <a:lumMod val="50000"/>
                  <a:alpha val="26000"/>
                </a:scheme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2813A4FA-24A5-41ED-A534-3807D1B2F3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22"/>
            <a:ext cx="3051501" cy="6400389"/>
          </a:xfrm>
          <a:prstGeom prst="rect">
            <a:avLst/>
          </a:prstGeom>
          <a:gradFill>
            <a:gsLst>
              <a:gs pos="0">
                <a:schemeClr val="accent1">
                  <a:alpha val="0"/>
                </a:schemeClr>
              </a:gs>
              <a:gs pos="72000">
                <a:srgbClr val="000000">
                  <a:alpha val="21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3944F27-CA70-4E84-A51A-E6BF895589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2499" y="-10"/>
            <a:ext cx="2708601" cy="6857997"/>
          </a:xfrm>
          <a:prstGeom prst="rect">
            <a:avLst/>
          </a:prstGeom>
          <a:gradFill>
            <a:gsLst>
              <a:gs pos="0">
                <a:schemeClr val="accent1">
                  <a:alpha val="0"/>
                </a:schemeClr>
              </a:gs>
              <a:gs pos="93000">
                <a:srgbClr val="000000">
                  <a:alpha val="29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screen shot of a computer program&#10;&#10;AI-generated content may be incorrect.">
            <a:extLst>
              <a:ext uri="{FF2B5EF4-FFF2-40B4-BE49-F238E27FC236}">
                <a16:creationId xmlns:a16="http://schemas.microsoft.com/office/drawing/2014/main" id="{73EFC328-B1BE-297A-75EB-2EDF7172D191}"/>
              </a:ext>
            </a:extLst>
          </p:cNvPr>
          <p:cNvPicPr>
            <a:picLocks noChangeAspect="1"/>
          </p:cNvPicPr>
          <p:nvPr/>
        </p:nvPicPr>
        <p:blipFill>
          <a:blip r:embed="rId3"/>
          <a:stretch>
            <a:fillRect/>
          </a:stretch>
        </p:blipFill>
        <p:spPr>
          <a:xfrm>
            <a:off x="5306975" y="2299354"/>
            <a:ext cx="3127897" cy="229118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SRS vs PHP Implementation</a:t>
            </a:r>
          </a:p>
        </p:txBody>
      </p:sp>
      <p:graphicFrame>
        <p:nvGraphicFramePr>
          <p:cNvPr id="29" name="Content Placeholder 3">
            <a:extLst>
              <a:ext uri="{FF2B5EF4-FFF2-40B4-BE49-F238E27FC236}">
                <a16:creationId xmlns:a16="http://schemas.microsoft.com/office/drawing/2014/main" id="{5601E107-37F4-2A5C-7830-5D5404ACA10D}"/>
              </a:ext>
            </a:extLst>
          </p:cNvPr>
          <p:cNvGraphicFramePr>
            <a:graphicFrameLocks noGrp="1"/>
          </p:cNvGraphicFramePr>
          <p:nvPr>
            <p:ph idx="1"/>
            <p:extLst>
              <p:ext uri="{D42A27DB-BD31-4B8C-83A1-F6EECF244321}">
                <p14:modId xmlns:p14="http://schemas.microsoft.com/office/powerpoint/2010/main" val="954837690"/>
              </p:ext>
            </p:extLst>
          </p:nvPr>
        </p:nvGraphicFramePr>
        <p:xfrm>
          <a:off x="483042" y="2275284"/>
          <a:ext cx="8195873" cy="3867402"/>
        </p:xfrm>
        <a:graphic>
          <a:graphicData uri="http://schemas.openxmlformats.org/drawingml/2006/table">
            <a:tbl>
              <a:tblPr>
                <a:tableStyleId>{B301B821-A1FF-4177-AEE7-76D212191A09}</a:tableStyleId>
              </a:tblPr>
              <a:tblGrid>
                <a:gridCol w="1969593">
                  <a:extLst>
                    <a:ext uri="{9D8B030D-6E8A-4147-A177-3AD203B41FA5}">
                      <a16:colId xmlns:a16="http://schemas.microsoft.com/office/drawing/2014/main" val="684097119"/>
                    </a:ext>
                  </a:extLst>
                </a:gridCol>
                <a:gridCol w="2673076">
                  <a:extLst>
                    <a:ext uri="{9D8B030D-6E8A-4147-A177-3AD203B41FA5}">
                      <a16:colId xmlns:a16="http://schemas.microsoft.com/office/drawing/2014/main" val="2210402116"/>
                    </a:ext>
                  </a:extLst>
                </a:gridCol>
                <a:gridCol w="3553204">
                  <a:extLst>
                    <a:ext uri="{9D8B030D-6E8A-4147-A177-3AD203B41FA5}">
                      <a16:colId xmlns:a16="http://schemas.microsoft.com/office/drawing/2014/main" val="3143391804"/>
                    </a:ext>
                  </a:extLst>
                </a:gridCol>
              </a:tblGrid>
              <a:tr h="210718">
                <a:tc>
                  <a:txBody>
                    <a:bodyPr/>
                    <a:lstStyle/>
                    <a:p>
                      <a:r>
                        <a:rPr lang="en-US" sz="1000" b="1"/>
                        <a:t>SRS Requirement</a:t>
                      </a:r>
                      <a:endParaRPr lang="en-US" sz="1000"/>
                    </a:p>
                  </a:txBody>
                  <a:tcPr marL="26262" marR="26262" marT="13131" marB="13131" anchor="ctr"/>
                </a:tc>
                <a:tc>
                  <a:txBody>
                    <a:bodyPr/>
                    <a:lstStyle/>
                    <a:p>
                      <a:r>
                        <a:rPr lang="en-US" sz="1000" b="1"/>
                        <a:t>Description from SRS</a:t>
                      </a:r>
                      <a:endParaRPr lang="en-US" sz="1000"/>
                    </a:p>
                  </a:txBody>
                  <a:tcPr marL="26262" marR="26262" marT="13131" marB="13131" anchor="ctr"/>
                </a:tc>
                <a:tc>
                  <a:txBody>
                    <a:bodyPr/>
                    <a:lstStyle/>
                    <a:p>
                      <a:r>
                        <a:rPr lang="en-US" sz="1000" b="1"/>
                        <a:t>Implemented in PHP / MySQL</a:t>
                      </a:r>
                      <a:endParaRPr lang="en-US" sz="1000"/>
                    </a:p>
                  </a:txBody>
                  <a:tcPr marL="26262" marR="26262" marT="13131" marB="13131" anchor="ctr"/>
                </a:tc>
                <a:extLst>
                  <a:ext uri="{0D108BD9-81ED-4DB2-BD59-A6C34878D82A}">
                    <a16:rowId xmlns:a16="http://schemas.microsoft.com/office/drawing/2014/main" val="3555803328"/>
                  </a:ext>
                </a:extLst>
              </a:tr>
              <a:tr h="359472">
                <a:tc>
                  <a:txBody>
                    <a:bodyPr/>
                    <a:lstStyle/>
                    <a:p>
                      <a:r>
                        <a:rPr lang="en-US" sz="1000" b="1"/>
                        <a:t>REQ-1: Registration</a:t>
                      </a:r>
                      <a:endParaRPr lang="en-US" sz="1000"/>
                    </a:p>
                  </a:txBody>
                  <a:tcPr marL="26262" marR="26262" marT="13131" marB="13131" anchor="ctr"/>
                </a:tc>
                <a:tc>
                  <a:txBody>
                    <a:bodyPr/>
                    <a:lstStyle/>
                    <a:p>
                      <a:r>
                        <a:rPr lang="en-US" sz="1000"/>
                        <a:t>Allow user registration with unique ID &amp; password</a:t>
                      </a:r>
                    </a:p>
                  </a:txBody>
                  <a:tcPr marL="26262" marR="26262" marT="13131" marB="13131" anchor="ctr"/>
                </a:tc>
                <a:tc>
                  <a:txBody>
                    <a:bodyPr/>
                    <a:lstStyle/>
                    <a:p>
                      <a:r>
                        <a:rPr lang="en-US" sz="1000"/>
                        <a:t>registration.php uses generateStudentId(), executeQuery() to insert students. Passwords hashed with password_hash().</a:t>
                      </a:r>
                    </a:p>
                  </a:txBody>
                  <a:tcPr marL="26262" marR="26262" marT="13131" marB="13131" anchor="ctr"/>
                </a:tc>
                <a:extLst>
                  <a:ext uri="{0D108BD9-81ED-4DB2-BD59-A6C34878D82A}">
                    <a16:rowId xmlns:a16="http://schemas.microsoft.com/office/drawing/2014/main" val="1578034719"/>
                  </a:ext>
                </a:extLst>
              </a:tr>
              <a:tr h="359472">
                <a:tc>
                  <a:txBody>
                    <a:bodyPr/>
                    <a:lstStyle/>
                    <a:p>
                      <a:r>
                        <a:rPr lang="en-US" sz="1000" b="1"/>
                        <a:t>REQ-2: Unique ID validation</a:t>
                      </a:r>
                      <a:endParaRPr lang="en-US" sz="1000"/>
                    </a:p>
                  </a:txBody>
                  <a:tcPr marL="26262" marR="26262" marT="13131" marB="13131" anchor="ctr"/>
                </a:tc>
                <a:tc>
                  <a:txBody>
                    <a:bodyPr/>
                    <a:lstStyle/>
                    <a:p>
                      <a:r>
                        <a:rPr lang="en-US" sz="1000"/>
                        <a:t>Ensure no duplicate IDs or emails</a:t>
                      </a:r>
                    </a:p>
                  </a:txBody>
                  <a:tcPr marL="26262" marR="26262" marT="13131" marB="13131" anchor="ctr"/>
                </a:tc>
                <a:tc>
                  <a:txBody>
                    <a:bodyPr/>
                    <a:lstStyle/>
                    <a:p>
                      <a:r>
                        <a:rPr lang="en-US" sz="1000"/>
                        <a:t>registration.php checks email uniqueness in DB; students table uses UNIQUE on email.</a:t>
                      </a:r>
                    </a:p>
                  </a:txBody>
                  <a:tcPr marL="26262" marR="26262" marT="13131" marB="13131" anchor="ctr"/>
                </a:tc>
                <a:extLst>
                  <a:ext uri="{0D108BD9-81ED-4DB2-BD59-A6C34878D82A}">
                    <a16:rowId xmlns:a16="http://schemas.microsoft.com/office/drawing/2014/main" val="3737727489"/>
                  </a:ext>
                </a:extLst>
              </a:tr>
              <a:tr h="210718">
                <a:tc>
                  <a:txBody>
                    <a:bodyPr/>
                    <a:lstStyle/>
                    <a:p>
                      <a:r>
                        <a:rPr lang="en-US" sz="1000" b="1"/>
                        <a:t>REQ-3: Store user profile</a:t>
                      </a:r>
                      <a:endParaRPr lang="en-US" sz="1000"/>
                    </a:p>
                  </a:txBody>
                  <a:tcPr marL="26262" marR="26262" marT="13131" marB="13131" anchor="ctr"/>
                </a:tc>
                <a:tc>
                  <a:txBody>
                    <a:bodyPr/>
                    <a:lstStyle/>
                    <a:p>
                      <a:r>
                        <a:rPr lang="en-US" sz="1000"/>
                        <a:t>Save student name, phone, email, password</a:t>
                      </a:r>
                    </a:p>
                  </a:txBody>
                  <a:tcPr marL="26262" marR="26262" marT="13131" marB="13131" anchor="ctr"/>
                </a:tc>
                <a:tc>
                  <a:txBody>
                    <a:bodyPr/>
                    <a:lstStyle/>
                    <a:p>
                      <a:r>
                        <a:rPr lang="en-US" sz="1000"/>
                        <a:t>Stored in students table via database.php functions.</a:t>
                      </a:r>
                    </a:p>
                  </a:txBody>
                  <a:tcPr marL="26262" marR="26262" marT="13131" marB="13131" anchor="ctr"/>
                </a:tc>
                <a:extLst>
                  <a:ext uri="{0D108BD9-81ED-4DB2-BD59-A6C34878D82A}">
                    <a16:rowId xmlns:a16="http://schemas.microsoft.com/office/drawing/2014/main" val="2448450688"/>
                  </a:ext>
                </a:extLst>
              </a:tr>
              <a:tr h="359472">
                <a:tc>
                  <a:txBody>
                    <a:bodyPr/>
                    <a:lstStyle/>
                    <a:p>
                      <a:r>
                        <a:rPr lang="en-US" sz="1000" b="1"/>
                        <a:t>REQ-4: Login authentication</a:t>
                      </a:r>
                      <a:endParaRPr lang="en-US" sz="1000"/>
                    </a:p>
                  </a:txBody>
                  <a:tcPr marL="26262" marR="26262" marT="13131" marB="13131" anchor="ctr"/>
                </a:tc>
                <a:tc>
                  <a:txBody>
                    <a:bodyPr/>
                    <a:lstStyle/>
                    <a:p>
                      <a:r>
                        <a:rPr lang="en-US" sz="1000"/>
                        <a:t>Login using registered credentials</a:t>
                      </a:r>
                    </a:p>
                  </a:txBody>
                  <a:tcPr marL="26262" marR="26262" marT="13131" marB="13131" anchor="ctr"/>
                </a:tc>
                <a:tc>
                  <a:txBody>
                    <a:bodyPr/>
                    <a:lstStyle/>
                    <a:p>
                      <a:r>
                        <a:rPr lang="en-US" sz="1000"/>
                        <a:t>login.php verifies user with password_verify() and starts session.</a:t>
                      </a:r>
                    </a:p>
                  </a:txBody>
                  <a:tcPr marL="26262" marR="26262" marT="13131" marB="13131" anchor="ctr"/>
                </a:tc>
                <a:extLst>
                  <a:ext uri="{0D108BD9-81ED-4DB2-BD59-A6C34878D82A}">
                    <a16:rowId xmlns:a16="http://schemas.microsoft.com/office/drawing/2014/main" val="1589986744"/>
                  </a:ext>
                </a:extLst>
              </a:tr>
              <a:tr h="359472">
                <a:tc>
                  <a:txBody>
                    <a:bodyPr/>
                    <a:lstStyle/>
                    <a:p>
                      <a:r>
                        <a:rPr lang="en-US" sz="1000" b="1"/>
                        <a:t>REQ-5: Course listing</a:t>
                      </a:r>
                      <a:endParaRPr lang="en-US" sz="1000"/>
                    </a:p>
                  </a:txBody>
                  <a:tcPr marL="26262" marR="26262" marT="13131" marB="13131" anchor="ctr"/>
                </a:tc>
                <a:tc>
                  <a:txBody>
                    <a:bodyPr/>
                    <a:lstStyle/>
                    <a:p>
                      <a:r>
                        <a:rPr lang="en-US" sz="1000"/>
                        <a:t>Display courses by semester</a:t>
                      </a:r>
                    </a:p>
                  </a:txBody>
                  <a:tcPr marL="26262" marR="26262" marT="13131" marB="13131" anchor="ctr"/>
                </a:tc>
                <a:tc>
                  <a:txBody>
                    <a:bodyPr/>
                    <a:lstStyle/>
                    <a:p>
                      <a:r>
                        <a:rPr lang="en-US" sz="1000"/>
                        <a:t>view_courses.php queries coursetable and displays in table format.</a:t>
                      </a:r>
                    </a:p>
                  </a:txBody>
                  <a:tcPr marL="26262" marR="26262" marT="13131" marB="13131" anchor="ctr"/>
                </a:tc>
                <a:extLst>
                  <a:ext uri="{0D108BD9-81ED-4DB2-BD59-A6C34878D82A}">
                    <a16:rowId xmlns:a16="http://schemas.microsoft.com/office/drawing/2014/main" val="1283454052"/>
                  </a:ext>
                </a:extLst>
              </a:tr>
              <a:tr h="359472">
                <a:tc>
                  <a:txBody>
                    <a:bodyPr/>
                    <a:lstStyle/>
                    <a:p>
                      <a:r>
                        <a:rPr lang="en-US" sz="1000" b="1"/>
                        <a:t>REQ-6: Enrollment with seat checks</a:t>
                      </a:r>
                      <a:endParaRPr lang="en-US" sz="1000"/>
                    </a:p>
                  </a:txBody>
                  <a:tcPr marL="26262" marR="26262" marT="13131" marB="13131" anchor="ctr"/>
                </a:tc>
                <a:tc>
                  <a:txBody>
                    <a:bodyPr/>
                    <a:lstStyle/>
                    <a:p>
                      <a:r>
                        <a:rPr lang="en-US" sz="1000"/>
                        <a:t>Enroll only if seats are available</a:t>
                      </a:r>
                    </a:p>
                  </a:txBody>
                  <a:tcPr marL="26262" marR="26262" marT="13131" marB="13131" anchor="ctr"/>
                </a:tc>
                <a:tc>
                  <a:txBody>
                    <a:bodyPr/>
                    <a:lstStyle/>
                    <a:p>
                      <a:r>
                        <a:rPr lang="en-US" sz="1000"/>
                        <a:t>enrollment.php checks seat_available before inserting to student_courses.</a:t>
                      </a:r>
                    </a:p>
                  </a:txBody>
                  <a:tcPr marL="26262" marR="26262" marT="13131" marB="13131" anchor="ctr"/>
                </a:tc>
                <a:extLst>
                  <a:ext uri="{0D108BD9-81ED-4DB2-BD59-A6C34878D82A}">
                    <a16:rowId xmlns:a16="http://schemas.microsoft.com/office/drawing/2014/main" val="1625301656"/>
                  </a:ext>
                </a:extLst>
              </a:tr>
              <a:tr h="359472">
                <a:tc>
                  <a:txBody>
                    <a:bodyPr/>
                    <a:lstStyle/>
                    <a:p>
                      <a:r>
                        <a:rPr lang="en-US" sz="1000" b="1"/>
                        <a:t>REQ-7: Waitlisting when full</a:t>
                      </a:r>
                      <a:endParaRPr lang="en-US" sz="1000"/>
                    </a:p>
                  </a:txBody>
                  <a:tcPr marL="26262" marR="26262" marT="13131" marB="13131" anchor="ctr"/>
                </a:tc>
                <a:tc>
                  <a:txBody>
                    <a:bodyPr/>
                    <a:lstStyle/>
                    <a:p>
                      <a:r>
                        <a:rPr lang="en-US" sz="1000"/>
                        <a:t>Add to waitlist if course is full</a:t>
                      </a:r>
                    </a:p>
                  </a:txBody>
                  <a:tcPr marL="26262" marR="26262" marT="13131" marB="13131" anchor="ctr"/>
                </a:tc>
                <a:tc>
                  <a:txBody>
                    <a:bodyPr/>
                    <a:lstStyle/>
                    <a:p>
                      <a:r>
                        <a:rPr lang="en-US" sz="1000"/>
                        <a:t>Supported partially: currently rejects if full; future enhancement documented to add waitlist logic.</a:t>
                      </a:r>
                    </a:p>
                  </a:txBody>
                  <a:tcPr marL="26262" marR="26262" marT="13131" marB="13131" anchor="ctr"/>
                </a:tc>
                <a:extLst>
                  <a:ext uri="{0D108BD9-81ED-4DB2-BD59-A6C34878D82A}">
                    <a16:rowId xmlns:a16="http://schemas.microsoft.com/office/drawing/2014/main" val="1727968573"/>
                  </a:ext>
                </a:extLst>
              </a:tr>
              <a:tr h="359472">
                <a:tc>
                  <a:txBody>
                    <a:bodyPr/>
                    <a:lstStyle/>
                    <a:p>
                      <a:r>
                        <a:rPr lang="en-US" sz="1000" b="1"/>
                        <a:t>REQ-8: Notify on cancellation</a:t>
                      </a:r>
                      <a:endParaRPr lang="en-US" sz="1000"/>
                    </a:p>
                  </a:txBody>
                  <a:tcPr marL="26262" marR="26262" marT="13131" marB="13131" anchor="ctr"/>
                </a:tc>
                <a:tc>
                  <a:txBody>
                    <a:bodyPr/>
                    <a:lstStyle/>
                    <a:p>
                      <a:r>
                        <a:rPr lang="en-US" sz="1000"/>
                        <a:t>Notify next waitlisted student when seat opens</a:t>
                      </a:r>
                    </a:p>
                  </a:txBody>
                  <a:tcPr marL="26262" marR="26262" marT="13131" marB="13131" anchor="ctr"/>
                </a:tc>
                <a:tc>
                  <a:txBody>
                    <a:bodyPr/>
                    <a:lstStyle/>
                    <a:p>
                      <a:r>
                        <a:rPr lang="en-US" sz="1000"/>
                        <a:t>Documented in SRS for future, placeholder in system design. Not implemented in this version.</a:t>
                      </a:r>
                    </a:p>
                  </a:txBody>
                  <a:tcPr marL="26262" marR="26262" marT="13131" marB="13131" anchor="ctr"/>
                </a:tc>
                <a:extLst>
                  <a:ext uri="{0D108BD9-81ED-4DB2-BD59-A6C34878D82A}">
                    <a16:rowId xmlns:a16="http://schemas.microsoft.com/office/drawing/2014/main" val="1299591180"/>
                  </a:ext>
                </a:extLst>
              </a:tr>
              <a:tr h="359472">
                <a:tc>
                  <a:txBody>
                    <a:bodyPr/>
                    <a:lstStyle/>
                    <a:p>
                      <a:r>
                        <a:rPr lang="en-US" sz="1000" b="1"/>
                        <a:t>Nonfunctional: Security</a:t>
                      </a:r>
                      <a:endParaRPr lang="en-US" sz="1000"/>
                    </a:p>
                  </a:txBody>
                  <a:tcPr marL="26262" marR="26262" marT="13131" marB="13131" anchor="ctr"/>
                </a:tc>
                <a:tc>
                  <a:txBody>
                    <a:bodyPr/>
                    <a:lstStyle/>
                    <a:p>
                      <a:r>
                        <a:rPr lang="en-US" sz="1000"/>
                        <a:t>Password hashing, prevent SQL injection</a:t>
                      </a:r>
                    </a:p>
                  </a:txBody>
                  <a:tcPr marL="26262" marR="26262" marT="13131" marB="13131" anchor="ctr"/>
                </a:tc>
                <a:tc>
                  <a:txBody>
                    <a:bodyPr/>
                    <a:lstStyle/>
                    <a:p>
                      <a:r>
                        <a:rPr lang="en-US" sz="1000"/>
                        <a:t>password_hash() + password_verify() in login/registration; all DB operations use </a:t>
                      </a:r>
                      <a:r>
                        <a:rPr lang="en-US" sz="1000" b="1"/>
                        <a:t>PDO prepared statements</a:t>
                      </a:r>
                      <a:r>
                        <a:rPr lang="en-US" sz="1000"/>
                        <a:t>.</a:t>
                      </a:r>
                    </a:p>
                  </a:txBody>
                  <a:tcPr marL="26262" marR="26262" marT="13131" marB="13131" anchor="ctr"/>
                </a:tc>
                <a:extLst>
                  <a:ext uri="{0D108BD9-81ED-4DB2-BD59-A6C34878D82A}">
                    <a16:rowId xmlns:a16="http://schemas.microsoft.com/office/drawing/2014/main" val="2482076780"/>
                  </a:ext>
                </a:extLst>
              </a:tr>
              <a:tr h="359472">
                <a:tc>
                  <a:txBody>
                    <a:bodyPr/>
                    <a:lstStyle/>
                    <a:p>
                      <a:r>
                        <a:rPr lang="en-US" sz="1000" b="1"/>
                        <a:t>Nonfunctional: Maintainability</a:t>
                      </a:r>
                      <a:endParaRPr lang="en-US" sz="1000"/>
                    </a:p>
                  </a:txBody>
                  <a:tcPr marL="26262" marR="26262" marT="13131" marB="13131" anchor="ctr"/>
                </a:tc>
                <a:tc>
                  <a:txBody>
                    <a:bodyPr/>
                    <a:lstStyle/>
                    <a:p>
                      <a:r>
                        <a:rPr lang="en-US" sz="1000"/>
                        <a:t>Modular code, clear comments, hosted on GitHub</a:t>
                      </a:r>
                    </a:p>
                  </a:txBody>
                  <a:tcPr marL="26262" marR="26262" marT="13131" marB="13131" anchor="ctr"/>
                </a:tc>
                <a:tc>
                  <a:txBody>
                    <a:bodyPr/>
                    <a:lstStyle/>
                    <a:p>
                      <a:r>
                        <a:rPr lang="en-US" sz="1000"/>
                        <a:t>Functions like connectDB() in database.php, consistent commenting.</a:t>
                      </a:r>
                    </a:p>
                  </a:txBody>
                  <a:tcPr marL="26262" marR="26262" marT="13131" marB="13131" anchor="ctr"/>
                </a:tc>
                <a:extLst>
                  <a:ext uri="{0D108BD9-81ED-4DB2-BD59-A6C34878D82A}">
                    <a16:rowId xmlns:a16="http://schemas.microsoft.com/office/drawing/2014/main" val="377609508"/>
                  </a:ext>
                </a:extLst>
              </a:tr>
              <a:tr h="210718">
                <a:tc>
                  <a:txBody>
                    <a:bodyPr/>
                    <a:lstStyle/>
                    <a:p>
                      <a:r>
                        <a:rPr lang="en-US" sz="1000" b="1"/>
                        <a:t>Nonfunctional: Performance</a:t>
                      </a:r>
                      <a:endParaRPr lang="en-US" sz="1000"/>
                    </a:p>
                  </a:txBody>
                  <a:tcPr marL="26262" marR="26262" marT="13131" marB="13131" anchor="ctr"/>
                </a:tc>
                <a:tc>
                  <a:txBody>
                    <a:bodyPr/>
                    <a:lstStyle/>
                    <a:p>
                      <a:r>
                        <a:rPr lang="en-US" sz="1000"/>
                        <a:t>Load response under 2 sec for typical usage</a:t>
                      </a:r>
                    </a:p>
                  </a:txBody>
                  <a:tcPr marL="26262" marR="26262" marT="13131" marB="13131" anchor="ctr"/>
                </a:tc>
                <a:tc>
                  <a:txBody>
                    <a:bodyPr/>
                    <a:lstStyle/>
                    <a:p>
                      <a:r>
                        <a:rPr lang="en-US" sz="1000" dirty="0"/>
                        <a:t>Meets on XAMPP local test (not formally load tested).</a:t>
                      </a:r>
                    </a:p>
                  </a:txBody>
                  <a:tcPr marL="26262" marR="26262" marT="13131" marB="13131" anchor="ctr"/>
                </a:tc>
                <a:extLst>
                  <a:ext uri="{0D108BD9-81ED-4DB2-BD59-A6C34878D82A}">
                    <a16:rowId xmlns:a16="http://schemas.microsoft.com/office/drawing/2014/main" val="367811571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a:t>Lessons Learned &amp; Next Steps</a:t>
            </a:r>
          </a:p>
        </p:txBody>
      </p:sp>
      <p:pic>
        <p:nvPicPr>
          <p:cNvPr id="4" name="Picture 3" descr="A screen shot of a login&#10;&#10;AI-generated content may be incorrect.">
            <a:extLst>
              <a:ext uri="{FF2B5EF4-FFF2-40B4-BE49-F238E27FC236}">
                <a16:creationId xmlns:a16="http://schemas.microsoft.com/office/drawing/2014/main" id="{74A03675-A650-1DE2-8C95-E2075F55D0B2}"/>
              </a:ext>
            </a:extLst>
          </p:cNvPr>
          <p:cNvPicPr>
            <a:picLocks noChangeAspect="1"/>
          </p:cNvPicPr>
          <p:nvPr/>
        </p:nvPicPr>
        <p:blipFill>
          <a:blip r:embed="rId3"/>
          <a:srcRect l="3579" r="9554" b="-1"/>
          <a:stretch>
            <a:fillRect/>
          </a:stretch>
        </p:blipFill>
        <p:spPr>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3167986" y="3752850"/>
            <a:ext cx="5614060" cy="2452687"/>
          </a:xfrm>
        </p:spPr>
        <p:txBody>
          <a:bodyPr anchor="ctr">
            <a:normAutofit/>
          </a:bodyPr>
          <a:lstStyle/>
          <a:p>
            <a:r>
              <a:rPr lang="en-US" sz="1600"/>
              <a:t>Strengthened secure PHP and database design</a:t>
            </a:r>
          </a:p>
          <a:p>
            <a:r>
              <a:rPr lang="en-US" sz="1600"/>
              <a:t>Future improvements:</a:t>
            </a:r>
          </a:p>
          <a:p>
            <a:pPr lvl="1"/>
            <a:r>
              <a:rPr lang="en-US" sz="1600"/>
              <a:t>Automated testing tools</a:t>
            </a:r>
          </a:p>
          <a:p>
            <a:pPr lvl="1"/>
            <a:r>
              <a:rPr lang="en-US" sz="1600"/>
              <a:t>Admin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153</TotalTime>
  <Words>1231</Words>
  <Application>Microsoft Office PowerPoint</Application>
  <PresentationFormat>On-screen Show (4:3)</PresentationFormat>
  <Paragraphs>95</Paragraphs>
  <Slides>11</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Final Software Project</vt:lpstr>
      <vt:lpstr>Introduction</vt:lpstr>
      <vt:lpstr>SRS Document Overview</vt:lpstr>
      <vt:lpstr>UML Design Model</vt:lpstr>
      <vt:lpstr>Landing, Login, Registration Pages</vt:lpstr>
      <vt:lpstr>MySQL Database &amp; Class Registration</vt:lpstr>
      <vt:lpstr>PHP Code Highlights</vt:lpstr>
      <vt:lpstr>SRS vs PHP Implementation</vt:lpstr>
      <vt:lpstr>Lessons Learned &amp; Next Steps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Raul mcHuk</dc:creator>
  <cp:keywords/>
  <dc:description>generated using python-pptx</dc:description>
  <cp:lastModifiedBy>Raul mcHuk</cp:lastModifiedBy>
  <cp:revision>8</cp:revision>
  <dcterms:created xsi:type="dcterms:W3CDTF">2013-01-27T09:14:16Z</dcterms:created>
  <dcterms:modified xsi:type="dcterms:W3CDTF">2025-07-01T05:16:25Z</dcterms:modified>
  <cp:category/>
</cp:coreProperties>
</file>