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8BC2A0-D115-4133-986D-56E463BA2B8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V="1">
            <a:off x="3749040" y="1280160"/>
            <a:ext cx="3108960" cy="329184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  <a:tailEnd len="med" type="triangle" w="med"/>
          </a:ln>
        </p:spPr>
      </p:sp>
      <p:sp>
        <p:nvSpPr>
          <p:cNvPr id="40" name="CustomShape 2"/>
          <p:cNvSpPr/>
          <p:nvPr/>
        </p:nvSpPr>
        <p:spPr>
          <a:xfrm>
            <a:off x="5852160" y="2103120"/>
            <a:ext cx="365760" cy="274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1" name="TextShape 3"/>
          <p:cNvSpPr txBox="1"/>
          <p:nvPr/>
        </p:nvSpPr>
        <p:spPr>
          <a:xfrm>
            <a:off x="2560320" y="4846320"/>
            <a:ext cx="861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X1, Y1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6361920" y="2122560"/>
            <a:ext cx="861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X2, Y2</a:t>
            </a:r>
            <a:endParaRPr/>
          </a:p>
        </p:txBody>
      </p:sp>
      <p:sp>
        <p:nvSpPr>
          <p:cNvPr id="43" name="Line 5"/>
          <p:cNvSpPr/>
          <p:nvPr/>
        </p:nvSpPr>
        <p:spPr>
          <a:xfrm flipV="1">
            <a:off x="3657600" y="1280160"/>
            <a:ext cx="0" cy="347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TextShape 6"/>
          <p:cNvSpPr txBox="1"/>
          <p:nvPr/>
        </p:nvSpPr>
        <p:spPr>
          <a:xfrm>
            <a:off x="3291840" y="1280160"/>
            <a:ext cx="333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</a:t>
            </a:r>
            <a:endParaRPr/>
          </a:p>
        </p:txBody>
      </p:sp>
      <p:sp>
        <p:nvSpPr>
          <p:cNvPr id="45" name="Line 7"/>
          <p:cNvSpPr/>
          <p:nvPr/>
        </p:nvSpPr>
        <p:spPr>
          <a:xfrm flipH="1">
            <a:off x="3657600" y="2286000"/>
            <a:ext cx="21945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CustomShape 8"/>
          <p:cNvSpPr/>
          <p:nvPr/>
        </p:nvSpPr>
        <p:spPr>
          <a:xfrm>
            <a:off x="3657600" y="2286000"/>
            <a:ext cx="365760" cy="274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47" name="Line 9"/>
          <p:cNvSpPr/>
          <p:nvPr/>
        </p:nvSpPr>
        <p:spPr>
          <a:xfrm flipH="1">
            <a:off x="2468880" y="2286000"/>
            <a:ext cx="11887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8" name="Line 10"/>
          <p:cNvSpPr/>
          <p:nvPr/>
        </p:nvSpPr>
        <p:spPr>
          <a:xfrm flipH="1">
            <a:off x="2468880" y="4698000"/>
            <a:ext cx="11887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9" name="Line 11"/>
          <p:cNvSpPr/>
          <p:nvPr/>
        </p:nvSpPr>
        <p:spPr>
          <a:xfrm>
            <a:off x="2926080" y="2286000"/>
            <a:ext cx="0" cy="246888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sp>
      <p:sp>
        <p:nvSpPr>
          <p:cNvPr id="50" name="TextShape 12"/>
          <p:cNvSpPr txBox="1"/>
          <p:nvPr/>
        </p:nvSpPr>
        <p:spPr>
          <a:xfrm>
            <a:off x="2560320" y="3291840"/>
            <a:ext cx="333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</a:t>
            </a: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2468880" y="3347280"/>
            <a:ext cx="182880" cy="163440"/>
          </a:xfrm>
          <a:prstGeom prst="triangle">
            <a:avLst>
              <a:gd name="adj" fmla="val 108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2" name="TextShape 14"/>
          <p:cNvSpPr txBox="1"/>
          <p:nvPr/>
        </p:nvSpPr>
        <p:spPr>
          <a:xfrm>
            <a:off x="4480560" y="1920240"/>
            <a:ext cx="333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4389120" y="1975680"/>
            <a:ext cx="182880" cy="163440"/>
          </a:xfrm>
          <a:prstGeom prst="triangle">
            <a:avLst>
              <a:gd name="adj" fmla="val 108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" name="Line 16"/>
          <p:cNvSpPr/>
          <p:nvPr/>
        </p:nvSpPr>
        <p:spPr>
          <a:xfrm flipH="1" flipV="1">
            <a:off x="1005840" y="2103120"/>
            <a:ext cx="2651760" cy="259488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55" name="Line 17"/>
          <p:cNvSpPr/>
          <p:nvPr/>
        </p:nvSpPr>
        <p:spPr>
          <a:xfrm>
            <a:off x="3657600" y="4755240"/>
            <a:ext cx="42976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CustomShape 18"/>
          <p:cNvSpPr/>
          <p:nvPr/>
        </p:nvSpPr>
        <p:spPr>
          <a:xfrm>
            <a:off x="3474720" y="4572000"/>
            <a:ext cx="365760" cy="274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7" name="Freeform 19"/>
          <p:cNvSpPr/>
          <p:nvPr/>
        </p:nvSpPr>
        <p:spPr>
          <a:xfrm>
            <a:off x="4869000" y="2286000"/>
            <a:ext cx="617760" cy="457560"/>
          </a:xfrm>
          <a:custGeom>
            <a:avLst/>
            <a:gdLst/>
            <a:ahLst/>
            <a:rect l="0" t="0" r="r" b="b"/>
            <a:pathLst>
              <a:path w="1716" h="1271">
                <a:moveTo>
                  <a:pt x="1715" y="0"/>
                </a:moveTo>
                <a:cubicBezTo>
                  <a:pt x="0" y="782"/>
                  <a:pt x="1715" y="1270"/>
                  <a:pt x="1715" y="1270"/>
                </a:cubicBez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58" name="TextShape 20"/>
          <p:cNvSpPr txBox="1"/>
          <p:nvPr/>
        </p:nvSpPr>
        <p:spPr>
          <a:xfrm>
            <a:off x="4846320" y="2468880"/>
            <a:ext cx="435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</a:t>
            </a:r>
            <a:endParaRPr/>
          </a:p>
        </p:txBody>
      </p:sp>
      <p:sp>
        <p:nvSpPr>
          <p:cNvPr id="59" name="TextShape 21"/>
          <p:cNvSpPr txBox="1"/>
          <p:nvPr/>
        </p:nvSpPr>
        <p:spPr>
          <a:xfrm>
            <a:off x="436320" y="1756800"/>
            <a:ext cx="1575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Device Y-Axis</a:t>
            </a:r>
            <a:endParaRPr/>
          </a:p>
        </p:txBody>
      </p:sp>
      <p:sp>
        <p:nvSpPr>
          <p:cNvPr id="60" name="TextShape 22"/>
          <p:cNvSpPr txBox="1"/>
          <p:nvPr/>
        </p:nvSpPr>
        <p:spPr>
          <a:xfrm>
            <a:off x="6858000" y="1116720"/>
            <a:ext cx="1600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Device X-Axis</a:t>
            </a:r>
            <a:endParaRPr/>
          </a:p>
        </p:txBody>
      </p:sp>
      <p:sp>
        <p:nvSpPr>
          <p:cNvPr id="61" name="TextShape 23"/>
          <p:cNvSpPr txBox="1"/>
          <p:nvPr/>
        </p:nvSpPr>
        <p:spPr>
          <a:xfrm>
            <a:off x="7955280" y="4591440"/>
            <a:ext cx="333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</a:t>
            </a:r>
            <a:endParaRPr/>
          </a:p>
        </p:txBody>
      </p:sp>
      <p:sp>
        <p:nvSpPr>
          <p:cNvPr id="62" name="Freeform 24"/>
          <p:cNvSpPr/>
          <p:nvPr/>
        </p:nvSpPr>
        <p:spPr>
          <a:xfrm>
            <a:off x="3049200" y="3692880"/>
            <a:ext cx="587880" cy="605160"/>
          </a:xfrm>
          <a:custGeom>
            <a:avLst/>
            <a:gdLst/>
            <a:ahLst/>
            <a:rect l="0" t="0" r="r" b="b"/>
            <a:pathLst>
              <a:path w="1633" h="1681">
                <a:moveTo>
                  <a:pt x="1632" y="943"/>
                </a:moveTo>
                <a:cubicBezTo>
                  <a:pt x="0" y="0"/>
                  <a:pt x="598" y="1680"/>
                  <a:pt x="598" y="1680"/>
                </a:cubicBez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63" name="TextShape 25"/>
          <p:cNvSpPr txBox="1"/>
          <p:nvPr/>
        </p:nvSpPr>
        <p:spPr>
          <a:xfrm rot="3271200">
            <a:off x="2883960" y="3721680"/>
            <a:ext cx="435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</a:t>
            </a:r>
            <a:endParaRPr/>
          </a:p>
        </p:txBody>
      </p:sp>
      <p:sp>
        <p:nvSpPr>
          <p:cNvPr id="64" name="Freeform 26"/>
          <p:cNvSpPr/>
          <p:nvPr/>
        </p:nvSpPr>
        <p:spPr>
          <a:xfrm>
            <a:off x="4023360" y="4280040"/>
            <a:ext cx="641880" cy="453960"/>
          </a:xfrm>
          <a:custGeom>
            <a:avLst/>
            <a:gdLst/>
            <a:ahLst/>
            <a:rect l="0" t="0" r="r" b="b"/>
            <a:pathLst>
              <a:path w="1783" h="1261">
                <a:moveTo>
                  <a:pt x="381" y="1260"/>
                </a:moveTo>
                <a:cubicBezTo>
                  <a:pt x="1782" y="0"/>
                  <a:pt x="0" y="49"/>
                  <a:pt x="0" y="49"/>
                </a:cubicBez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65" name="TextShape 27"/>
          <p:cNvSpPr txBox="1"/>
          <p:nvPr/>
        </p:nvSpPr>
        <p:spPr>
          <a:xfrm>
            <a:off x="4353840" y="4225680"/>
            <a:ext cx="435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</a:t>
            </a:r>
            <a:endParaRPr/>
          </a:p>
        </p:txBody>
      </p:sp>
      <p:sp>
        <p:nvSpPr>
          <p:cNvPr id="66" name="Line 28"/>
          <p:cNvSpPr/>
          <p:nvPr/>
        </p:nvSpPr>
        <p:spPr>
          <a:xfrm>
            <a:off x="6035040" y="2286000"/>
            <a:ext cx="365760" cy="3017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7" name="Line 29"/>
          <p:cNvSpPr/>
          <p:nvPr/>
        </p:nvSpPr>
        <p:spPr>
          <a:xfrm>
            <a:off x="3657600" y="4755240"/>
            <a:ext cx="2560320" cy="639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8" name="TextShape 30"/>
          <p:cNvSpPr txBox="1"/>
          <p:nvPr/>
        </p:nvSpPr>
        <p:spPr>
          <a:xfrm>
            <a:off x="6400800" y="5486400"/>
            <a:ext cx="1753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Points on Track</a:t>
            </a:r>
            <a:endParaRPr/>
          </a:p>
        </p:txBody>
      </p:sp>
      <p:sp>
        <p:nvSpPr>
          <p:cNvPr id="69" name="TextShape 31"/>
          <p:cNvSpPr txBox="1"/>
          <p:nvPr/>
        </p:nvSpPr>
        <p:spPr>
          <a:xfrm>
            <a:off x="2086920" y="5486400"/>
            <a:ext cx="35823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D= sqrt((x2 – x1)^2 + (y2 – y1)^2)</a:t>
            </a:r>
            <a:endParaRPr/>
          </a:p>
          <a:p>
            <a:r>
              <a:rPr lang="en-US">
                <a:latin typeface="Arial"/>
              </a:rPr>
              <a:t>Or = arcsine((y2-y1)/D)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