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77" r:id="rId5"/>
    <p:sldId id="283" r:id="rId6"/>
    <p:sldId id="278" r:id="rId7"/>
    <p:sldId id="279" r:id="rId8"/>
    <p:sldId id="259" r:id="rId9"/>
    <p:sldId id="260" r:id="rId10"/>
    <p:sldId id="281" r:id="rId11"/>
    <p:sldId id="261" r:id="rId12"/>
    <p:sldId id="284" r:id="rId13"/>
    <p:sldId id="285" r:id="rId14"/>
    <p:sldId id="286" r:id="rId15"/>
    <p:sldId id="262" r:id="rId16"/>
    <p:sldId id="287" r:id="rId17"/>
    <p:sldId id="288" r:id="rId18"/>
    <p:sldId id="275"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51035D-F7DA-4E59-A66D-2B91B5BF947D}">
          <p14:sldIdLst>
            <p14:sldId id="256"/>
          </p14:sldIdLst>
        </p14:section>
        <p14:section name="Untitled Section" id="{62F799BE-EE4B-4A01-BD73-341026F7378B}">
          <p14:sldIdLst>
            <p14:sldId id="257"/>
            <p14:sldId id="258"/>
            <p14:sldId id="277"/>
            <p14:sldId id="283"/>
            <p14:sldId id="278"/>
            <p14:sldId id="279"/>
            <p14:sldId id="259"/>
            <p14:sldId id="260"/>
            <p14:sldId id="281"/>
            <p14:sldId id="261"/>
            <p14:sldId id="284"/>
            <p14:sldId id="285"/>
            <p14:sldId id="286"/>
            <p14:sldId id="262"/>
            <p14:sldId id="287"/>
            <p14:sldId id="288"/>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0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2B524A-52B3-4A60-95A9-92BCE4F489E1}">
  <a:tblStyle styleId="{F32B524A-52B3-4A60-95A9-92BCE4F489E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90" d="100"/>
          <a:sy n="90" d="100"/>
        </p:scale>
        <p:origin x="1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99452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72290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81424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8070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99562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046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965572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5044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5173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77221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199"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1999"/>
          </a:xfrm>
          <a:prstGeom prst="rect">
            <a:avLst/>
          </a:prstGeom>
        </p:spPr>
        <p:txBody>
          <a:bodyPr lIns="91425" tIns="91425" rIns="91425" bIns="91425" anchor="t"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699"/>
          </a:xfrm>
          <a:prstGeom prst="rect">
            <a:avLst/>
          </a:prstGeom>
        </p:spPr>
        <p:txBody>
          <a:bodyPr lIns="91425" tIns="91425" rIns="91425" bIns="91425" anchor="b"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799"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799" cy="1541999"/>
          </a:xfrm>
          <a:prstGeom prst="rect">
            <a:avLst/>
          </a:prstGeom>
        </p:spPr>
        <p:txBody>
          <a:bodyPr lIns="91425" tIns="91425" rIns="91425" bIns="91425" anchor="ctr" anchorCtr="0"/>
          <a:lstStyle>
            <a:lvl1pPr lvl="0" algn="ctr" rtl="0">
              <a:spcBef>
                <a:spcPts val="0"/>
              </a:spcBef>
              <a:buClr>
                <a:schemeClr val="lt1"/>
              </a:buClr>
              <a:buSzPct val="100000"/>
              <a:defRPr sz="4800">
                <a:solidFill>
                  <a:schemeClr val="lt1"/>
                </a:solidFill>
              </a:defRPr>
            </a:lvl1pPr>
            <a:lvl2pPr lvl="1" algn="ctr" rtl="0">
              <a:spcBef>
                <a:spcPts val="0"/>
              </a:spcBef>
              <a:buClr>
                <a:schemeClr val="lt1"/>
              </a:buClr>
              <a:buSzPct val="100000"/>
              <a:defRPr sz="4800">
                <a:solidFill>
                  <a:schemeClr val="lt1"/>
                </a:solidFill>
              </a:defRPr>
            </a:lvl2pPr>
            <a:lvl3pPr lvl="2" algn="ctr" rtl="0">
              <a:spcBef>
                <a:spcPts val="0"/>
              </a:spcBef>
              <a:buClr>
                <a:schemeClr val="lt1"/>
              </a:buClr>
              <a:buSzPct val="100000"/>
              <a:defRPr sz="4800">
                <a:solidFill>
                  <a:schemeClr val="lt1"/>
                </a:solidFill>
              </a:defRPr>
            </a:lvl3pPr>
            <a:lvl4pPr lvl="3" algn="ctr" rtl="0">
              <a:spcBef>
                <a:spcPts val="0"/>
              </a:spcBef>
              <a:buClr>
                <a:schemeClr val="lt1"/>
              </a:buClr>
              <a:buSzPct val="100000"/>
              <a:defRPr sz="4800">
                <a:solidFill>
                  <a:schemeClr val="lt1"/>
                </a:solidFill>
              </a:defRPr>
            </a:lvl4pPr>
            <a:lvl5pPr lvl="4" algn="ctr" rtl="0">
              <a:spcBef>
                <a:spcPts val="0"/>
              </a:spcBef>
              <a:buClr>
                <a:schemeClr val="lt1"/>
              </a:buClr>
              <a:buSzPct val="100000"/>
              <a:defRPr sz="4800">
                <a:solidFill>
                  <a:schemeClr val="lt1"/>
                </a:solidFill>
              </a:defRPr>
            </a:lvl5pPr>
            <a:lvl6pPr lvl="5" algn="ctr" rtl="0">
              <a:spcBef>
                <a:spcPts val="0"/>
              </a:spcBef>
              <a:buClr>
                <a:schemeClr val="lt1"/>
              </a:buClr>
              <a:buSzPct val="100000"/>
              <a:defRPr sz="4800">
                <a:solidFill>
                  <a:schemeClr val="lt1"/>
                </a:solidFill>
              </a:defRPr>
            </a:lvl6pPr>
            <a:lvl7pPr lvl="6" algn="ctr" rtl="0">
              <a:spcBef>
                <a:spcPts val="0"/>
              </a:spcBef>
              <a:buClr>
                <a:schemeClr val="lt1"/>
              </a:buClr>
              <a:buSzPct val="100000"/>
              <a:defRPr sz="4800">
                <a:solidFill>
                  <a:schemeClr val="lt1"/>
                </a:solidFill>
              </a:defRPr>
            </a:lvl7pPr>
            <a:lvl8pPr lvl="7" algn="ctr" rtl="0">
              <a:spcBef>
                <a:spcPts val="0"/>
              </a:spcBef>
              <a:buClr>
                <a:schemeClr val="lt1"/>
              </a:buClr>
              <a:buSzPct val="100000"/>
              <a:defRPr sz="4800">
                <a:solidFill>
                  <a:schemeClr val="lt1"/>
                </a:solidFill>
              </a:defRPr>
            </a:lvl8pPr>
            <a:lvl9pPr lvl="8" algn="ctr" rtl="0">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2410112" y="1595775"/>
            <a:ext cx="6321599" cy="3002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199"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599" cy="6353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rgbClr val="353535"/>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199" cy="3835499"/>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199" cy="1318199"/>
          </a:xfrm>
          <a:prstGeom prst="rect">
            <a:avLst/>
          </a:prstGeom>
        </p:spPr>
        <p:txBody>
          <a:bodyPr lIns="91425" tIns="91425" rIns="91425" bIns="91425" anchor="b" anchorCtr="0"/>
          <a:lstStyle>
            <a:lvl1pPr lvl="0" algn="ctr" rtl="0">
              <a:spcBef>
                <a:spcPts val="0"/>
              </a:spcBef>
              <a:buClr>
                <a:schemeClr val="dk1"/>
              </a:buClr>
              <a:buSzPct val="100000"/>
              <a:defRPr sz="3600">
                <a:solidFill>
                  <a:schemeClr val="dk1"/>
                </a:solidFill>
              </a:defRPr>
            </a:lvl1pPr>
            <a:lvl2pPr lvl="1" algn="ctr" rtl="0">
              <a:spcBef>
                <a:spcPts val="0"/>
              </a:spcBef>
              <a:buClr>
                <a:schemeClr val="dk1"/>
              </a:buClr>
              <a:buSzPct val="100000"/>
              <a:defRPr sz="3600">
                <a:solidFill>
                  <a:schemeClr val="dk1"/>
                </a:solidFill>
              </a:defRPr>
            </a:lvl2pPr>
            <a:lvl3pPr lvl="2" algn="ctr" rtl="0">
              <a:spcBef>
                <a:spcPts val="0"/>
              </a:spcBef>
              <a:buClr>
                <a:schemeClr val="dk1"/>
              </a:buClr>
              <a:buSzPct val="100000"/>
              <a:defRPr sz="3600">
                <a:solidFill>
                  <a:schemeClr val="dk1"/>
                </a:solidFill>
              </a:defRPr>
            </a:lvl3pPr>
            <a:lvl4pPr lvl="3" algn="ctr" rtl="0">
              <a:spcBef>
                <a:spcPts val="0"/>
              </a:spcBef>
              <a:buClr>
                <a:schemeClr val="dk1"/>
              </a:buClr>
              <a:buSzPct val="100000"/>
              <a:defRPr sz="3600">
                <a:solidFill>
                  <a:schemeClr val="dk1"/>
                </a:solidFill>
              </a:defRPr>
            </a:lvl4pPr>
            <a:lvl5pPr lvl="4" algn="ctr" rtl="0">
              <a:spcBef>
                <a:spcPts val="0"/>
              </a:spcBef>
              <a:buClr>
                <a:schemeClr val="dk1"/>
              </a:buClr>
              <a:buSzPct val="100000"/>
              <a:defRPr sz="3600">
                <a:solidFill>
                  <a:schemeClr val="dk1"/>
                </a:solidFill>
              </a:defRPr>
            </a:lvl5pPr>
            <a:lvl6pPr lvl="5" algn="ctr" rtl="0">
              <a:spcBef>
                <a:spcPts val="0"/>
              </a:spcBef>
              <a:buClr>
                <a:schemeClr val="dk1"/>
              </a:buClr>
              <a:buSzPct val="100000"/>
              <a:defRPr sz="3600">
                <a:solidFill>
                  <a:schemeClr val="dk1"/>
                </a:solidFill>
              </a:defRPr>
            </a:lvl6pPr>
            <a:lvl7pPr lvl="6" algn="ctr" rtl="0">
              <a:spcBef>
                <a:spcPts val="0"/>
              </a:spcBef>
              <a:buClr>
                <a:schemeClr val="dk1"/>
              </a:buClr>
              <a:buSzPct val="100000"/>
              <a:defRPr sz="3600">
                <a:solidFill>
                  <a:schemeClr val="dk1"/>
                </a:solidFill>
              </a:defRPr>
            </a:lvl7pPr>
            <a:lvl8pPr lvl="7" algn="ctr" rtl="0">
              <a:spcBef>
                <a:spcPts val="0"/>
              </a:spcBef>
              <a:buClr>
                <a:schemeClr val="dk1"/>
              </a:buClr>
              <a:buSzPct val="100000"/>
              <a:defRPr sz="3600">
                <a:solidFill>
                  <a:schemeClr val="dk1"/>
                </a:solidFill>
              </a:defRPr>
            </a:lvl8pPr>
            <a:lvl9pPr lvl="8" algn="ctr" rtl="0">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199"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299"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799"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099" cy="1538399"/>
          </a:xfrm>
          <a:prstGeom prst="rect">
            <a:avLst/>
          </a:prstGeom>
        </p:spPr>
        <p:txBody>
          <a:bodyPr lIns="91425" tIns="91425" rIns="91425" bIns="91425" anchor="ctr" anchorCtr="0"/>
          <a:lstStyle>
            <a:lvl1pPr lvl="0" algn="ctr" rtl="0">
              <a:spcBef>
                <a:spcPts val="0"/>
              </a:spcBef>
              <a:buClr>
                <a:schemeClr val="dk1"/>
              </a:buClr>
              <a:buSzPct val="100000"/>
              <a:buFont typeface="Lato"/>
              <a:defRPr sz="9600">
                <a:solidFill>
                  <a:schemeClr val="dk1"/>
                </a:solidFill>
                <a:latin typeface="Lato"/>
                <a:ea typeface="Lato"/>
                <a:cs typeface="Lato"/>
                <a:sym typeface="Lato"/>
              </a:defRPr>
            </a:lvl1pPr>
            <a:lvl2pPr lvl="1" algn="ctr" rtl="0">
              <a:spcBef>
                <a:spcPts val="0"/>
              </a:spcBef>
              <a:buClr>
                <a:schemeClr val="dk1"/>
              </a:buClr>
              <a:buSzPct val="100000"/>
              <a:buFont typeface="Lato"/>
              <a:defRPr sz="9600">
                <a:solidFill>
                  <a:schemeClr val="dk1"/>
                </a:solidFill>
                <a:latin typeface="Lato"/>
                <a:ea typeface="Lato"/>
                <a:cs typeface="Lato"/>
                <a:sym typeface="Lato"/>
              </a:defRPr>
            </a:lvl2pPr>
            <a:lvl3pPr lvl="2" algn="ctr" rtl="0">
              <a:spcBef>
                <a:spcPts val="0"/>
              </a:spcBef>
              <a:buClr>
                <a:schemeClr val="dk1"/>
              </a:buClr>
              <a:buSzPct val="100000"/>
              <a:buFont typeface="Lato"/>
              <a:defRPr sz="9600">
                <a:solidFill>
                  <a:schemeClr val="dk1"/>
                </a:solidFill>
                <a:latin typeface="Lato"/>
                <a:ea typeface="Lato"/>
                <a:cs typeface="Lato"/>
                <a:sym typeface="Lato"/>
              </a:defRPr>
            </a:lvl3pPr>
            <a:lvl4pPr lvl="3" algn="ctr" rtl="0">
              <a:spcBef>
                <a:spcPts val="0"/>
              </a:spcBef>
              <a:buClr>
                <a:schemeClr val="dk1"/>
              </a:buClr>
              <a:buSzPct val="100000"/>
              <a:buFont typeface="Lato"/>
              <a:defRPr sz="9600">
                <a:solidFill>
                  <a:schemeClr val="dk1"/>
                </a:solidFill>
                <a:latin typeface="Lato"/>
                <a:ea typeface="Lato"/>
                <a:cs typeface="Lato"/>
                <a:sym typeface="Lato"/>
              </a:defRPr>
            </a:lvl4pPr>
            <a:lvl5pPr lvl="4" algn="ctr" rtl="0">
              <a:spcBef>
                <a:spcPts val="0"/>
              </a:spcBef>
              <a:buClr>
                <a:schemeClr val="dk1"/>
              </a:buClr>
              <a:buSzPct val="100000"/>
              <a:buFont typeface="Lato"/>
              <a:defRPr sz="9600">
                <a:solidFill>
                  <a:schemeClr val="dk1"/>
                </a:solidFill>
                <a:latin typeface="Lato"/>
                <a:ea typeface="Lato"/>
                <a:cs typeface="Lato"/>
                <a:sym typeface="Lato"/>
              </a:defRPr>
            </a:lvl5pPr>
            <a:lvl6pPr lvl="5" algn="ctr" rtl="0">
              <a:spcBef>
                <a:spcPts val="0"/>
              </a:spcBef>
              <a:buClr>
                <a:schemeClr val="dk1"/>
              </a:buClr>
              <a:buSzPct val="100000"/>
              <a:buFont typeface="Lato"/>
              <a:defRPr sz="9600">
                <a:solidFill>
                  <a:schemeClr val="dk1"/>
                </a:solidFill>
                <a:latin typeface="Lato"/>
                <a:ea typeface="Lato"/>
                <a:cs typeface="Lato"/>
                <a:sym typeface="Lato"/>
              </a:defRPr>
            </a:lvl6pPr>
            <a:lvl7pPr lvl="6" algn="ctr" rtl="0">
              <a:spcBef>
                <a:spcPts val="0"/>
              </a:spcBef>
              <a:buClr>
                <a:schemeClr val="dk1"/>
              </a:buClr>
              <a:buSzPct val="100000"/>
              <a:buFont typeface="Lato"/>
              <a:defRPr sz="9600">
                <a:solidFill>
                  <a:schemeClr val="dk1"/>
                </a:solidFill>
                <a:latin typeface="Lato"/>
                <a:ea typeface="Lato"/>
                <a:cs typeface="Lato"/>
                <a:sym typeface="Lato"/>
              </a:defRPr>
            </a:lvl7pPr>
            <a:lvl8pPr lvl="7" algn="ctr" rtl="0">
              <a:spcBef>
                <a:spcPts val="0"/>
              </a:spcBef>
              <a:buClr>
                <a:schemeClr val="dk1"/>
              </a:buClr>
              <a:buSzPct val="100000"/>
              <a:buFont typeface="Lato"/>
              <a:defRPr sz="9600">
                <a:solidFill>
                  <a:schemeClr val="dk1"/>
                </a:solidFill>
                <a:latin typeface="Lato"/>
                <a:ea typeface="Lato"/>
                <a:cs typeface="Lato"/>
                <a:sym typeface="Lato"/>
              </a:defRPr>
            </a:lvl8pPr>
            <a:lvl9pPr lvl="8" algn="ctr" rtl="0">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099" cy="1071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5" name="Shape 65"/>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599" cy="635399"/>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599" cy="3002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371725" y="630225"/>
            <a:ext cx="6331500" cy="1541999"/>
          </a:xfrm>
          <a:prstGeom prst="rect">
            <a:avLst/>
          </a:prstGeom>
        </p:spPr>
        <p:txBody>
          <a:bodyPr lIns="91425" tIns="91425" rIns="91425" bIns="91425" anchor="t" anchorCtr="0">
            <a:noAutofit/>
          </a:bodyPr>
          <a:lstStyle/>
          <a:p>
            <a:r>
              <a:rPr lang="en-US" dirty="0"/>
              <a:t>Web Service restful avec Tomcat</a:t>
            </a:r>
            <a:br>
              <a:rPr lang="en-US" b="0" dirty="0"/>
            </a:br>
            <a:br>
              <a:rPr lang="en-US" dirty="0"/>
            </a:br>
            <a:endParaRPr lang="en" dirty="0"/>
          </a:p>
        </p:txBody>
      </p:sp>
      <p:sp>
        <p:nvSpPr>
          <p:cNvPr id="73" name="Shape 73"/>
          <p:cNvSpPr txBox="1">
            <a:spLocks noGrp="1"/>
          </p:cNvSpPr>
          <p:nvPr>
            <p:ph type="subTitle" idx="1"/>
          </p:nvPr>
        </p:nvSpPr>
        <p:spPr>
          <a:xfrm>
            <a:off x="2390266" y="3238450"/>
            <a:ext cx="6331500" cy="1241699"/>
          </a:xfrm>
          <a:prstGeom prst="rect">
            <a:avLst/>
          </a:prstGeom>
        </p:spPr>
        <p:txBody>
          <a:bodyPr lIns="91425" tIns="91425" rIns="91425" bIns="91425" anchor="b" anchorCtr="0">
            <a:noAutofit/>
          </a:bodyPr>
          <a:lstStyle/>
          <a:p>
            <a:pPr lvl="0"/>
            <a:r>
              <a:rPr lang="en-US" dirty="0"/>
              <a:t>Mike Rmaily</a:t>
            </a:r>
            <a:endParaRPr lang="e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152104"/>
            <a:ext cx="5720316" cy="4818037"/>
          </a:xfrm>
          <a:prstGeom prst="rect">
            <a:avLst/>
          </a:prstGeom>
          <a:noFill/>
          <a:ln>
            <a:noFill/>
          </a:ln>
        </p:spPr>
      </p:pic>
      <p:sp>
        <p:nvSpPr>
          <p:cNvPr id="87" name="Shape 87"/>
          <p:cNvSpPr txBox="1"/>
          <p:nvPr/>
        </p:nvSpPr>
        <p:spPr>
          <a:xfrm>
            <a:off x="2855550" y="381000"/>
            <a:ext cx="3432899" cy="735419"/>
          </a:xfrm>
          <a:prstGeom prst="rect">
            <a:avLst/>
          </a:prstGeom>
          <a:noFill/>
          <a:ln>
            <a:noFill/>
          </a:ln>
        </p:spPr>
        <p:txBody>
          <a:bodyPr lIns="91425" tIns="91425" rIns="91425" bIns="91425" anchor="b" anchorCtr="0">
            <a:noAutofit/>
          </a:bodyPr>
          <a:lstStyle/>
          <a:p>
            <a:pPr marL="457200" indent="-457200">
              <a:buFont typeface="+mj-lt"/>
              <a:buAutoNum type="arabicPeriod" startAt="2"/>
            </a:pPr>
            <a:r>
              <a:rPr lang="fr-FR" sz="2000" b="1" dirty="0">
                <a:solidFill>
                  <a:schemeClr val="lt2"/>
                </a:solidFill>
                <a:latin typeface="Raleway"/>
                <a:sym typeface="Raleway"/>
              </a:rPr>
              <a:t>Caractéristiques des services REST</a:t>
            </a:r>
            <a:endParaRPr lang="en" sz="2000" b="1" dirty="0">
              <a:solidFill>
                <a:schemeClr val="lt2"/>
              </a:solidFill>
              <a:latin typeface="Raleway"/>
              <a:sym typeface="Raleway"/>
            </a:endParaRPr>
          </a:p>
        </p:txBody>
      </p:sp>
      <p:sp>
        <p:nvSpPr>
          <p:cNvPr id="88" name="Shape 88"/>
          <p:cNvSpPr txBox="1">
            <a:spLocks noGrp="1"/>
          </p:cNvSpPr>
          <p:nvPr>
            <p:ph type="body" idx="4294967295"/>
          </p:nvPr>
        </p:nvSpPr>
        <p:spPr>
          <a:xfrm>
            <a:off x="2855550" y="1116419"/>
            <a:ext cx="3432899" cy="3162622"/>
          </a:xfrm>
          <a:prstGeom prst="rect">
            <a:avLst/>
          </a:prstGeom>
        </p:spPr>
        <p:txBody>
          <a:bodyPr lIns="91425" tIns="91425" rIns="91425" bIns="91425" anchor="t" anchorCtr="0">
            <a:noAutofit/>
          </a:bodyPr>
          <a:lstStyle/>
          <a:p>
            <a:pPr marL="171450" indent="-171450">
              <a:buFont typeface="Wingdings" panose="05000000000000000000" pitchFamily="2" charset="2"/>
              <a:buChar char="Ø"/>
            </a:pPr>
            <a:r>
              <a:rPr lang="fr-FR" sz="1200" dirty="0">
                <a:latin typeface="Raleway" panose="020B0604020202020204" charset="0"/>
              </a:rPr>
              <a:t>Les services REST sont sans états (Stateless)</a:t>
            </a:r>
          </a:p>
          <a:p>
            <a:pPr marL="171450" indent="-171450">
              <a:buFont typeface="Arial" panose="020B0604020202020204" pitchFamily="34" charset="0"/>
              <a:buChar char="•"/>
            </a:pPr>
            <a:r>
              <a:rPr lang="fr-FR" sz="1200" dirty="0">
                <a:latin typeface="Raleway" panose="020B0604020202020204" charset="0"/>
              </a:rPr>
              <a:t>Chaque requête envoyée au serveur doit contenir toutes les informations relatives à son état et est traitée indépendamment de toutes autres requêtes </a:t>
            </a:r>
          </a:p>
          <a:p>
            <a:pPr marL="171450" indent="-171450">
              <a:buFont typeface="Arial" panose="020B0604020202020204" pitchFamily="34" charset="0"/>
              <a:buChar char="•"/>
            </a:pPr>
            <a:r>
              <a:rPr lang="fr-FR" sz="1200" dirty="0">
                <a:latin typeface="Raleway" panose="020B0604020202020204" charset="0"/>
              </a:rPr>
              <a:t>Minimisation des ressources systèmes (pas de gestion de session, ni d’état) </a:t>
            </a:r>
          </a:p>
          <a:p>
            <a:pPr marL="171450" indent="-171450">
              <a:buFont typeface="Wingdings" panose="05000000000000000000" pitchFamily="2" charset="2"/>
              <a:buChar char="Ø"/>
            </a:pPr>
            <a:r>
              <a:rPr lang="fr-FR" sz="1200" dirty="0">
                <a:latin typeface="Raleway" panose="020B0604020202020204" charset="0"/>
              </a:rPr>
              <a:t>Interface uniforme basée sur les méthodes HTTP (GET, POST, PUT, DELETE)  </a:t>
            </a:r>
          </a:p>
          <a:p>
            <a:pPr marL="171450" indent="-171450">
              <a:buFont typeface="Arial" panose="020B0604020202020204" pitchFamily="34" charset="0"/>
              <a:buChar char="•"/>
            </a:pPr>
            <a:endParaRPr lang="fr-FR" sz="1200" dirty="0">
              <a:latin typeface="Raleway" panose="020B0604020202020204" charset="0"/>
            </a:endParaRPr>
          </a:p>
        </p:txBody>
      </p:sp>
    </p:spTree>
    <p:extLst>
      <p:ext uri="{BB962C8B-B14F-4D97-AF65-F5344CB8AC3E}">
        <p14:creationId xmlns:p14="http://schemas.microsoft.com/office/powerpoint/2010/main" val="285996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marL="742950" lvl="0" indent="-742950" algn="l">
              <a:buFont typeface="+mj-lt"/>
              <a:buAutoNum type="arabicPeriod" startAt="3"/>
            </a:pPr>
            <a:r>
              <a:rPr lang="fr-FR" dirty="0"/>
              <a:t>Requêtes Rest</a:t>
            </a:r>
            <a:endParaRPr lang="en" sz="2400" b="0" dirty="0">
              <a:solidFill>
                <a:schemeClr val="dk2"/>
              </a:solidFill>
            </a:endParaRPr>
          </a:p>
        </p:txBody>
      </p:sp>
      <p:pic>
        <p:nvPicPr>
          <p:cNvPr id="3" name="Picture 2"/>
          <p:cNvPicPr>
            <a:picLocks noChangeAspect="1"/>
          </p:cNvPicPr>
          <p:nvPr/>
        </p:nvPicPr>
        <p:blipFill>
          <a:blip r:embed="rId3"/>
          <a:stretch>
            <a:fillRect/>
          </a:stretch>
        </p:blipFill>
        <p:spPr>
          <a:xfrm>
            <a:off x="4572001" y="0"/>
            <a:ext cx="4572000" cy="51434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209254"/>
            <a:ext cx="5720316" cy="4818037"/>
          </a:xfrm>
          <a:prstGeom prst="rect">
            <a:avLst/>
          </a:prstGeom>
          <a:noFill/>
          <a:ln>
            <a:noFill/>
          </a:ln>
        </p:spPr>
      </p:pic>
      <p:sp>
        <p:nvSpPr>
          <p:cNvPr id="88" name="Shape 88"/>
          <p:cNvSpPr txBox="1">
            <a:spLocks noGrp="1"/>
          </p:cNvSpPr>
          <p:nvPr>
            <p:ph type="body" idx="4294967295"/>
          </p:nvPr>
        </p:nvSpPr>
        <p:spPr>
          <a:xfrm>
            <a:off x="2770488" y="411569"/>
            <a:ext cx="3668411" cy="4131856"/>
          </a:xfrm>
          <a:prstGeom prst="rect">
            <a:avLst/>
          </a:prstGeom>
        </p:spPr>
        <p:txBody>
          <a:bodyPr lIns="91425" tIns="91425" rIns="91425" bIns="91425" anchor="t" anchorCtr="0">
            <a:noAutofit/>
          </a:bodyPr>
          <a:lstStyle/>
          <a:p>
            <a:pPr marL="228600" indent="-228600">
              <a:buFont typeface="+mj-lt"/>
              <a:buAutoNum type="arabicPeriod"/>
            </a:pPr>
            <a:r>
              <a:rPr lang="fr-FR" sz="1200" b="1" dirty="0">
                <a:latin typeface="Raleway" panose="020B0604020202020204" charset="0"/>
              </a:rPr>
              <a:t>Ressources</a:t>
            </a:r>
          </a:p>
          <a:p>
            <a:r>
              <a:rPr lang="fr-FR" sz="1200" dirty="0">
                <a:latin typeface="Raleway" panose="020B0604020202020204" charset="0"/>
              </a:rPr>
              <a:t>Identifiée par une URI (http://mywebsite.com/books) </a:t>
            </a:r>
          </a:p>
          <a:p>
            <a:r>
              <a:rPr lang="fr-FR" sz="1200" dirty="0">
                <a:latin typeface="Raleway" panose="020B0604020202020204" charset="0"/>
              </a:rPr>
              <a:t>Une ressource est un objet identifiable sur le système:</a:t>
            </a:r>
          </a:p>
          <a:p>
            <a:r>
              <a:rPr lang="fr-FR" sz="1200" dirty="0">
                <a:latin typeface="Raleway" panose="020B0604020202020204" charset="0"/>
              </a:rPr>
              <a:t> Livre, Catégorie, Client, Prêt  </a:t>
            </a:r>
          </a:p>
          <a:p>
            <a:pPr marL="228600" indent="-228600">
              <a:buFont typeface="+mj-lt"/>
              <a:buAutoNum type="arabicPeriod" startAt="2"/>
            </a:pPr>
            <a:r>
              <a:rPr lang="fr-FR" sz="1200" b="1" dirty="0">
                <a:latin typeface="Raleway" panose="020B0604020202020204" charset="0"/>
              </a:rPr>
              <a:t>Méthodes (verbes)</a:t>
            </a:r>
          </a:p>
          <a:p>
            <a:r>
              <a:rPr lang="fr-FR" sz="1200" dirty="0">
                <a:latin typeface="Raleway" panose="020B0604020202020204" charset="0"/>
              </a:rPr>
              <a:t>permettant de manipuler les ressources (identifiants) </a:t>
            </a:r>
          </a:p>
          <a:p>
            <a:r>
              <a:rPr lang="en-US" sz="1200" dirty="0" err="1">
                <a:latin typeface="Raleway" panose="020B0604020202020204" charset="0"/>
              </a:rPr>
              <a:t>Méthodes</a:t>
            </a:r>
            <a:r>
              <a:rPr lang="en-US" sz="1200" dirty="0">
                <a:latin typeface="Raleway" panose="020B0604020202020204" charset="0"/>
              </a:rPr>
              <a:t> HTTP : GET, POST, PUT, DELETE </a:t>
            </a:r>
          </a:p>
          <a:p>
            <a:r>
              <a:rPr lang="fr-FR" sz="1200" dirty="0">
                <a:latin typeface="Raleway" panose="020B0604020202020204" charset="0"/>
              </a:rPr>
              <a:t>Une ressource peut subir quatre opérations de bases CRUD correspondant aux quatre</a:t>
            </a:r>
            <a:endParaRPr lang="fr-FR" sz="1200" b="1" dirty="0">
              <a:latin typeface="Raleway" panose="020B0604020202020204" charset="0"/>
            </a:endParaRPr>
          </a:p>
          <a:p>
            <a:endParaRPr lang="fr-FR" sz="1200" dirty="0">
              <a:latin typeface="Raleway" panose="020B0604020202020204" charset="0"/>
            </a:endParaRPr>
          </a:p>
        </p:txBody>
      </p:sp>
    </p:spTree>
    <p:extLst>
      <p:ext uri="{BB962C8B-B14F-4D97-AF65-F5344CB8AC3E}">
        <p14:creationId xmlns:p14="http://schemas.microsoft.com/office/powerpoint/2010/main" val="121476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209254"/>
            <a:ext cx="5720316" cy="4818037"/>
          </a:xfrm>
          <a:prstGeom prst="rect">
            <a:avLst/>
          </a:prstGeom>
          <a:noFill/>
          <a:ln>
            <a:noFill/>
          </a:ln>
        </p:spPr>
      </p:pic>
      <p:sp>
        <p:nvSpPr>
          <p:cNvPr id="88" name="Shape 88"/>
          <p:cNvSpPr txBox="1">
            <a:spLocks noGrp="1"/>
          </p:cNvSpPr>
          <p:nvPr>
            <p:ph type="body" idx="4294967295"/>
          </p:nvPr>
        </p:nvSpPr>
        <p:spPr>
          <a:xfrm>
            <a:off x="2770488" y="411569"/>
            <a:ext cx="3668411" cy="4303306"/>
          </a:xfrm>
          <a:prstGeom prst="rect">
            <a:avLst/>
          </a:prstGeom>
        </p:spPr>
        <p:txBody>
          <a:bodyPr lIns="91425" tIns="91425" rIns="91425" bIns="91425" anchor="t" anchorCtr="0">
            <a:noAutofit/>
          </a:bodyPr>
          <a:lstStyle/>
          <a:p>
            <a:r>
              <a:rPr lang="fr-FR" sz="1200" dirty="0">
                <a:latin typeface="Raleway" panose="020B0604020202020204" charset="0"/>
              </a:rPr>
              <a:t>principaux types de requêtes HTTP (GET, PUT, POST, DELETE)</a:t>
            </a:r>
          </a:p>
          <a:p>
            <a:pPr marL="171450" indent="-171450">
              <a:lnSpc>
                <a:spcPct val="100000"/>
              </a:lnSpc>
              <a:buFont typeface="Arial" panose="020B0604020202020204" pitchFamily="34" charset="0"/>
              <a:buChar char="•"/>
            </a:pPr>
            <a:r>
              <a:rPr lang="en-US" sz="1200" dirty="0">
                <a:latin typeface="Raleway" panose="020B0604020202020204" charset="0"/>
              </a:rPr>
              <a:t>CREATE </a:t>
            </a:r>
            <a:r>
              <a:rPr lang="fr-FR" sz="1200" dirty="0">
                <a:latin typeface="Raleway" panose="020B0604020202020204" charset="0"/>
              </a:rPr>
              <a:t>&gt;</a:t>
            </a:r>
            <a:r>
              <a:rPr lang="en-US" sz="1200" dirty="0">
                <a:latin typeface="Raleway" panose="020B0604020202020204" charset="0"/>
              </a:rPr>
              <a:t> POST  </a:t>
            </a:r>
          </a:p>
          <a:p>
            <a:pPr>
              <a:lnSpc>
                <a:spcPct val="100000"/>
              </a:lnSpc>
            </a:pPr>
            <a:r>
              <a:rPr lang="fr-FR" sz="1200" dirty="0">
                <a:latin typeface="Raleway" panose="020B0604020202020204" charset="0"/>
              </a:rPr>
              <a:t>La méthode POST crée une nouvelle ressource sur le système </a:t>
            </a:r>
          </a:p>
          <a:p>
            <a:pPr marL="171450" indent="-171450">
              <a:lnSpc>
                <a:spcPct val="100000"/>
              </a:lnSpc>
              <a:buFont typeface="Arial" panose="020B0604020202020204" pitchFamily="34" charset="0"/>
              <a:buChar char="•"/>
            </a:pPr>
            <a:r>
              <a:rPr lang="en-US" sz="1200" dirty="0">
                <a:latin typeface="Raleway" panose="020B0604020202020204" charset="0"/>
              </a:rPr>
              <a:t>RETRIEVE </a:t>
            </a:r>
            <a:r>
              <a:rPr lang="fr-FR" sz="1200" dirty="0">
                <a:latin typeface="Raleway" panose="020B0604020202020204" charset="0"/>
              </a:rPr>
              <a:t>&gt;</a:t>
            </a:r>
            <a:r>
              <a:rPr lang="en-US" sz="1200" dirty="0">
                <a:latin typeface="Raleway" panose="020B0604020202020204" charset="0"/>
              </a:rPr>
              <a:t> GET  </a:t>
            </a:r>
          </a:p>
          <a:p>
            <a:pPr>
              <a:lnSpc>
                <a:spcPct val="100000"/>
              </a:lnSpc>
            </a:pPr>
            <a:r>
              <a:rPr lang="fr-FR" sz="1200" dirty="0">
                <a:latin typeface="Raleway" panose="020B0604020202020204" charset="0"/>
              </a:rPr>
              <a:t>La méthode GET renvoie une représentation de la ressource tel qu’elle est sur le système </a:t>
            </a:r>
          </a:p>
          <a:p>
            <a:pPr marL="171450" indent="-171450">
              <a:lnSpc>
                <a:spcPct val="100000"/>
              </a:lnSpc>
              <a:buFont typeface="Arial" panose="020B0604020202020204" pitchFamily="34" charset="0"/>
              <a:buChar char="•"/>
            </a:pPr>
            <a:r>
              <a:rPr lang="en-US" sz="1200" dirty="0">
                <a:latin typeface="Raleway" panose="020B0604020202020204" charset="0"/>
              </a:rPr>
              <a:t>UPDATE </a:t>
            </a:r>
            <a:r>
              <a:rPr lang="fr-FR" sz="1200" dirty="0">
                <a:latin typeface="Raleway" panose="020B0604020202020204" charset="0"/>
              </a:rPr>
              <a:t>&gt;</a:t>
            </a:r>
            <a:r>
              <a:rPr lang="en-US" sz="1200" dirty="0">
                <a:latin typeface="Raleway" panose="020B0604020202020204" charset="0"/>
              </a:rPr>
              <a:t> PUT  </a:t>
            </a:r>
          </a:p>
          <a:p>
            <a:pPr>
              <a:lnSpc>
                <a:spcPct val="100000"/>
              </a:lnSpc>
            </a:pPr>
            <a:r>
              <a:rPr lang="fr-FR" sz="1200" dirty="0">
                <a:latin typeface="Raleway" panose="020B0604020202020204" charset="0"/>
              </a:rPr>
              <a:t>Supprime la ressource identifiée par l’URI sur le</a:t>
            </a:r>
          </a:p>
          <a:p>
            <a:pPr marL="171450" indent="-171450" defTabSz="457200">
              <a:lnSpc>
                <a:spcPct val="100000"/>
              </a:lnSpc>
              <a:buFont typeface="Arial" panose="020B0604020202020204" pitchFamily="34" charset="0"/>
              <a:buChar char="•"/>
            </a:pPr>
            <a:r>
              <a:rPr lang="en-US" sz="1200" dirty="0">
                <a:latin typeface="Raleway" panose="020B0604020202020204" charset="0"/>
              </a:rPr>
              <a:t>DELETE </a:t>
            </a:r>
            <a:r>
              <a:rPr lang="fr-FR" sz="1200" dirty="0">
                <a:latin typeface="Raleway" panose="020B0604020202020204" charset="0"/>
              </a:rPr>
              <a:t>&gt;</a:t>
            </a:r>
            <a:r>
              <a:rPr lang="en-US" sz="1200" dirty="0">
                <a:latin typeface="Raleway" panose="020B0604020202020204" charset="0"/>
              </a:rPr>
              <a:t> DELETE  </a:t>
            </a:r>
          </a:p>
          <a:p>
            <a:pPr defTabSz="457200">
              <a:lnSpc>
                <a:spcPct val="100000"/>
              </a:lnSpc>
            </a:pPr>
            <a:r>
              <a:rPr lang="fr-FR" sz="1200" dirty="0">
                <a:latin typeface="Raleway" panose="020B0604020202020204" charset="0"/>
              </a:rPr>
              <a:t>Supprime la ressource identifiée par l’URI sur le serveur</a:t>
            </a:r>
          </a:p>
          <a:p>
            <a:endParaRPr lang="fr-FR" sz="1200" b="1" dirty="0">
              <a:latin typeface="Raleway" panose="020B0604020202020204" charset="0"/>
            </a:endParaRPr>
          </a:p>
          <a:p>
            <a:pPr marL="171450" indent="-171450">
              <a:buFont typeface="Arial" panose="020B0604020202020204" pitchFamily="34" charset="0"/>
              <a:buChar char="•"/>
            </a:pPr>
            <a:endParaRPr lang="fr-FR" sz="1200" dirty="0">
              <a:latin typeface="Raleway" panose="020B0604020202020204" charset="0"/>
            </a:endParaRPr>
          </a:p>
          <a:p>
            <a:endParaRPr lang="fr-FR" sz="1200" dirty="0">
              <a:latin typeface="Raleway" panose="020B0604020202020204" charset="0"/>
            </a:endParaRPr>
          </a:p>
        </p:txBody>
      </p:sp>
    </p:spTree>
    <p:extLst>
      <p:ext uri="{BB962C8B-B14F-4D97-AF65-F5344CB8AC3E}">
        <p14:creationId xmlns:p14="http://schemas.microsoft.com/office/powerpoint/2010/main" val="191761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209254"/>
            <a:ext cx="5720316" cy="4818037"/>
          </a:xfrm>
          <a:prstGeom prst="rect">
            <a:avLst/>
          </a:prstGeom>
          <a:noFill/>
          <a:ln>
            <a:noFill/>
          </a:ln>
        </p:spPr>
      </p:pic>
      <p:sp>
        <p:nvSpPr>
          <p:cNvPr id="88" name="Shape 88"/>
          <p:cNvSpPr txBox="1">
            <a:spLocks noGrp="1"/>
          </p:cNvSpPr>
          <p:nvPr>
            <p:ph type="body" idx="4294967295"/>
          </p:nvPr>
        </p:nvSpPr>
        <p:spPr>
          <a:xfrm>
            <a:off x="2770488" y="411569"/>
            <a:ext cx="3668411" cy="4131856"/>
          </a:xfrm>
          <a:prstGeom prst="rect">
            <a:avLst/>
          </a:prstGeom>
        </p:spPr>
        <p:txBody>
          <a:bodyPr lIns="91425" tIns="91425" rIns="91425" bIns="91425" anchor="t" anchorCtr="0">
            <a:noAutofit/>
          </a:bodyPr>
          <a:lstStyle/>
          <a:p>
            <a:pPr marL="228600" indent="-228600">
              <a:buFont typeface="+mj-lt"/>
              <a:buAutoNum type="arabicPeriod" startAt="3"/>
            </a:pPr>
            <a:r>
              <a:rPr lang="fr-FR" sz="1200" b="1" dirty="0">
                <a:latin typeface="Raleway" panose="020B0604020202020204" charset="0"/>
              </a:rPr>
              <a:t>Représentation</a:t>
            </a:r>
          </a:p>
          <a:p>
            <a:pPr>
              <a:lnSpc>
                <a:spcPct val="100000"/>
              </a:lnSpc>
            </a:pPr>
            <a:r>
              <a:rPr lang="fr-FR" sz="1200" dirty="0">
                <a:latin typeface="Raleway" panose="020B0604020202020204" charset="0"/>
              </a:rPr>
              <a:t>Vue sur l’état de la ressource  </a:t>
            </a:r>
          </a:p>
          <a:p>
            <a:pPr>
              <a:lnSpc>
                <a:spcPct val="150000"/>
              </a:lnSpc>
            </a:pPr>
            <a:r>
              <a:rPr lang="fr-FR" sz="1200" dirty="0">
                <a:latin typeface="Raleway" panose="020B0604020202020204" charset="0"/>
              </a:rPr>
              <a:t>Une représentation désigne les données échangées entre le client et le serveur pour une ressource: </a:t>
            </a:r>
          </a:p>
          <a:p>
            <a:pPr marL="171450" indent="-171450">
              <a:lnSpc>
                <a:spcPct val="150000"/>
              </a:lnSpc>
              <a:buFont typeface="Arial" panose="020B0604020202020204" pitchFamily="34" charset="0"/>
              <a:buChar char="•"/>
            </a:pPr>
            <a:r>
              <a:rPr lang="fr-FR" sz="1200" dirty="0">
                <a:latin typeface="Raleway" panose="020B0604020202020204" charset="0"/>
              </a:rPr>
              <a:t>HTTP GET Le serveur renvoie au client l’état de la ressource </a:t>
            </a:r>
          </a:p>
          <a:p>
            <a:pPr marL="171450" indent="-171450">
              <a:lnSpc>
                <a:spcPct val="150000"/>
              </a:lnSpc>
              <a:buFont typeface="Arial" panose="020B0604020202020204" pitchFamily="34" charset="0"/>
              <a:buChar char="•"/>
            </a:pPr>
            <a:r>
              <a:rPr lang="fr-FR" sz="1200" dirty="0">
                <a:latin typeface="Raleway" panose="020B0604020202020204" charset="0"/>
              </a:rPr>
              <a:t>PUT, POST Le client envoie l’état d’une ressource au serveur Peut être sous différent format :  (XML, JSON, </a:t>
            </a:r>
            <a:r>
              <a:rPr lang="fr-FR" sz="1200" dirty="0" err="1">
                <a:latin typeface="Raleway" panose="020B0604020202020204" charset="0"/>
              </a:rPr>
              <a:t>text</a:t>
            </a:r>
            <a:r>
              <a:rPr lang="fr-FR" sz="1200" dirty="0">
                <a:latin typeface="Raleway" panose="020B0604020202020204" charset="0"/>
              </a:rPr>
              <a:t>/plain,…)</a:t>
            </a:r>
          </a:p>
          <a:p>
            <a:r>
              <a:rPr lang="fr-FR" sz="1200" b="1" dirty="0">
                <a:latin typeface="Raleway" panose="020B0604020202020204" charset="0"/>
              </a:rPr>
              <a:t> </a:t>
            </a:r>
          </a:p>
        </p:txBody>
      </p:sp>
    </p:spTree>
    <p:extLst>
      <p:ext uri="{BB962C8B-B14F-4D97-AF65-F5344CB8AC3E}">
        <p14:creationId xmlns:p14="http://schemas.microsoft.com/office/powerpoint/2010/main" val="103287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2444700" y="162736"/>
            <a:ext cx="4254600" cy="4818037"/>
          </a:xfrm>
          <a:prstGeom prst="rect">
            <a:avLst/>
          </a:prstGeom>
          <a:noFill/>
          <a:ln>
            <a:noFill/>
          </a:ln>
        </p:spPr>
      </p:pic>
      <p:sp>
        <p:nvSpPr>
          <p:cNvPr id="123" name="Shape 123"/>
          <p:cNvSpPr txBox="1"/>
          <p:nvPr/>
        </p:nvSpPr>
        <p:spPr>
          <a:xfrm>
            <a:off x="2855550" y="534592"/>
            <a:ext cx="3432899" cy="567495"/>
          </a:xfrm>
          <a:prstGeom prst="rect">
            <a:avLst/>
          </a:prstGeom>
          <a:noFill/>
          <a:ln>
            <a:noFill/>
          </a:ln>
        </p:spPr>
        <p:txBody>
          <a:bodyPr lIns="91425" tIns="91425" rIns="91425" bIns="91425" anchor="b" anchorCtr="0">
            <a:noAutofit/>
          </a:bodyPr>
          <a:lstStyle/>
          <a:p>
            <a:pPr lvl="0" rtl="0">
              <a:spcBef>
                <a:spcPts val="0"/>
              </a:spcBef>
              <a:buNone/>
            </a:pPr>
            <a:r>
              <a:rPr lang="en" sz="3000" b="1" dirty="0">
                <a:solidFill>
                  <a:schemeClr val="lt2"/>
                </a:solidFill>
                <a:latin typeface="Raleway"/>
                <a:ea typeface="Raleway"/>
                <a:cs typeface="Raleway"/>
                <a:sym typeface="Raleway"/>
              </a:rPr>
              <a:t>4. Ex</a:t>
            </a:r>
            <a:r>
              <a:rPr lang="fr-FR" sz="3000" b="1" dirty="0">
                <a:solidFill>
                  <a:schemeClr val="lt2"/>
                </a:solidFill>
                <a:latin typeface="Raleway"/>
                <a:ea typeface="Raleway"/>
                <a:cs typeface="Raleway"/>
                <a:sym typeface="Raleway"/>
              </a:rPr>
              <a:t>e</a:t>
            </a:r>
            <a:r>
              <a:rPr lang="en" sz="3000" b="1" dirty="0">
                <a:solidFill>
                  <a:schemeClr val="lt2"/>
                </a:solidFill>
                <a:latin typeface="Raleway"/>
                <a:ea typeface="Raleway"/>
                <a:cs typeface="Raleway"/>
                <a:sym typeface="Raleway"/>
              </a:rPr>
              <a:t>mple</a:t>
            </a:r>
          </a:p>
        </p:txBody>
      </p:sp>
      <p:sp>
        <p:nvSpPr>
          <p:cNvPr id="124" name="Shape 124"/>
          <p:cNvSpPr txBox="1">
            <a:spLocks noGrp="1"/>
          </p:cNvSpPr>
          <p:nvPr>
            <p:ph type="body" idx="4294967295"/>
          </p:nvPr>
        </p:nvSpPr>
        <p:spPr>
          <a:xfrm>
            <a:off x="2855549" y="1107967"/>
            <a:ext cx="3432899" cy="3327900"/>
          </a:xfrm>
          <a:prstGeom prst="rect">
            <a:avLst/>
          </a:prstGeom>
        </p:spPr>
        <p:txBody>
          <a:bodyPr lIns="91425" tIns="91425" rIns="91425" bIns="91425" anchor="t" anchorCtr="0">
            <a:noAutofit/>
          </a:bodyPr>
          <a:lstStyle/>
          <a:p>
            <a:r>
              <a:rPr lang="fr-FR" sz="1200" b="1" dirty="0">
                <a:latin typeface="Raleway" panose="020B0604020202020204" charset="0"/>
              </a:rPr>
              <a:t>Mon exemple sur les services REST est composé de : </a:t>
            </a:r>
          </a:p>
          <a:p>
            <a:pPr marL="171450" lvl="0" indent="-171450">
              <a:buSzPct val="91666"/>
              <a:buFont typeface="Wingdings" panose="05000000000000000000" pitchFamily="2" charset="2"/>
              <a:buChar char="v"/>
            </a:pPr>
            <a:r>
              <a:rPr lang="en-US" sz="1200" dirty="0">
                <a:latin typeface="Raleway"/>
                <a:sym typeface="Raleway"/>
              </a:rPr>
              <a:t>RestfullServicesDB : c’est une base de </a:t>
            </a:r>
            <a:r>
              <a:rPr lang="fr-FR" sz="1200" dirty="0">
                <a:latin typeface="Raleway"/>
              </a:rPr>
              <a:t>donnée</a:t>
            </a:r>
            <a:r>
              <a:rPr lang="en-US" sz="1200" dirty="0">
                <a:latin typeface="Raleway"/>
                <a:sym typeface="Raleway"/>
              </a:rPr>
              <a:t> JAVA qui contient la table STUDENT avec les attribues suivantes : </a:t>
            </a:r>
          </a:p>
          <a:p>
            <a:pPr lvl="0" indent="-171450">
              <a:lnSpc>
                <a:spcPct val="100000"/>
              </a:lnSpc>
              <a:spcAft>
                <a:spcPts val="400"/>
              </a:spcAft>
              <a:buSzPct val="91666"/>
              <a:buFont typeface="Arial" panose="020B0604020202020204" pitchFamily="34" charset="0"/>
              <a:buChar char="•"/>
            </a:pPr>
            <a:r>
              <a:rPr lang="en-US" sz="1200" dirty="0">
                <a:latin typeface="Raleway"/>
                <a:ea typeface="Raleway"/>
                <a:cs typeface="Raleway"/>
                <a:sym typeface="Raleway"/>
              </a:rPr>
              <a:t>ID </a:t>
            </a:r>
          </a:p>
          <a:p>
            <a:pPr lvl="0" indent="-171450">
              <a:lnSpc>
                <a:spcPct val="100000"/>
              </a:lnSpc>
              <a:spcAft>
                <a:spcPts val="400"/>
              </a:spcAft>
              <a:buSzPct val="91666"/>
              <a:buFont typeface="Arial" panose="020B0604020202020204" pitchFamily="34" charset="0"/>
              <a:buChar char="•"/>
            </a:pPr>
            <a:r>
              <a:rPr lang="en-US" sz="1200" dirty="0">
                <a:latin typeface="Raleway"/>
                <a:ea typeface="Raleway"/>
                <a:cs typeface="Raleway"/>
                <a:sym typeface="Raleway"/>
              </a:rPr>
              <a:t>NAME</a:t>
            </a:r>
          </a:p>
          <a:p>
            <a:pPr lvl="0" indent="-171450">
              <a:lnSpc>
                <a:spcPct val="100000"/>
              </a:lnSpc>
              <a:spcAft>
                <a:spcPts val="400"/>
              </a:spcAft>
              <a:buSzPct val="91666"/>
              <a:buFont typeface="Arial" panose="020B0604020202020204" pitchFamily="34" charset="0"/>
              <a:buChar char="•"/>
            </a:pPr>
            <a:r>
              <a:rPr lang="en-US" sz="1200" dirty="0">
                <a:latin typeface="Raleway"/>
                <a:ea typeface="Raleway"/>
                <a:cs typeface="Raleway"/>
                <a:sym typeface="Raleway"/>
              </a:rPr>
              <a:t>EMAIL</a:t>
            </a:r>
          </a:p>
          <a:p>
            <a:pPr lvl="0" indent="-171450">
              <a:lnSpc>
                <a:spcPct val="100000"/>
              </a:lnSpc>
              <a:spcAft>
                <a:spcPts val="400"/>
              </a:spcAft>
              <a:buSzPct val="91666"/>
              <a:buFont typeface="Arial" panose="020B0604020202020204" pitchFamily="34" charset="0"/>
              <a:buChar char="•"/>
            </a:pPr>
            <a:r>
              <a:rPr lang="en-US" sz="1200" dirty="0" err="1">
                <a:latin typeface="Raleway"/>
                <a:ea typeface="Raleway"/>
                <a:cs typeface="Raleway"/>
                <a:sym typeface="Raleway"/>
              </a:rPr>
              <a:t>DateOfBirth</a:t>
            </a:r>
            <a:endParaRPr lang="en-US" sz="1200" dirty="0">
              <a:latin typeface="Raleway"/>
              <a:ea typeface="Raleway"/>
              <a:cs typeface="Raleway"/>
              <a:sym typeface="Raleway"/>
            </a:endParaRPr>
          </a:p>
          <a:p>
            <a:pPr lvl="0" indent="-171450">
              <a:lnSpc>
                <a:spcPct val="100000"/>
              </a:lnSpc>
              <a:spcAft>
                <a:spcPts val="400"/>
              </a:spcAft>
              <a:buSzPct val="91666"/>
              <a:buFont typeface="Arial" panose="020B0604020202020204" pitchFamily="34" charset="0"/>
              <a:buChar char="•"/>
            </a:pPr>
            <a:endParaRPr lang="en-US" sz="1200" dirty="0">
              <a:latin typeface="Raleway"/>
              <a:ea typeface="Raleway"/>
              <a:cs typeface="Raleway"/>
              <a:sym typeface="Raleway"/>
            </a:endParaRPr>
          </a:p>
          <a:p>
            <a:pPr lvl="0">
              <a:lnSpc>
                <a:spcPct val="100000"/>
              </a:lnSpc>
              <a:spcAft>
                <a:spcPts val="400"/>
              </a:spcAft>
              <a:buSzPct val="91666"/>
            </a:pPr>
            <a:endParaRPr lang="fr-FR" sz="1200" dirty="0">
              <a:latin typeface="Raleway"/>
              <a:ea typeface="Raleway"/>
              <a:cs typeface="Raleway"/>
              <a:sym typeface="Raleway"/>
            </a:endParaRPr>
          </a:p>
          <a:p>
            <a:pPr lvl="0">
              <a:lnSpc>
                <a:spcPct val="100000"/>
              </a:lnSpc>
              <a:buSzPct val="91666"/>
            </a:pPr>
            <a:endParaRPr lang="en" sz="1200" dirty="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2444700" y="162736"/>
            <a:ext cx="4254600" cy="4818037"/>
          </a:xfrm>
          <a:prstGeom prst="rect">
            <a:avLst/>
          </a:prstGeom>
          <a:noFill/>
          <a:ln>
            <a:noFill/>
          </a:ln>
        </p:spPr>
      </p:pic>
      <p:sp>
        <p:nvSpPr>
          <p:cNvPr id="124" name="Shape 124"/>
          <p:cNvSpPr txBox="1">
            <a:spLocks noGrp="1"/>
          </p:cNvSpPr>
          <p:nvPr>
            <p:ph type="body" idx="4294967295"/>
          </p:nvPr>
        </p:nvSpPr>
        <p:spPr>
          <a:xfrm>
            <a:off x="2855549" y="531628"/>
            <a:ext cx="3432899" cy="3904239"/>
          </a:xfrm>
          <a:prstGeom prst="rect">
            <a:avLst/>
          </a:prstGeom>
        </p:spPr>
        <p:txBody>
          <a:bodyPr lIns="91425" tIns="91425" rIns="91425" bIns="91425" anchor="t" anchorCtr="0">
            <a:noAutofit/>
          </a:bodyPr>
          <a:lstStyle/>
          <a:p>
            <a:pPr lvl="0">
              <a:lnSpc>
                <a:spcPct val="100000"/>
              </a:lnSpc>
              <a:spcAft>
                <a:spcPts val="400"/>
              </a:spcAft>
              <a:buSzPct val="91666"/>
            </a:pPr>
            <a:endParaRPr lang="en-US" sz="1200" dirty="0">
              <a:latin typeface="Raleway"/>
              <a:ea typeface="Raleway"/>
              <a:cs typeface="Raleway"/>
              <a:sym typeface="Raleway"/>
            </a:endParaRPr>
          </a:p>
          <a:p>
            <a:pPr lvl="0">
              <a:lnSpc>
                <a:spcPct val="100000"/>
              </a:lnSpc>
              <a:spcAft>
                <a:spcPts val="400"/>
              </a:spcAft>
              <a:buSzPct val="91666"/>
            </a:pPr>
            <a:endParaRPr lang="fr-FR" sz="1200" dirty="0">
              <a:latin typeface="Raleway"/>
              <a:ea typeface="Raleway"/>
              <a:cs typeface="Raleway"/>
              <a:sym typeface="Raleway"/>
            </a:endParaRPr>
          </a:p>
          <a:p>
            <a:pPr lvl="0">
              <a:lnSpc>
                <a:spcPct val="100000"/>
              </a:lnSpc>
              <a:buSzPct val="91666"/>
            </a:pPr>
            <a:endParaRPr lang="en" sz="1200" dirty="0">
              <a:latin typeface="Raleway"/>
              <a:ea typeface="Raleway"/>
              <a:cs typeface="Raleway"/>
              <a:sym typeface="Raleway"/>
            </a:endParaRPr>
          </a:p>
        </p:txBody>
      </p:sp>
      <p:pic>
        <p:nvPicPr>
          <p:cNvPr id="3" name="Picture 2"/>
          <p:cNvPicPr>
            <a:picLocks noChangeAspect="1"/>
          </p:cNvPicPr>
          <p:nvPr/>
        </p:nvPicPr>
        <p:blipFill>
          <a:blip r:embed="rId4"/>
          <a:stretch>
            <a:fillRect/>
          </a:stretch>
        </p:blipFill>
        <p:spPr>
          <a:xfrm>
            <a:off x="2623865" y="995142"/>
            <a:ext cx="3896269" cy="3153215"/>
          </a:xfrm>
          <a:prstGeom prst="rect">
            <a:avLst/>
          </a:prstGeom>
        </p:spPr>
      </p:pic>
    </p:spTree>
    <p:extLst>
      <p:ext uri="{BB962C8B-B14F-4D97-AF65-F5344CB8AC3E}">
        <p14:creationId xmlns:p14="http://schemas.microsoft.com/office/powerpoint/2010/main" val="24354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2444700" y="162736"/>
            <a:ext cx="4254600" cy="4818037"/>
          </a:xfrm>
          <a:prstGeom prst="rect">
            <a:avLst/>
          </a:prstGeom>
          <a:noFill/>
          <a:ln>
            <a:noFill/>
          </a:ln>
        </p:spPr>
      </p:pic>
      <p:sp>
        <p:nvSpPr>
          <p:cNvPr id="124" name="Shape 124"/>
          <p:cNvSpPr txBox="1">
            <a:spLocks noGrp="1"/>
          </p:cNvSpPr>
          <p:nvPr>
            <p:ph type="body" idx="4294967295"/>
          </p:nvPr>
        </p:nvSpPr>
        <p:spPr>
          <a:xfrm>
            <a:off x="2855549" y="574158"/>
            <a:ext cx="3432899" cy="3861709"/>
          </a:xfrm>
          <a:prstGeom prst="rect">
            <a:avLst/>
          </a:prstGeom>
        </p:spPr>
        <p:txBody>
          <a:bodyPr lIns="91425" tIns="91425" rIns="91425" bIns="91425" anchor="t" anchorCtr="0">
            <a:noAutofit/>
          </a:bodyPr>
          <a:lstStyle/>
          <a:p>
            <a:pPr marL="171450" indent="-171450">
              <a:buFont typeface="Wingdings" panose="05000000000000000000" pitchFamily="2" charset="2"/>
              <a:buChar char="v"/>
            </a:pPr>
            <a:r>
              <a:rPr lang="fr-FR" sz="1200" dirty="0">
                <a:latin typeface="Raleway"/>
              </a:rPr>
              <a:t>Projet RestfullWebServices :</a:t>
            </a:r>
            <a:endParaRPr lang="en-US" sz="1200" dirty="0">
              <a:latin typeface="Raleway"/>
              <a:sym typeface="Raleway"/>
            </a:endParaRPr>
          </a:p>
          <a:p>
            <a:pPr marL="171450" indent="-171450">
              <a:lnSpc>
                <a:spcPct val="100000"/>
              </a:lnSpc>
              <a:spcAft>
                <a:spcPts val="400"/>
              </a:spcAft>
              <a:buSzPct val="91666"/>
              <a:buFont typeface="Arial" panose="020B0604020202020204" pitchFamily="34" charset="0"/>
              <a:buChar char="•"/>
            </a:pPr>
            <a:r>
              <a:rPr lang="fr-FR" sz="1200" dirty="0">
                <a:latin typeface="Raleway"/>
              </a:rPr>
              <a:t>Class StudentController qui contient la fonction getAllStudents et retourne la liste de tous les étudiants en format JSON</a:t>
            </a:r>
          </a:p>
          <a:p>
            <a:pPr marL="171450" indent="-171450">
              <a:lnSpc>
                <a:spcPct val="100000"/>
              </a:lnSpc>
              <a:spcAft>
                <a:spcPts val="400"/>
              </a:spcAft>
              <a:buSzPct val="91666"/>
              <a:buFont typeface="Arial" panose="020B0604020202020204" pitchFamily="34" charset="0"/>
              <a:buChar char="•"/>
            </a:pPr>
            <a:r>
              <a:rPr lang="en-US" sz="1200" dirty="0">
                <a:latin typeface="Raleway"/>
              </a:rPr>
              <a:t>Class </a:t>
            </a:r>
            <a:r>
              <a:rPr lang="en-US" sz="1200" dirty="0" err="1">
                <a:latin typeface="Raleway"/>
              </a:rPr>
              <a:t>StudentModel</a:t>
            </a:r>
            <a:r>
              <a:rPr lang="en-US" sz="1200" dirty="0">
                <a:latin typeface="Raleway"/>
              </a:rPr>
              <a:t> qui contient le model </a:t>
            </a:r>
            <a:r>
              <a:rPr lang="en-US" sz="1200" dirty="0" err="1">
                <a:latin typeface="Raleway"/>
              </a:rPr>
              <a:t>Etudiant</a:t>
            </a:r>
            <a:r>
              <a:rPr lang="en-US" sz="1200" dirty="0">
                <a:latin typeface="Raleway"/>
              </a:rPr>
              <a:t> avec les getters et les setters</a:t>
            </a:r>
            <a:endParaRPr lang="fr-FR" sz="1200" dirty="0">
              <a:latin typeface="Raleway"/>
            </a:endParaRPr>
          </a:p>
          <a:p>
            <a:pPr marL="171450" lvl="0" indent="-171450">
              <a:lnSpc>
                <a:spcPct val="100000"/>
              </a:lnSpc>
              <a:spcAft>
                <a:spcPts val="400"/>
              </a:spcAft>
              <a:buSzPct val="91666"/>
              <a:buFont typeface="Arial" panose="020B0604020202020204" pitchFamily="34" charset="0"/>
              <a:buChar char="•"/>
            </a:pPr>
            <a:r>
              <a:rPr lang="en-US" sz="1200" dirty="0">
                <a:latin typeface="Raleway"/>
                <a:ea typeface="Raleway"/>
                <a:cs typeface="Raleway"/>
                <a:sym typeface="Raleway"/>
              </a:rPr>
              <a:t>Class </a:t>
            </a:r>
            <a:r>
              <a:rPr lang="en-US" sz="1200" dirty="0" err="1">
                <a:latin typeface="Raleway"/>
                <a:ea typeface="Raleway"/>
                <a:cs typeface="Raleway"/>
                <a:sym typeface="Raleway"/>
              </a:rPr>
              <a:t>ApplicationConfig</a:t>
            </a:r>
            <a:r>
              <a:rPr lang="en-US" sz="1200" dirty="0">
                <a:latin typeface="Raleway"/>
                <a:ea typeface="Raleway"/>
                <a:cs typeface="Raleway"/>
                <a:sym typeface="Raleway"/>
              </a:rPr>
              <a:t> qui contient la configuration des services REST</a:t>
            </a:r>
          </a:p>
          <a:p>
            <a:pPr lvl="0">
              <a:lnSpc>
                <a:spcPct val="100000"/>
              </a:lnSpc>
              <a:spcAft>
                <a:spcPts val="400"/>
              </a:spcAft>
              <a:buSzPct val="91666"/>
            </a:pPr>
            <a:endParaRPr lang="fr-FR" sz="1200" dirty="0">
              <a:latin typeface="Raleway"/>
              <a:ea typeface="Raleway"/>
              <a:cs typeface="Raleway"/>
              <a:sym typeface="Raleway"/>
            </a:endParaRPr>
          </a:p>
          <a:p>
            <a:pPr lvl="0">
              <a:lnSpc>
                <a:spcPct val="100000"/>
              </a:lnSpc>
              <a:buSzPct val="91666"/>
            </a:pPr>
            <a:endParaRPr lang="en" sz="1200" dirty="0">
              <a:latin typeface="Raleway"/>
              <a:ea typeface="Raleway"/>
              <a:cs typeface="Raleway"/>
              <a:sym typeface="Raleway"/>
            </a:endParaRPr>
          </a:p>
        </p:txBody>
      </p:sp>
      <p:pic>
        <p:nvPicPr>
          <p:cNvPr id="3" name="Picture 2"/>
          <p:cNvPicPr>
            <a:picLocks noChangeAspect="1"/>
          </p:cNvPicPr>
          <p:nvPr/>
        </p:nvPicPr>
        <p:blipFill>
          <a:blip r:embed="rId4"/>
          <a:stretch>
            <a:fillRect/>
          </a:stretch>
        </p:blipFill>
        <p:spPr>
          <a:xfrm>
            <a:off x="2619100" y="2776009"/>
            <a:ext cx="3905795" cy="1228896"/>
          </a:xfrm>
          <a:prstGeom prst="rect">
            <a:avLst/>
          </a:prstGeom>
        </p:spPr>
      </p:pic>
    </p:spTree>
    <p:extLst>
      <p:ext uri="{BB962C8B-B14F-4D97-AF65-F5344CB8AC3E}">
        <p14:creationId xmlns:p14="http://schemas.microsoft.com/office/powerpoint/2010/main" val="37156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l="2132" t="6554" r="6751" b="14093"/>
          <a:stretch/>
        </p:blipFill>
        <p:spPr>
          <a:xfrm>
            <a:off x="22247" y="58149"/>
            <a:ext cx="9144000" cy="5143500"/>
          </a:xfrm>
          <a:prstGeom prst="rect">
            <a:avLst/>
          </a:prstGeom>
          <a:noFill/>
          <a:ln>
            <a:noFill/>
          </a:ln>
        </p:spPr>
      </p:pic>
      <p:sp>
        <p:nvSpPr>
          <p:cNvPr id="256" name="Shape 256"/>
          <p:cNvSpPr txBox="1">
            <a:spLocks noGrp="1"/>
          </p:cNvSpPr>
          <p:nvPr>
            <p:ph type="title"/>
          </p:nvPr>
        </p:nvSpPr>
        <p:spPr>
          <a:xfrm>
            <a:off x="283098" y="712150"/>
            <a:ext cx="8622299" cy="3835499"/>
          </a:xfrm>
          <a:prstGeom prst="rect">
            <a:avLst/>
          </a:prstGeom>
        </p:spPr>
        <p:txBody>
          <a:bodyPr lIns="91425" tIns="91425" rIns="91425" bIns="91425" anchor="t" anchorCtr="0">
            <a:noAutofit/>
          </a:bodyPr>
          <a:lstStyle/>
          <a:p>
            <a:pPr lvl="0" algn="ctr" rtl="0">
              <a:spcBef>
                <a:spcPts val="0"/>
              </a:spcBef>
              <a:buNone/>
            </a:pPr>
            <a:br>
              <a:rPr lang="fr-FR" sz="11500" dirty="0">
                <a:solidFill>
                  <a:schemeClr val="dk1"/>
                </a:solidFill>
                <a:sym typeface="Lato"/>
              </a:rPr>
            </a:br>
            <a:r>
              <a:rPr lang="fr-FR" sz="8000" dirty="0">
                <a:solidFill>
                  <a:schemeClr val="dk1"/>
                </a:solidFill>
                <a:sym typeface="Lato"/>
              </a:rPr>
              <a:t>MERCI</a:t>
            </a:r>
            <a:endParaRPr lang="en" sz="11500" dirty="0">
              <a:solidFill>
                <a:schemeClr val="dk1"/>
              </a:solidFill>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idx="4294967295"/>
          </p:nvPr>
        </p:nvSpPr>
        <p:spPr>
          <a:xfrm>
            <a:off x="535775" y="712150"/>
            <a:ext cx="5197199" cy="768000"/>
          </a:xfrm>
          <a:prstGeom prst="rect">
            <a:avLst/>
          </a:prstGeom>
        </p:spPr>
        <p:txBody>
          <a:bodyPr lIns="91425" tIns="91425" rIns="91425" bIns="91425" anchor="t" anchorCtr="0">
            <a:noAutofit/>
          </a:bodyPr>
          <a:lstStyle/>
          <a:p>
            <a:pPr lvl="0">
              <a:spcAft>
                <a:spcPts val="1600"/>
              </a:spcAft>
            </a:pPr>
            <a:r>
              <a:rPr lang="en-US" sz="3600" dirty="0">
                <a:solidFill>
                  <a:schemeClr val="dk1"/>
                </a:solidFill>
              </a:rPr>
              <a:t>Table de matières</a:t>
            </a:r>
            <a:br>
              <a:rPr lang="en-US" sz="3600" dirty="0">
                <a:solidFill>
                  <a:schemeClr val="dk1"/>
                </a:solidFill>
              </a:rPr>
            </a:br>
            <a:br>
              <a:rPr lang="en-US" sz="3600" dirty="0">
                <a:solidFill>
                  <a:schemeClr val="dk1"/>
                </a:solidFill>
              </a:rPr>
            </a:br>
            <a:br>
              <a:rPr lang="en" sz="3600" dirty="0">
                <a:solidFill>
                  <a:schemeClr val="dk1"/>
                </a:solidFill>
              </a:rPr>
            </a:br>
            <a:endParaRPr lang="en" sz="3600" dirty="0">
              <a:solidFill>
                <a:schemeClr val="dk1"/>
              </a:solidFill>
            </a:endParaRPr>
          </a:p>
        </p:txBody>
      </p:sp>
      <p:sp>
        <p:nvSpPr>
          <p:cNvPr id="7" name="Shape 124"/>
          <p:cNvSpPr txBox="1">
            <a:spLocks/>
          </p:cNvSpPr>
          <p:nvPr/>
        </p:nvSpPr>
        <p:spPr>
          <a:xfrm>
            <a:off x="643978" y="1329070"/>
            <a:ext cx="6065166" cy="3478980"/>
          </a:xfrm>
          <a:prstGeom prst="rect">
            <a:avLst/>
          </a:prstGeom>
          <a:noFill/>
          <a:ln>
            <a:noFill/>
          </a:ln>
        </p:spPr>
        <p:txBody>
          <a:bodyPr lIns="91440" tIns="91425" rIns="1280160" bIns="4572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Lato"/>
              <a:buNone/>
              <a:defRPr sz="1800" b="0" i="0" u="none" strike="noStrike" cap="none">
                <a:solidFill>
                  <a:schemeClr val="dk2"/>
                </a:solidFill>
                <a:latin typeface="Lato"/>
                <a:ea typeface="Lato"/>
                <a:cs typeface="Lato"/>
                <a:sym typeface="Lato"/>
              </a:defRPr>
            </a:lvl1pPr>
            <a:lvl2pPr marR="0" lvl="1"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2pPr>
            <a:lvl3pPr marR="0" lvl="2"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3pPr>
            <a:lvl4pPr marR="0" lvl="3"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4pPr>
            <a:lvl5pPr marR="0" lvl="4"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5pPr>
            <a:lvl6pPr marR="0" lvl="5"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6pPr>
            <a:lvl7pPr marR="0" lvl="6"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7pPr>
            <a:lvl8pPr marR="0" lvl="7"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8pPr>
            <a:lvl9pPr marR="0" lvl="8" algn="l" rtl="0">
              <a:lnSpc>
                <a:spcPct val="115000"/>
              </a:lnSpc>
              <a:spcBef>
                <a:spcPts val="0"/>
              </a:spcBef>
              <a:spcAft>
                <a:spcPts val="1600"/>
              </a:spcAft>
              <a:buClr>
                <a:schemeClr val="dk2"/>
              </a:buClr>
              <a:buFont typeface="Lato"/>
              <a:buNone/>
              <a:defRPr sz="1400" b="0" i="0" u="none" strike="noStrike" cap="none">
                <a:solidFill>
                  <a:schemeClr val="dk2"/>
                </a:solidFill>
                <a:latin typeface="Lato"/>
                <a:ea typeface="Lato"/>
                <a:cs typeface="Lato"/>
                <a:sym typeface="Lato"/>
              </a:defRPr>
            </a:lvl9pPr>
          </a:lstStyle>
          <a:p>
            <a:pPr marL="457200" indent="-317500">
              <a:spcAft>
                <a:spcPts val="1000"/>
              </a:spcAft>
              <a:buClr>
                <a:schemeClr val="dk1"/>
              </a:buClr>
              <a:buFont typeface="Raleway"/>
              <a:buChar char="➔"/>
            </a:pPr>
            <a:endParaRPr lang="fr-FR" b="1" dirty="0">
              <a:solidFill>
                <a:schemeClr val="dk1"/>
              </a:solidFill>
              <a:latin typeface="Raleway"/>
            </a:endParaRPr>
          </a:p>
          <a:p>
            <a:pPr marL="457200" indent="-317500">
              <a:spcAft>
                <a:spcPts val="1000"/>
              </a:spcAft>
              <a:buClr>
                <a:schemeClr val="dk1"/>
              </a:buClr>
              <a:buFont typeface="Raleway"/>
              <a:buChar char="➔"/>
            </a:pPr>
            <a:r>
              <a:rPr lang="fr-FR" b="1" dirty="0">
                <a:solidFill>
                  <a:schemeClr val="dk1"/>
                </a:solidFill>
                <a:latin typeface="Raleway"/>
              </a:rPr>
              <a:t>Définition de Web Service</a:t>
            </a:r>
          </a:p>
          <a:p>
            <a:pPr marL="139700">
              <a:spcAft>
                <a:spcPts val="1000"/>
              </a:spcAft>
              <a:buClr>
                <a:schemeClr val="dk1"/>
              </a:buClr>
            </a:pPr>
            <a:r>
              <a:rPr lang="fr-FR" sz="1200" dirty="0">
                <a:latin typeface="Raleway"/>
                <a:sym typeface="Raleway"/>
              </a:rPr>
              <a:t>	Types de services webs</a:t>
            </a:r>
            <a:endParaRPr lang="fr-FR" b="1" dirty="0">
              <a:solidFill>
                <a:schemeClr val="dk1"/>
              </a:solidFill>
              <a:latin typeface="Raleway"/>
            </a:endParaRPr>
          </a:p>
          <a:p>
            <a:pPr marL="139700">
              <a:spcAft>
                <a:spcPts val="1000"/>
              </a:spcAft>
              <a:buClr>
                <a:schemeClr val="dk1"/>
              </a:buClr>
            </a:pPr>
            <a:r>
              <a:rPr lang="fr-FR" sz="1200" dirty="0">
                <a:latin typeface="Raleway"/>
                <a:sym typeface="Raleway"/>
              </a:rPr>
              <a:t>	Web Service REST</a:t>
            </a:r>
            <a:endParaRPr lang="fr-FR" sz="1200" dirty="0">
              <a:latin typeface="Raleway"/>
              <a:ea typeface="Raleway"/>
              <a:cs typeface="Raleway"/>
              <a:sym typeface="Raleway"/>
            </a:endParaRPr>
          </a:p>
          <a:p>
            <a:pPr marL="139700">
              <a:spcAft>
                <a:spcPts val="1000"/>
              </a:spcAft>
              <a:buClr>
                <a:schemeClr val="dk1"/>
              </a:buClr>
            </a:pPr>
            <a:r>
              <a:rPr lang="fr-FR" sz="1100" dirty="0">
                <a:latin typeface="Raleway"/>
                <a:sym typeface="Raleway"/>
              </a:rPr>
              <a:t>	</a:t>
            </a:r>
            <a:r>
              <a:rPr lang="fr-FR" sz="1200" dirty="0">
                <a:latin typeface="Raleway"/>
                <a:sym typeface="Raleway"/>
              </a:rPr>
              <a:t>REST versus SOAP</a:t>
            </a:r>
          </a:p>
          <a:p>
            <a:pPr marL="457200" indent="-317500">
              <a:spcAft>
                <a:spcPts val="1000"/>
              </a:spcAft>
              <a:buClr>
                <a:schemeClr val="dk1"/>
              </a:buClr>
              <a:buFont typeface="Raleway"/>
              <a:buChar char="➔"/>
            </a:pPr>
            <a:r>
              <a:rPr lang="fr-FR" b="1" dirty="0">
                <a:solidFill>
                  <a:schemeClr val="dk1"/>
                </a:solidFill>
                <a:latin typeface="Raleway"/>
                <a:sym typeface="Raleway"/>
              </a:rPr>
              <a:t>Caractéristiques des services REST</a:t>
            </a:r>
            <a:endParaRPr lang="en" sz="1200" dirty="0">
              <a:latin typeface="Raleway"/>
              <a:ea typeface="Raleway"/>
              <a:cs typeface="Raleway"/>
              <a:sym typeface="Raleway"/>
            </a:endParaRPr>
          </a:p>
          <a:p>
            <a:pPr marL="457200" indent="-317500">
              <a:spcAft>
                <a:spcPts val="1000"/>
              </a:spcAft>
              <a:buClr>
                <a:schemeClr val="dk1"/>
              </a:buClr>
              <a:buFont typeface="Raleway"/>
              <a:buChar char="➔"/>
            </a:pPr>
            <a:r>
              <a:rPr lang="fr-FR" b="1" dirty="0">
                <a:solidFill>
                  <a:schemeClr val="dk1"/>
                </a:solidFill>
                <a:latin typeface="Raleway"/>
              </a:rPr>
              <a:t>Requêtes REST </a:t>
            </a:r>
            <a:endParaRPr lang="fr-FR" b="1" dirty="0">
              <a:solidFill>
                <a:schemeClr val="dk1"/>
              </a:solidFill>
              <a:latin typeface="Raleway"/>
              <a:sym typeface="Raleway"/>
            </a:endParaRPr>
          </a:p>
          <a:p>
            <a:pPr marL="457200" indent="-317500">
              <a:spcAft>
                <a:spcPts val="1000"/>
              </a:spcAft>
              <a:buClr>
                <a:schemeClr val="dk1"/>
              </a:buClr>
              <a:buFont typeface="Raleway"/>
              <a:buChar char="➔"/>
            </a:pPr>
            <a:r>
              <a:rPr lang="fr-FR" b="1" dirty="0">
                <a:solidFill>
                  <a:schemeClr val="dk1"/>
                </a:solidFill>
                <a:latin typeface="Raleway"/>
                <a:sym typeface="Raleway"/>
              </a:rPr>
              <a:t>Exemple</a:t>
            </a:r>
            <a:br>
              <a:rPr lang="en" sz="1200" dirty="0">
                <a:latin typeface="Raleway"/>
                <a:ea typeface="Raleway"/>
                <a:cs typeface="Raleway"/>
                <a:sym typeface="Raleway"/>
              </a:rPr>
            </a:br>
            <a:endParaRPr lang="en" sz="1200" dirty="0">
              <a:latin typeface="Raleway"/>
              <a:ea typeface="Raleway"/>
              <a:cs typeface="Raleway"/>
              <a:sym typeface="Raleway"/>
            </a:endParaRPr>
          </a:p>
        </p:txBody>
      </p:sp>
      <p:pic>
        <p:nvPicPr>
          <p:cNvPr id="5" name="Picture 4"/>
          <p:cNvPicPr>
            <a:picLocks noChangeAspect="1"/>
          </p:cNvPicPr>
          <p:nvPr/>
        </p:nvPicPr>
        <p:blipFill>
          <a:blip r:embed="rId3"/>
          <a:stretch>
            <a:fillRect/>
          </a:stretch>
        </p:blipFill>
        <p:spPr>
          <a:xfrm>
            <a:off x="6172889" y="3144100"/>
            <a:ext cx="2857500" cy="190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120206"/>
            <a:ext cx="5720316" cy="4818037"/>
          </a:xfrm>
          <a:prstGeom prst="rect">
            <a:avLst/>
          </a:prstGeom>
          <a:noFill/>
          <a:ln>
            <a:noFill/>
          </a:ln>
        </p:spPr>
      </p:pic>
      <p:sp>
        <p:nvSpPr>
          <p:cNvPr id="87" name="Shape 87"/>
          <p:cNvSpPr txBox="1"/>
          <p:nvPr/>
        </p:nvSpPr>
        <p:spPr>
          <a:xfrm>
            <a:off x="2855550" y="687397"/>
            <a:ext cx="3432899" cy="762600"/>
          </a:xfrm>
          <a:prstGeom prst="rect">
            <a:avLst/>
          </a:prstGeom>
          <a:noFill/>
          <a:ln>
            <a:noFill/>
          </a:ln>
        </p:spPr>
        <p:txBody>
          <a:bodyPr lIns="91425" tIns="91425" rIns="91425" bIns="91425" anchor="b" anchorCtr="0">
            <a:noAutofit/>
          </a:bodyPr>
          <a:lstStyle/>
          <a:p>
            <a:r>
              <a:rPr lang="en" sz="3000" b="1" dirty="0">
                <a:solidFill>
                  <a:schemeClr val="lt2"/>
                </a:solidFill>
                <a:latin typeface="Raleway"/>
                <a:ea typeface="Raleway"/>
                <a:cs typeface="Raleway"/>
                <a:sym typeface="Raleway"/>
              </a:rPr>
              <a:t>1. </a:t>
            </a:r>
            <a:r>
              <a:rPr lang="fr-FR" sz="3000" b="1" dirty="0">
                <a:solidFill>
                  <a:schemeClr val="lt2"/>
                </a:solidFill>
                <a:latin typeface="Raleway"/>
              </a:rPr>
              <a:t>Introduction aux services web</a:t>
            </a:r>
            <a:endParaRPr lang="fr-FR" sz="3000" b="1" dirty="0">
              <a:solidFill>
                <a:schemeClr val="lt2"/>
              </a:solidFill>
              <a:latin typeface="Raleway"/>
              <a:sym typeface="Raleway"/>
            </a:endParaRPr>
          </a:p>
        </p:txBody>
      </p:sp>
      <p:sp>
        <p:nvSpPr>
          <p:cNvPr id="88" name="Shape 88"/>
          <p:cNvSpPr txBox="1">
            <a:spLocks noGrp="1"/>
          </p:cNvSpPr>
          <p:nvPr>
            <p:ph type="body" idx="4294967295"/>
          </p:nvPr>
        </p:nvSpPr>
        <p:spPr>
          <a:xfrm>
            <a:off x="2855550" y="1377480"/>
            <a:ext cx="3432899" cy="2312018"/>
          </a:xfrm>
          <a:prstGeom prst="rect">
            <a:avLst/>
          </a:prstGeom>
        </p:spPr>
        <p:txBody>
          <a:bodyPr lIns="91425" tIns="91425" rIns="91425" bIns="91425" anchor="t" anchorCtr="0">
            <a:noAutofit/>
          </a:bodyPr>
          <a:lstStyle/>
          <a:p>
            <a:r>
              <a:rPr lang="fr-FR" sz="1200" dirty="0">
                <a:latin typeface="Raleway" panose="020B0604020202020204" charset="0"/>
              </a:rPr>
              <a:t>Un webservice est un protocole qui permet à un logiciel d'appeler à distance des fonctions d'un autre logiciel par le web (c'est à dire le protocole HTTP).</a:t>
            </a:r>
          </a:p>
          <a:p>
            <a:r>
              <a:rPr lang="fr-FR" sz="1200" dirty="0">
                <a:latin typeface="Raleway" panose="020B0604020202020204" charset="0"/>
              </a:rPr>
              <a:t>Il s'agit donc d'un ensemble de fonctionnalités exposées sur internet ou sur un intranet, par et pour des applications ou machines, sans intervention humaine, de manière synchrone ou asynchrone</a:t>
            </a:r>
            <a:endParaRPr lang="en-US" sz="1200" dirty="0">
              <a:latin typeface="Raleway"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98941"/>
            <a:ext cx="5720316" cy="4818037"/>
          </a:xfrm>
          <a:prstGeom prst="rect">
            <a:avLst/>
          </a:prstGeom>
          <a:noFill/>
          <a:ln>
            <a:noFill/>
          </a:ln>
        </p:spPr>
      </p:pic>
      <p:sp>
        <p:nvSpPr>
          <p:cNvPr id="87" name="Shape 87"/>
          <p:cNvSpPr txBox="1"/>
          <p:nvPr/>
        </p:nvSpPr>
        <p:spPr>
          <a:xfrm>
            <a:off x="2855550" y="584074"/>
            <a:ext cx="3640943" cy="535347"/>
          </a:xfrm>
          <a:prstGeom prst="rect">
            <a:avLst/>
          </a:prstGeom>
          <a:noFill/>
          <a:ln>
            <a:noFill/>
          </a:ln>
        </p:spPr>
        <p:txBody>
          <a:bodyPr lIns="91425" tIns="91425" rIns="91425" bIns="91425" anchor="b" anchorCtr="0">
            <a:noAutofit/>
          </a:bodyPr>
          <a:lstStyle/>
          <a:p>
            <a:pPr marL="457200" indent="-457200">
              <a:buFont typeface="+mj-lt"/>
              <a:buAutoNum type="alphaLcParenR"/>
            </a:pPr>
            <a:r>
              <a:rPr lang="fr-FR" sz="2000" b="1" dirty="0">
                <a:solidFill>
                  <a:schemeClr val="lt2"/>
                </a:solidFill>
                <a:latin typeface="Raleway"/>
                <a:sym typeface="Raleway"/>
              </a:rPr>
              <a:t>Types de services webs </a:t>
            </a:r>
          </a:p>
        </p:txBody>
      </p:sp>
      <p:sp>
        <p:nvSpPr>
          <p:cNvPr id="88" name="Shape 88"/>
          <p:cNvSpPr txBox="1">
            <a:spLocks noGrp="1"/>
          </p:cNvSpPr>
          <p:nvPr>
            <p:ph type="body" idx="4294967295"/>
          </p:nvPr>
        </p:nvSpPr>
        <p:spPr>
          <a:xfrm>
            <a:off x="2855550" y="1119421"/>
            <a:ext cx="3432899" cy="3314356"/>
          </a:xfrm>
          <a:prstGeom prst="rect">
            <a:avLst/>
          </a:prstGeom>
        </p:spPr>
        <p:txBody>
          <a:bodyPr lIns="91425" tIns="91425" rIns="91425" bIns="91425" anchor="t" anchorCtr="0">
            <a:noAutofit/>
          </a:bodyPr>
          <a:lstStyle/>
          <a:p>
            <a:r>
              <a:rPr lang="fr-FR" sz="1200" dirty="0">
                <a:latin typeface="Raleway" panose="020B0604020202020204" charset="0"/>
              </a:rPr>
              <a:t>Il existe plusieurs technologies derrière le terme services web dont les deux principaux sont  :</a:t>
            </a:r>
          </a:p>
          <a:p>
            <a:r>
              <a:rPr lang="fr-FR" sz="1200" dirty="0">
                <a:latin typeface="Raleway" panose="020B0604020202020204" charset="0"/>
              </a:rPr>
              <a:t>Les services web de type representational state Transfer (REST) exposent entièrement ces fonctionnalités comme un ensemble de ressources (URI) identifiables et accessibles par la syntaxe et la sémantique du protocole HTTP </a:t>
            </a:r>
          </a:p>
          <a:p>
            <a:r>
              <a:rPr lang="fr-FR" sz="1200" dirty="0">
                <a:latin typeface="Raleway" panose="020B0604020202020204" charset="0"/>
              </a:rPr>
              <a:t>Les services SOAP Protocole d’échanges d’informations dans un environnement distribué basé sur XML </a:t>
            </a:r>
          </a:p>
        </p:txBody>
      </p:sp>
    </p:spTree>
    <p:extLst>
      <p:ext uri="{BB962C8B-B14F-4D97-AF65-F5344CB8AC3E}">
        <p14:creationId xmlns:p14="http://schemas.microsoft.com/office/powerpoint/2010/main" val="252561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98941"/>
            <a:ext cx="5720316" cy="4818037"/>
          </a:xfrm>
          <a:prstGeom prst="rect">
            <a:avLst/>
          </a:prstGeom>
          <a:noFill/>
          <a:ln>
            <a:noFill/>
          </a:ln>
        </p:spPr>
      </p:pic>
      <p:sp>
        <p:nvSpPr>
          <p:cNvPr id="87" name="Shape 87"/>
          <p:cNvSpPr txBox="1"/>
          <p:nvPr/>
        </p:nvSpPr>
        <p:spPr>
          <a:xfrm>
            <a:off x="2855550" y="584074"/>
            <a:ext cx="3640943" cy="535347"/>
          </a:xfrm>
          <a:prstGeom prst="rect">
            <a:avLst/>
          </a:prstGeom>
          <a:noFill/>
          <a:ln>
            <a:noFill/>
          </a:ln>
        </p:spPr>
        <p:txBody>
          <a:bodyPr lIns="91425" tIns="91425" rIns="91425" bIns="91425" anchor="b" anchorCtr="0">
            <a:noAutofit/>
          </a:bodyPr>
          <a:lstStyle/>
          <a:p>
            <a:pPr marL="457200" indent="-457200">
              <a:buFont typeface="+mj-lt"/>
              <a:buAutoNum type="alphaLcParenR" startAt="2"/>
            </a:pPr>
            <a:r>
              <a:rPr lang="fr-FR" sz="2000" b="1" dirty="0">
                <a:solidFill>
                  <a:schemeClr val="lt2"/>
                </a:solidFill>
                <a:latin typeface="Raleway"/>
                <a:sym typeface="Raleway"/>
              </a:rPr>
              <a:t>Web Service REST</a:t>
            </a:r>
          </a:p>
        </p:txBody>
      </p:sp>
      <p:sp>
        <p:nvSpPr>
          <p:cNvPr id="88" name="Shape 88"/>
          <p:cNvSpPr txBox="1">
            <a:spLocks noGrp="1"/>
          </p:cNvSpPr>
          <p:nvPr>
            <p:ph type="body" idx="4294967295"/>
          </p:nvPr>
        </p:nvSpPr>
        <p:spPr>
          <a:xfrm>
            <a:off x="2855550" y="1119421"/>
            <a:ext cx="3432899" cy="3314356"/>
          </a:xfrm>
          <a:prstGeom prst="rect">
            <a:avLst/>
          </a:prstGeom>
        </p:spPr>
        <p:txBody>
          <a:bodyPr lIns="91425" tIns="91425" rIns="91425" bIns="91425" anchor="t" anchorCtr="0">
            <a:noAutofit/>
          </a:bodyPr>
          <a:lstStyle/>
          <a:p>
            <a:r>
              <a:rPr lang="fr-FR" sz="1200" dirty="0">
                <a:latin typeface="Raleway" panose="020B0604020202020204" charset="0"/>
              </a:rPr>
              <a:t>REST (representational state </a:t>
            </a:r>
            <a:r>
              <a:rPr lang="fr-FR" sz="1200" dirty="0" err="1">
                <a:latin typeface="Raleway" panose="020B0604020202020204" charset="0"/>
              </a:rPr>
              <a:t>transfer</a:t>
            </a:r>
            <a:r>
              <a:rPr lang="fr-FR" sz="1200" dirty="0">
                <a:latin typeface="Raleway" panose="020B0604020202020204" charset="0"/>
              </a:rPr>
              <a:t>) est un style d'architecture pour les systèmes hypermédia distribués, créé par Roy Fielding en 2000</a:t>
            </a:r>
          </a:p>
          <a:p>
            <a:r>
              <a:rPr lang="fr-FR" sz="1200" dirty="0">
                <a:latin typeface="Raleway" panose="020B0604020202020204" charset="0"/>
              </a:rPr>
              <a:t>REST n’est pas un protocole ou un format, contrairement à SOAP, HTTP ou RCP, mais un style d’architecture inspiré de l’architecture du web fortement basé sur le protocole HTTP</a:t>
            </a:r>
          </a:p>
          <a:p>
            <a:r>
              <a:rPr lang="fr-FR" sz="1200" dirty="0">
                <a:latin typeface="Raleway" panose="020B0604020202020204" charset="0"/>
              </a:rPr>
              <a:t>Utiliser dans le développement des applications orientés ressources (ROA) ou orientées données (DOA) </a:t>
            </a:r>
          </a:p>
        </p:txBody>
      </p:sp>
    </p:spTree>
    <p:extLst>
      <p:ext uri="{BB962C8B-B14F-4D97-AF65-F5344CB8AC3E}">
        <p14:creationId xmlns:p14="http://schemas.microsoft.com/office/powerpoint/2010/main" val="279218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626781" y="120206"/>
            <a:ext cx="5720316" cy="4818037"/>
          </a:xfrm>
          <a:prstGeom prst="rect">
            <a:avLst/>
          </a:prstGeom>
          <a:noFill/>
          <a:ln>
            <a:noFill/>
          </a:ln>
        </p:spPr>
      </p:pic>
      <p:sp>
        <p:nvSpPr>
          <p:cNvPr id="87" name="Shape 87"/>
          <p:cNvSpPr txBox="1"/>
          <p:nvPr/>
        </p:nvSpPr>
        <p:spPr>
          <a:xfrm>
            <a:off x="2855549" y="367543"/>
            <a:ext cx="3432899" cy="762600"/>
          </a:xfrm>
          <a:prstGeom prst="rect">
            <a:avLst/>
          </a:prstGeom>
          <a:noFill/>
          <a:ln>
            <a:noFill/>
          </a:ln>
        </p:spPr>
        <p:txBody>
          <a:bodyPr lIns="91425" tIns="91425" rIns="91425" bIns="91425" anchor="b" anchorCtr="0">
            <a:noAutofit/>
          </a:bodyPr>
          <a:lstStyle/>
          <a:p>
            <a:pPr marL="457200" indent="-457200">
              <a:buFont typeface="+mj-lt"/>
              <a:buAutoNum type="alphaLcParenR" startAt="3"/>
            </a:pPr>
            <a:r>
              <a:rPr lang="fr-FR" sz="2000" b="1" dirty="0">
                <a:solidFill>
                  <a:schemeClr val="lt2"/>
                </a:solidFill>
                <a:latin typeface="Raleway"/>
                <a:sym typeface="Raleway"/>
              </a:rPr>
              <a:t>REST versus SOAP</a:t>
            </a:r>
          </a:p>
        </p:txBody>
      </p:sp>
      <p:sp>
        <p:nvSpPr>
          <p:cNvPr id="88" name="Shape 88"/>
          <p:cNvSpPr txBox="1">
            <a:spLocks noGrp="1"/>
          </p:cNvSpPr>
          <p:nvPr>
            <p:ph type="body" idx="4294967295"/>
          </p:nvPr>
        </p:nvSpPr>
        <p:spPr>
          <a:xfrm>
            <a:off x="2855549" y="1130143"/>
            <a:ext cx="3432899" cy="3268948"/>
          </a:xfrm>
          <a:prstGeom prst="rect">
            <a:avLst/>
          </a:prstGeom>
        </p:spPr>
        <p:txBody>
          <a:bodyPr lIns="91425" tIns="91425" rIns="91425" bIns="91425" anchor="t" anchorCtr="0">
            <a:noAutofit/>
          </a:bodyPr>
          <a:lstStyle/>
          <a:p>
            <a:r>
              <a:rPr lang="fr-FR" sz="1200" dirty="0">
                <a:latin typeface="Raleway" panose="020B0604020202020204" charset="0"/>
              </a:rPr>
              <a:t>SOAP offre les avantages suivants par rapport à REST:</a:t>
            </a:r>
          </a:p>
          <a:p>
            <a:r>
              <a:rPr lang="fr-FR" sz="1200" dirty="0">
                <a:latin typeface="Raleway" panose="020B0604020202020204" charset="0"/>
              </a:rPr>
              <a:t>- Non dépendance par rapport à la langue, la plate-forme et le transfert (REST nécessite l'utilisation de HTTP)</a:t>
            </a:r>
          </a:p>
          <a:p>
            <a:r>
              <a:rPr lang="fr-FR" sz="1200" dirty="0">
                <a:latin typeface="Raleway" panose="020B0604020202020204" charset="0"/>
              </a:rPr>
              <a:t>- Fonctionne bien dans des environnements distribués (REST nécessite une communication directe point à point)</a:t>
            </a:r>
          </a:p>
          <a:p>
            <a:r>
              <a:rPr lang="fr-FR" sz="1200" dirty="0">
                <a:latin typeface="Raleway" panose="020B0604020202020204" charset="0"/>
              </a:rPr>
              <a:t>- Standardisé</a:t>
            </a:r>
          </a:p>
          <a:p>
            <a:r>
              <a:rPr lang="fr-FR" sz="1200" dirty="0">
                <a:latin typeface="Raleway" panose="020B0604020202020204" charset="0"/>
              </a:rPr>
              <a:t>- </a:t>
            </a:r>
            <a:r>
              <a:rPr lang="fr-FR" sz="1200" dirty="0" err="1">
                <a:latin typeface="Raleway" panose="020B0604020202020204" charset="0"/>
              </a:rPr>
              <a:t>Intégre</a:t>
            </a:r>
            <a:r>
              <a:rPr lang="fr-FR" sz="1200" dirty="0">
                <a:latin typeface="Raleway" panose="020B0604020202020204" charset="0"/>
              </a:rPr>
              <a:t> la gestion des erreurs</a:t>
            </a:r>
          </a:p>
        </p:txBody>
      </p:sp>
    </p:spTree>
    <p:extLst>
      <p:ext uri="{BB962C8B-B14F-4D97-AF65-F5344CB8AC3E}">
        <p14:creationId xmlns:p14="http://schemas.microsoft.com/office/powerpoint/2010/main" val="215713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1711841" y="0"/>
            <a:ext cx="5720316" cy="4818037"/>
          </a:xfrm>
          <a:prstGeom prst="rect">
            <a:avLst/>
          </a:prstGeom>
          <a:noFill/>
          <a:ln>
            <a:noFill/>
          </a:ln>
        </p:spPr>
      </p:pic>
      <p:sp>
        <p:nvSpPr>
          <p:cNvPr id="88" name="Shape 88"/>
          <p:cNvSpPr txBox="1">
            <a:spLocks noGrp="1"/>
          </p:cNvSpPr>
          <p:nvPr>
            <p:ph type="body" idx="4294967295"/>
          </p:nvPr>
        </p:nvSpPr>
        <p:spPr>
          <a:xfrm>
            <a:off x="2855549" y="409917"/>
            <a:ext cx="3432899" cy="4023860"/>
          </a:xfrm>
          <a:prstGeom prst="rect">
            <a:avLst/>
          </a:prstGeom>
        </p:spPr>
        <p:txBody>
          <a:bodyPr lIns="91425" tIns="91425" rIns="91425" bIns="91425" anchor="t" anchorCtr="0">
            <a:noAutofit/>
          </a:bodyPr>
          <a:lstStyle/>
          <a:p>
            <a:r>
              <a:rPr lang="fr-FR" sz="1200" dirty="0">
                <a:latin typeface="Raleway" panose="020B0604020202020204" charset="0"/>
              </a:rPr>
              <a:t>En majorité, REST est plus facile à utiliser et est plus souple. Il a les avantages suivants par rapport à SOAP:</a:t>
            </a:r>
          </a:p>
          <a:p>
            <a:r>
              <a:rPr lang="fr-FR" sz="1200" dirty="0">
                <a:latin typeface="Raleway" panose="020B0604020202020204" charset="0"/>
              </a:rPr>
              <a:t>- Aucun besoin d'outils coûteux pour interagir avec le service Web</a:t>
            </a:r>
          </a:p>
          <a:p>
            <a:r>
              <a:rPr lang="fr-FR" sz="1200" dirty="0">
                <a:latin typeface="Raleway" panose="020B0604020202020204" charset="0"/>
              </a:rPr>
              <a:t>- Une courbe d'apprentissage plus petite pour les développeurs</a:t>
            </a:r>
          </a:p>
          <a:p>
            <a:r>
              <a:rPr lang="fr-FR" sz="1200" dirty="0">
                <a:latin typeface="Raleway" panose="020B0604020202020204" charset="0"/>
              </a:rPr>
              <a:t>- Efficace (SOAP utilise XML pour tous les messages, REST peut utiliser des formats de message plus petits)</a:t>
            </a:r>
          </a:p>
          <a:p>
            <a:r>
              <a:rPr lang="fr-FR" sz="1200" dirty="0">
                <a:latin typeface="Raleway" panose="020B0604020202020204" charset="0"/>
              </a:rPr>
              <a:t>- Rapide (pas de traitement étendu requis)</a:t>
            </a:r>
          </a:p>
          <a:p>
            <a:r>
              <a:rPr lang="fr-FR" sz="1200" dirty="0">
                <a:latin typeface="Raleway" panose="020B0604020202020204" charset="0"/>
              </a:rPr>
              <a:t>- Proche d'autres technologies Web dans sa philosophie de conception</a:t>
            </a:r>
          </a:p>
          <a:p>
            <a:endParaRPr lang="fr-FR" sz="1200" dirty="0">
              <a:latin typeface="Raleway" panose="020B0604020202020204" charset="0"/>
            </a:endParaRPr>
          </a:p>
        </p:txBody>
      </p:sp>
    </p:spTree>
    <p:extLst>
      <p:ext uri="{BB962C8B-B14F-4D97-AF65-F5344CB8AC3E}">
        <p14:creationId xmlns:p14="http://schemas.microsoft.com/office/powerpoint/2010/main" val="336409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83100" y="712150"/>
            <a:ext cx="8631599" cy="3835499"/>
          </a:xfrm>
          <a:prstGeom prst="rect">
            <a:avLst/>
          </a:prstGeom>
        </p:spPr>
        <p:txBody>
          <a:bodyPr lIns="91425" tIns="91425" rIns="91425" bIns="91425" anchor="t" anchorCtr="0">
            <a:noAutofit/>
          </a:bodyPr>
          <a:lstStyle/>
          <a:p>
            <a:r>
              <a:rPr lang="fr-FR" dirty="0"/>
              <a:t>REST ou SOAP?</a:t>
            </a:r>
            <a:br>
              <a:rPr lang="fr-FR" dirty="0"/>
            </a:br>
            <a:r>
              <a:rPr lang="fr-FR" sz="4000" dirty="0">
                <a:solidFill>
                  <a:schemeClr val="accent5"/>
                </a:solidFill>
              </a:rPr>
              <a:t>SOAP n'est pas si flexible car si un nouveau champ a été ajouté à un objet, le client doit implémenter le nouveau schéma.</a:t>
            </a:r>
            <a:br>
              <a:rPr lang="en-US" dirty="0"/>
            </a:br>
            <a:endParaRPr lang="en" dirty="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283098" y="712150"/>
            <a:ext cx="8622299" cy="3835499"/>
          </a:xfrm>
          <a:prstGeom prst="rect">
            <a:avLst/>
          </a:prstGeom>
        </p:spPr>
        <p:txBody>
          <a:bodyPr lIns="91425" tIns="91425" rIns="91425" bIns="91425" anchor="t" anchorCtr="0">
            <a:noAutofit/>
          </a:bodyPr>
          <a:lstStyle/>
          <a:p>
            <a:pPr>
              <a:spcAft>
                <a:spcPts val="1000"/>
              </a:spcAft>
            </a:pPr>
            <a:r>
              <a:rPr lang="fr-FR" sz="4000" dirty="0">
                <a:solidFill>
                  <a:schemeClr val="accent5"/>
                </a:solidFill>
              </a:rPr>
              <a:t>REST est plus simple à développer que SOAP</a:t>
            </a:r>
            <a:br>
              <a:rPr lang="fr-FR" sz="4000" dirty="0">
                <a:solidFill>
                  <a:schemeClr val="accent5"/>
                </a:solidFill>
              </a:rPr>
            </a:br>
            <a:br>
              <a:rPr lang="fr-FR" sz="4000" dirty="0">
                <a:solidFill>
                  <a:schemeClr val="accent5"/>
                </a:solidFill>
              </a:rPr>
            </a:br>
            <a:r>
              <a:rPr lang="fr-FR" sz="4000" dirty="0">
                <a:solidFill>
                  <a:schemeClr val="accent5"/>
                </a:solidFill>
              </a:rPr>
              <a:t>En termes de performances, REST est plus performant que SOAP</a:t>
            </a:r>
            <a:endParaRPr lang="en" sz="4000" dirty="0">
              <a:solidFill>
                <a:schemeClr val="accent5"/>
              </a:solidFill>
            </a:endParaRP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2252</TotalTime>
  <Words>554</Words>
  <Application>Microsoft Office PowerPoint</Application>
  <PresentationFormat>On-screen Show (16:9)</PresentationFormat>
  <Paragraphs>80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Wingdings</vt:lpstr>
      <vt:lpstr>Lato</vt:lpstr>
      <vt:lpstr>Raleway</vt:lpstr>
      <vt:lpstr>swiss-2</vt:lpstr>
      <vt:lpstr>Web Service restful avec Tomcat  </vt:lpstr>
      <vt:lpstr>Table de matières   </vt:lpstr>
      <vt:lpstr>PowerPoint Presentation</vt:lpstr>
      <vt:lpstr>PowerPoint Presentation</vt:lpstr>
      <vt:lpstr>PowerPoint Presentation</vt:lpstr>
      <vt:lpstr>PowerPoint Presentation</vt:lpstr>
      <vt:lpstr>PowerPoint Presentation</vt:lpstr>
      <vt:lpstr>REST ou SOAP? SOAP n'est pas si flexible car si un nouveau champ a été ajouté à un objet, le client doit implémenter le nouveau schéma. </vt:lpstr>
      <vt:lpstr>REST est plus simple à développer que SOAP  En termes de performances, REST est plus performant que SOAP</vt:lpstr>
      <vt:lpstr>PowerPoint Presentation</vt:lpstr>
      <vt:lpstr>Requêtes Rest</vt:lpstr>
      <vt:lpstr>PowerPoint Presentation</vt:lpstr>
      <vt:lpstr>PowerPoint Presentation</vt:lpstr>
      <vt:lpstr>PowerPoint Presentation</vt:lpstr>
      <vt:lpstr>PowerPoint Presentation</vt:lpstr>
      <vt:lpstr>PowerPoint Presentation</vt:lpstr>
      <vt:lpstr>PowerPoint Presentation</vt:lpstr>
      <vt:lpstr> 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 restful avec Tomcat</dc:title>
  <dc:creator>Mike</dc:creator>
  <cp:lastModifiedBy>Mike</cp:lastModifiedBy>
  <cp:revision>63</cp:revision>
  <dcterms:modified xsi:type="dcterms:W3CDTF">2017-03-21T19:29:05Z</dcterms:modified>
</cp:coreProperties>
</file>