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62" r:id="rId7"/>
    <p:sldId id="297" r:id="rId8"/>
    <p:sldId id="298" r:id="rId9"/>
    <p:sldId id="300" r:id="rId10"/>
    <p:sldId id="302" r:id="rId11"/>
    <p:sldId id="303" r:id="rId12"/>
    <p:sldId id="304" r:id="rId13"/>
    <p:sldId id="306" r:id="rId14"/>
    <p:sldId id="305" r:id="rId15"/>
    <p:sldId id="308" r:id="rId16"/>
    <p:sldId id="307" r:id="rId17"/>
    <p:sldId id="349" r:id="rId18"/>
    <p:sldId id="350" r:id="rId19"/>
    <p:sldId id="345" r:id="rId20"/>
    <p:sldId id="272" r:id="rId21"/>
    <p:sldId id="263" r:id="rId22"/>
    <p:sldId id="265" r:id="rId23"/>
    <p:sldId id="347" r:id="rId24"/>
    <p:sldId id="278" r:id="rId25"/>
  </p:sldIdLst>
  <p:sldSz cx="9144000" cy="5143500"/>
  <p:notesSz cx="6858000" cy="9144000"/>
  <p:embeddedFontLst>
    <p:embeddedFont>
      <p:font typeface="Dosis"/>
      <p:regular r:id="rId29"/>
    </p:embeddedFont>
    <p:embeddedFont>
      <p:font typeface="Source Sans Pro" panose="020B0503030403020204"/>
      <p:regular r:id="rId30"/>
    </p:embeddedFont>
    <p:embeddedFont>
      <p:font typeface="Source Sans Pro" panose="020B0503030403020204" charset="0"/>
      <p:regular r:id="rId31"/>
    </p:embeddedFont>
    <p:embeddedFont>
      <p:font typeface="Segoe Print" panose="02000600000000000000" charset="0"/>
      <p:regular r:id="rId32"/>
      <p:bold r:id="rId33"/>
    </p:embeddedFont>
    <p:embeddedFont>
      <p:font typeface="Microsoft Sans Serif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1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0" name="Google Shape;60;p10"/>
          <p:cNvSpPr txBox="1"/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 panose="020B0503030403020204"/>
              <a:buChar char="▹"/>
              <a:defRPr sz="30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⬞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ctrTitle"/>
          </p:nvPr>
        </p:nvSpPr>
        <p:spPr>
          <a:xfrm>
            <a:off x="251460" y="411480"/>
            <a:ext cx="6480175" cy="2573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Engineering Health:</a:t>
            </a:r>
            <a:br>
              <a:rPr lang="en-GB" sz="4200"/>
            </a:br>
            <a:br>
              <a:rPr lang="en-GB" sz="200"/>
            </a:br>
            <a:r>
              <a:rPr lang="en-GB" sz="5500"/>
              <a:t>Introduction to</a:t>
            </a:r>
            <a:br>
              <a:rPr lang="en-GB" sz="5500"/>
            </a:br>
            <a:r>
              <a:rPr lang="en-GB" sz="5500"/>
              <a:t>Yoga and Physiology</a:t>
            </a:r>
            <a:endParaRPr lang="en-GB" sz="5500"/>
          </a:p>
        </p:txBody>
      </p:sp>
      <p:cxnSp>
        <p:nvCxnSpPr>
          <p:cNvPr id="2" name="Straight Connector 1"/>
          <p:cNvCxnSpPr/>
          <p:nvPr/>
        </p:nvCxnSpPr>
        <p:spPr>
          <a:xfrm>
            <a:off x="-36195" y="3375025"/>
            <a:ext cx="9180000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72;p12"/>
          <p:cNvSpPr txBox="1"/>
          <p:nvPr/>
        </p:nvSpPr>
        <p:spPr>
          <a:xfrm>
            <a:off x="337185" y="3363595"/>
            <a:ext cx="8773160" cy="777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osis"/>
              <a:buNone/>
              <a:defRPr sz="60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000">
                <a:latin typeface="Source Sans Pro" panose="020B0503030403020204" charset="0"/>
                <a:cs typeface="Source Sans Pro" panose="020B0503030403020204" charset="0"/>
              </a:rPr>
              <a:t>Rakshit Singh Tomar</a:t>
            </a:r>
            <a:r>
              <a:rPr lang="en-IN" altLang="en-GB" sz="3000">
                <a:latin typeface="Courier New" panose="02070309020205020404" charset="0"/>
                <a:cs typeface="Source Sans Pro" panose="020B0503030403020204" charset="0"/>
              </a:rPr>
              <a:t>-</a:t>
            </a:r>
            <a:r>
              <a:rPr lang="en-IN" altLang="en-GB" sz="3000">
                <a:latin typeface="Source Sans Pro" panose="020B0503030403020204" charset="0"/>
                <a:cs typeface="Source Sans Pro" panose="020B0503030403020204" charset="0"/>
              </a:rPr>
              <a:t>12013985      |      CDP (GEN231)</a:t>
            </a:r>
            <a:endParaRPr lang="en-IN" altLang="en-GB" sz="3000">
              <a:latin typeface="Source Sans Pro" panose="020B0503030403020204" charset="0"/>
              <a:cs typeface="Source Sans Pro" panose="020B0503030403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79375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2.4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THE LYMPHATIC AND IMMUNE SYSTEMS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3124835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Adho Mukha Svanasana (Downward Facing Dog) can improve flow and lymph drainage 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Yoga can boost immunity by reducing stress as stress can compromise the immune system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4" name="Picture 3" descr="hhh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348105"/>
            <a:ext cx="3869055" cy="1674495"/>
          </a:xfrm>
          <a:prstGeom prst="rect">
            <a:avLst/>
          </a:prstGeom>
        </p:spPr>
      </p:pic>
      <p:sp>
        <p:nvSpPr>
          <p:cNvPr id="5" name="Google Shape;112;p17"/>
          <p:cNvSpPr txBox="1"/>
          <p:nvPr/>
        </p:nvSpPr>
        <p:spPr>
          <a:xfrm>
            <a:off x="899160" y="1708150"/>
            <a:ext cx="2261870" cy="1454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altLang="en-GB" sz="1500"/>
              <a:t>Depiction of Adho Mukha Svanasana (Downaward Facing Dog)   </a:t>
            </a:r>
            <a:endParaRPr lang="en-IN" altLang="en-GB" sz="15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79375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2.5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THE MUSCULOSKELETAL SYSTEM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564005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improves musculoskeletal strength and coordination.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Improves body posture and flexibilty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releases muscle tension and also lubricates joints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Helps in management of conditions like osteoporosis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79375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2.6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THE RENAL AND DIGESTIVE SYSTEMS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564005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helps in maintaining blood pressure optimized for the healthy functioning of the kidneys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Twisting and stretching involved in yoga can help in the  activation of the digestive system </a:t>
            </a:r>
            <a:endParaRPr lang="en-IN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boosts metabolism and overall functionality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Helps in management of lifestyle disorders like type II diabetes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669290" y="-127000"/>
            <a:ext cx="8458835" cy="1266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600">
              <a:solidFill>
                <a:schemeClr val="bg1"/>
              </a:solidFill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solidFill>
                  <a:schemeClr val="bg1"/>
                </a:solidFill>
                <a:latin typeface="Source Sans Pro" panose="020B0503030403020204" charset="0"/>
                <a:cs typeface="Source Sans Pro" panose="020B0503030403020204" charset="0"/>
              </a:rPr>
              <a:t>Insights from Research Paper </a:t>
            </a:r>
            <a:endParaRPr lang="en-IN" altLang="en-GB" sz="2600">
              <a:solidFill>
                <a:schemeClr val="bg1"/>
              </a:solidFill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708150"/>
            <a:ext cx="7818755" cy="34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-IN" altLang="en-GB">
                <a:solidFill>
                  <a:schemeClr val="bg1"/>
                </a:solidFill>
              </a:rPr>
              <a:t>Study conducted by  Chimkode et al. (2015)</a:t>
            </a:r>
            <a:endParaRPr lang="en-IN" altLang="en-GB">
              <a:solidFill>
                <a:schemeClr val="bg1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-IN" altLang="en-GB">
                <a:solidFill>
                  <a:schemeClr val="bg1"/>
                </a:solidFill>
              </a:rPr>
              <a:t>On 30 male patients aged between 36-55 with type II diabetes and 30 male non-diabetic volunteers both subjected to yoga practice for over six months</a:t>
            </a:r>
            <a:endParaRPr lang="en-IN" altLang="en-GB">
              <a:solidFill>
                <a:schemeClr val="bg1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lang="en-IN" altLang="en-GB" sz="20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-IN" altLang="en-GB">
                <a:solidFill>
                  <a:schemeClr val="bg1"/>
                </a:solidFill>
              </a:rPr>
              <a:t>It showed that the blood-sugar levels of the diabetic group decreased significantly</a:t>
            </a:r>
            <a:endParaRPr lang="en-IN" altLang="en-GB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" name="Rectangles 1"/>
          <p:cNvSpPr/>
          <p:nvPr/>
        </p:nvSpPr>
        <p:spPr>
          <a:xfrm>
            <a:off x="2748915" y="555625"/>
            <a:ext cx="4299585" cy="5759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79375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2.7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THE ENDOCRINE AND REPRODUCTIVE SYSTEMS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564005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Stimulates hormone production that plays a vital role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stimulates glands of the endocrine system, which can regulate secretions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Helps balancing of cortisol levels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strengthens core muscles around the reproductive organs and stimulates them thereby, improves their functionality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C:\Users\NEC\Downloads\xxxxxxxxxxxxx.jpegxxxxxxxxxxxxx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43138" y="339725"/>
            <a:ext cx="4657725" cy="2469515"/>
          </a:xfrm>
          <a:prstGeom prst="rect">
            <a:avLst/>
          </a:prstGeom>
        </p:spPr>
      </p:pic>
      <p:sp>
        <p:nvSpPr>
          <p:cNvPr id="4" name="Google Shape;165;p19"/>
          <p:cNvSpPr txBox="1"/>
          <p:nvPr/>
        </p:nvSpPr>
        <p:spPr>
          <a:xfrm>
            <a:off x="2412365" y="3004185"/>
            <a:ext cx="5107305" cy="1677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500">
                <a:latin typeface="Source Sans Pro" panose="020B0503030403020204" charset="0"/>
                <a:cs typeface="Source Sans Pro" panose="020B0503030403020204" charset="0"/>
              </a:rPr>
              <a:t> </a:t>
            </a:r>
            <a:r>
              <a:rPr lang="en-IN" altLang="en-GB" sz="2500" i="1">
                <a:latin typeface="Source Sans Pro" panose="020B0503030403020204" charset="0"/>
                <a:cs typeface="Source Sans Pro" panose="020B0503030403020204" charset="0"/>
              </a:rPr>
              <a:t>It’s not stress that kills us, it is    </a:t>
            </a:r>
            <a:endParaRPr lang="en-IN" altLang="en-GB" sz="2500" i="1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500" i="1">
                <a:latin typeface="Source Sans Pro" panose="020B0503030403020204" charset="0"/>
                <a:cs typeface="Source Sans Pro" panose="020B0503030403020204" charset="0"/>
              </a:rPr>
              <a:t>our reaction to it. </a:t>
            </a:r>
            <a:endParaRPr lang="en-IN" altLang="en-GB" sz="2500" i="1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500" i="1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3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-</a:t>
            </a:r>
            <a:r>
              <a:rPr lang="en-IN" altLang="en-GB" sz="2000">
                <a:solidFill>
                  <a:schemeClr val="tx1"/>
                </a:solidFill>
                <a:latin typeface="Segoe Print" panose="02000600000000000000" charset="0"/>
                <a:cs typeface="Segoe Print" panose="02000600000000000000" charset="0"/>
                <a:sym typeface="+mn-ea"/>
              </a:rPr>
              <a:t> </a:t>
            </a:r>
            <a:r>
              <a:rPr lang="en-IN" altLang="en-GB" sz="2000">
                <a:solidFill>
                  <a:schemeClr val="tx1"/>
                </a:solidFill>
                <a:latin typeface="Source Sans Pro" panose="020B0503030403020204" charset="0"/>
                <a:cs typeface="Source Sans Pro" panose="020B0503030403020204" charset="0"/>
                <a:sym typeface="+mn-ea"/>
              </a:rPr>
              <a:t>Hans Selye, Endocrinologist </a:t>
            </a:r>
            <a:endParaRPr lang="en-IN" altLang="en-GB" sz="2000">
              <a:solidFill>
                <a:schemeClr val="tx1"/>
              </a:solidFill>
              <a:latin typeface="Source Sans Pro" panose="020B0503030403020204" charset="0"/>
              <a:cs typeface="Source Sans Pro" panose="020B050303040302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chemeClr val="tx1"/>
                </a:solidFill>
                <a:latin typeface="Source Sans Pro" panose="020B0503030403020204" charset="0"/>
                <a:cs typeface="Source Sans Pro" panose="020B0503030403020204" charset="0"/>
                <a:sym typeface="+mn-ea"/>
              </a:rPr>
              <a:t>&amp; founder of stress theory</a:t>
            </a:r>
            <a:endParaRPr lang="en-IN" altLang="en-GB" sz="2000" i="1">
              <a:solidFill>
                <a:schemeClr val="tx1"/>
              </a:solidFill>
              <a:latin typeface="Source Sans Pro" panose="020B0503030403020204" charset="0"/>
              <a:cs typeface="Source Sans Pro" panose="020B0503030403020204" charset="0"/>
              <a:sym typeface="+mn-ea"/>
            </a:endParaRPr>
          </a:p>
        </p:txBody>
      </p:sp>
      <p:sp>
        <p:nvSpPr>
          <p:cNvPr id="6" name="Google Shape;165;p19"/>
          <p:cNvSpPr txBox="1"/>
          <p:nvPr/>
        </p:nvSpPr>
        <p:spPr>
          <a:xfrm>
            <a:off x="1691640" y="2931795"/>
            <a:ext cx="1736725" cy="1232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8500">
                <a:latin typeface="+mn-ea"/>
                <a:cs typeface="+mn-ea"/>
              </a:rPr>
              <a:t> </a:t>
            </a:r>
            <a:r>
              <a:rPr lang="en-IN" altLang="en-GB" sz="8500">
                <a:solidFill>
                  <a:schemeClr val="bg1">
                    <a:lumMod val="85000"/>
                  </a:schemeClr>
                </a:solidFill>
                <a:latin typeface="Microsoft Sans Serif" panose="020B0604020202020204" charset="0"/>
                <a:cs typeface="Microsoft Sans Serif" panose="020B0604020202020204" charset="0"/>
              </a:rPr>
              <a:t>“</a:t>
            </a:r>
            <a:endParaRPr lang="en-IN" altLang="en-GB" sz="8500" i="1">
              <a:solidFill>
                <a:schemeClr val="bg1">
                  <a:lumMod val="85000"/>
                </a:schemeClr>
              </a:solidFill>
              <a:latin typeface="Microsoft Sans Serif" panose="020B0604020202020204" charset="0"/>
              <a:cs typeface="Microsoft Sans Serif" panose="020B06040202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Google Shape;165;p19"/>
          <p:cNvSpPr txBox="1"/>
          <p:nvPr/>
        </p:nvSpPr>
        <p:spPr>
          <a:xfrm>
            <a:off x="971550" y="987425"/>
            <a:ext cx="2800350" cy="2067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500">
                <a:latin typeface="Source Sans Pro" panose="020B0503030403020204" charset="0"/>
                <a:cs typeface="Source Sans Pro" panose="020B0503030403020204" charset="0"/>
                <a:sym typeface="+mn-ea"/>
              </a:rPr>
              <a:t>HPA Axis - Stress and Negative Feedback Loops </a:t>
            </a:r>
            <a:endParaRPr lang="en-IN" altLang="en-GB" sz="2500">
              <a:latin typeface="Source Sans Pro" panose="020B0503030403020204" charset="0"/>
              <a:cs typeface="Source Sans Pro" panose="020B050303040302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pic>
        <p:nvPicPr>
          <p:cNvPr id="6" name="Picture 5" descr="C:\Users\NEC\Downloads\xxxxxxx.jpgxxxxxxx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80510" y="347980"/>
            <a:ext cx="4698365" cy="444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85800" y="1907540"/>
            <a:ext cx="8021320" cy="1045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3</a:t>
            </a:r>
            <a:r>
              <a:rPr lang="en-GB"/>
              <a:t>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MY EXPERIENCE WITH YOGA  </a:t>
            </a:r>
            <a:endParaRPr lang="en-GB"/>
          </a:p>
        </p:txBody>
      </p:sp>
      <p:sp>
        <p:nvSpPr>
          <p:cNvPr id="99" name="Google Shape;99;p15"/>
          <p:cNvSpPr txBox="1"/>
          <p:nvPr>
            <p:ph type="subTitle" idx="1"/>
          </p:nvPr>
        </p:nvSpPr>
        <p:spPr>
          <a:xfrm>
            <a:off x="685800" y="3082290"/>
            <a:ext cx="6793865" cy="687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In this section, I’ll be discussing the positive impact of yoga on me </a:t>
            </a:r>
            <a:endParaRPr lang="en-IN" altLang="en-GB"/>
          </a:p>
        </p:txBody>
      </p:sp>
      <p:sp>
        <p:nvSpPr>
          <p:cNvPr id="100" name="Google Shape;100;p15"/>
          <p:cNvSpPr txBox="1"/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84" name="Google Shape;284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8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7" name="Google Shape;287;p28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8" name="Google Shape;288;p28"/>
          <p:cNvSpPr txBox="1"/>
          <p:nvPr/>
        </p:nvSpPr>
        <p:spPr>
          <a:xfrm>
            <a:off x="1008380" y="1793875"/>
            <a:ext cx="225869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800" b="1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Positive change </a:t>
            </a:r>
            <a:endParaRPr lang="en-IN" altLang="en-GB" sz="1800" b="1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3213100" y="3727450"/>
            <a:ext cx="276923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Stress Management </a:t>
            </a:r>
            <a:endParaRPr lang="en-IN" sz="1800" b="1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6022975" y="1793875"/>
            <a:ext cx="204914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Weight loss</a:t>
            </a:r>
            <a:endParaRPr lang="en-IN" sz="1800" b="1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291" name="Google Shape;291;p28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Google Shape;292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5" name="Google Shape;295;p28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Google Shape;296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Google Shape;300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165;p19"/>
          <p:cNvSpPr txBox="1"/>
          <p:nvPr/>
        </p:nvSpPr>
        <p:spPr>
          <a:xfrm>
            <a:off x="919480" y="555625"/>
            <a:ext cx="7305675" cy="1402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500">
                <a:latin typeface="Source Sans Pro" panose="020B0503030403020204" charset="0"/>
                <a:cs typeface="Source Sans Pro" panose="020B0503030403020204" charset="0"/>
                <a:sym typeface="+mn-ea"/>
              </a:rPr>
              <a:t>I have incorporated yoga in my daily life. I start my day by practicing Surya Namaskar (Sun Salutations). It has almost been 5 months now.</a:t>
            </a:r>
            <a:endParaRPr lang="en-IN" altLang="en-GB" sz="2500">
              <a:latin typeface="Source Sans Pro" panose="020B0503030403020204" charset="0"/>
              <a:cs typeface="Source Sans Pro" panose="020B0503030403020204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xxx"/>
          <p:cNvPicPr>
            <a:picLocks noChangeAspect="1"/>
          </p:cNvPicPr>
          <p:nvPr/>
        </p:nvPicPr>
        <p:blipFill>
          <a:blip r:embed="rId1">
            <a:grayscl/>
            <a:lum contrast="24000"/>
          </a:blip>
          <a:stretch>
            <a:fillRect/>
          </a:stretch>
        </p:blipFill>
        <p:spPr>
          <a:xfrm>
            <a:off x="669290" y="217805"/>
            <a:ext cx="8047990" cy="4748530"/>
          </a:xfrm>
          <a:prstGeom prst="rect">
            <a:avLst/>
          </a:prstGeom>
        </p:spPr>
      </p:pic>
      <p:sp>
        <p:nvSpPr>
          <p:cNvPr id="5" name="Google Shape;165;p19"/>
          <p:cNvSpPr txBox="1"/>
          <p:nvPr/>
        </p:nvSpPr>
        <p:spPr>
          <a:xfrm>
            <a:off x="683260" y="123190"/>
            <a:ext cx="3382645" cy="70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SURYA NAMASKAR 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6" name="Google Shape;112;p17"/>
          <p:cNvSpPr txBox="1"/>
          <p:nvPr/>
        </p:nvSpPr>
        <p:spPr>
          <a:xfrm>
            <a:off x="669290" y="3724275"/>
            <a:ext cx="2552700" cy="124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altLang="en-GB" sz="1500"/>
              <a:t>*Avoid in case of serious back and knee injuries.</a:t>
            </a:r>
            <a:endParaRPr lang="en-IN" altLang="en-GB" sz="15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altLang="en-GB" sz="1500">
                <a:sym typeface="+mn-ea"/>
              </a:rPr>
              <a:t>*Preferably practice on an empty stomach.</a:t>
            </a:r>
            <a:endParaRPr lang="en-IN" altLang="en-GB" sz="15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OVERVIEW  </a:t>
            </a:r>
            <a:endParaRPr lang="en-GB"/>
          </a:p>
        </p:txBody>
      </p:sp>
      <p:sp>
        <p:nvSpPr>
          <p:cNvPr id="99" name="Google Shape;99;p15"/>
          <p:cNvSpPr txBox="1"/>
          <p:nvPr>
            <p:ph type="subTitle" idx="1"/>
          </p:nvPr>
        </p:nvSpPr>
        <p:spPr>
          <a:xfrm>
            <a:off x="685800" y="3082290"/>
            <a:ext cx="5665470" cy="687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A brief overview of what yoga and physiology is </a:t>
            </a:r>
            <a:endParaRPr lang="en-IN" altLang="en-GB"/>
          </a:p>
        </p:txBody>
      </p:sp>
      <p:sp>
        <p:nvSpPr>
          <p:cNvPr id="100" name="Google Shape;100;p15"/>
          <p:cNvSpPr txBox="1"/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844425" y="12370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800"/>
              <a:t>CONCLUSION</a:t>
            </a:r>
            <a:r>
              <a:rPr lang="en-IN" altLang="en-GB"/>
              <a:t> </a:t>
            </a:r>
            <a:endParaRPr lang="en-IN" altLang="en-GB"/>
          </a:p>
        </p:txBody>
      </p:sp>
      <p:sp>
        <p:nvSpPr>
          <p:cNvPr id="205" name="Google Shape;205;p21"/>
          <p:cNvSpPr txBox="1"/>
          <p:nvPr>
            <p:ph type="body" idx="1"/>
          </p:nvPr>
        </p:nvSpPr>
        <p:spPr>
          <a:xfrm>
            <a:off x="844550" y="1275080"/>
            <a:ext cx="4377055" cy="3453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Dedicating a few minutes to yoga practice daily can have a positive impact on overall health and well-being. Yoga has innumerable benefits and can help in management of lifestyle induced disorders like obesity, hypertension, cardiovascular diseases, asthma, and diabetes.</a:t>
            </a:r>
            <a:endParaRPr lang="en-IN" altLang="en-GB"/>
          </a:p>
        </p:txBody>
      </p:sp>
      <p:sp>
        <p:nvSpPr>
          <p:cNvPr id="206" name="Google Shape;206;p21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07" name="Google Shape;207;p21" descr="C:\Users\NEC\Downloads\bbbb.jpgbbbb"/>
          <p:cNvPicPr preferRelativeResize="0"/>
          <p:nvPr/>
        </p:nvPicPr>
        <p:blipFill rotWithShape="1">
          <a:blip r:embed="rId1">
            <a:lum contrast="6000"/>
          </a:blip>
          <a:srcRect l="22332" r="20580"/>
          <a:stretch>
            <a:fillRect/>
          </a:stretch>
        </p:blipFill>
        <p:spPr>
          <a:xfrm>
            <a:off x="5147945" y="843915"/>
            <a:ext cx="3933825" cy="417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The best way to understand Yoga is:</a:t>
            </a:r>
            <a:endParaRPr lang="en-IN" altLang="en-GB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TRY IT OUT YOURSELF! </a:t>
            </a:r>
            <a:endParaRPr lang="en-GB"/>
          </a:p>
        </p:txBody>
      </p:sp>
      <p:sp>
        <p:nvSpPr>
          <p:cNvPr id="106" name="Google Shape;106;p16"/>
          <p:cNvSpPr txBox="1"/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2580640" y="2002155"/>
            <a:ext cx="3982720" cy="113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</a:t>
            </a:r>
            <a:r>
              <a:rPr lang="en-IN" altLang="en-GB" sz="6000"/>
              <a:t> YOU</a:t>
            </a:r>
            <a:r>
              <a:rPr lang="en-GB" sz="6000"/>
              <a:t>!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body" idx="1"/>
          </p:nvPr>
        </p:nvSpPr>
        <p:spPr>
          <a:xfrm>
            <a:off x="827280" y="62748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Yoga can be defined as psycho-somatic-spiritual discipline.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While physiology is the study about functioning of human body systems.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>
                <a:solidFill>
                  <a:schemeClr val="bg2"/>
                </a:solidFill>
              </a:rPr>
              <a:t>Yoga + Physiology:</a:t>
            </a:r>
            <a:r>
              <a:rPr lang="en-IN" altLang="en-GB"/>
              <a:t>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altLang="en-GB"/>
              <a:t>      This deals with the effects of yoga   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altLang="en-GB"/>
              <a:t>      on physiological level concerning  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altLang="en-GB"/>
              <a:t>      with major human body systems.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13" name="Google Shape;113;p17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77" name="Google Shape;477;p19"/>
          <p:cNvGrpSpPr/>
          <p:nvPr/>
        </p:nvGrpSpPr>
        <p:grpSpPr>
          <a:xfrm>
            <a:off x="6044565" y="1412875"/>
            <a:ext cx="2661285" cy="2955290"/>
            <a:chOff x="4188941" y="2246220"/>
            <a:chExt cx="935841" cy="1141321"/>
          </a:xfrm>
        </p:grpSpPr>
        <p:sp>
          <p:nvSpPr>
            <p:cNvPr id="478" name="Google Shape;478;p19"/>
            <p:cNvSpPr/>
            <p:nvPr/>
          </p:nvSpPr>
          <p:spPr>
            <a:xfrm>
              <a:off x="4271520" y="2457033"/>
              <a:ext cx="766119" cy="766119"/>
            </a:xfrm>
            <a:custGeom>
              <a:avLst/>
              <a:gdLst/>
              <a:ahLst/>
              <a:cxnLst/>
              <a:rect l="l" t="t" r="r" b="b"/>
              <a:pathLst>
                <a:path w="11931" h="11931" extrusionOk="0">
                  <a:moveTo>
                    <a:pt x="5965" y="1"/>
                  </a:moveTo>
                  <a:cubicBezTo>
                    <a:pt x="2667" y="1"/>
                    <a:pt x="0" y="2668"/>
                    <a:pt x="0" y="5966"/>
                  </a:cubicBezTo>
                  <a:cubicBezTo>
                    <a:pt x="0" y="9252"/>
                    <a:pt x="2667" y="11931"/>
                    <a:pt x="5965" y="11931"/>
                  </a:cubicBezTo>
                  <a:cubicBezTo>
                    <a:pt x="9251" y="11931"/>
                    <a:pt x="11930" y="9252"/>
                    <a:pt x="11930" y="5966"/>
                  </a:cubicBezTo>
                  <a:cubicBezTo>
                    <a:pt x="11930" y="2668"/>
                    <a:pt x="9251" y="1"/>
                    <a:pt x="5965" y="1"/>
                  </a:cubicBezTo>
                  <a:close/>
                </a:path>
              </a:pathLst>
            </a:custGeom>
            <a:solidFill>
              <a:srgbClr val="FA5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588798" y="2274281"/>
              <a:ext cx="165155" cy="289085"/>
            </a:xfrm>
            <a:custGeom>
              <a:avLst/>
              <a:gdLst/>
              <a:ahLst/>
              <a:cxnLst/>
              <a:rect l="l" t="t" r="r" b="b"/>
              <a:pathLst>
                <a:path w="2572" h="4502" extrusionOk="0">
                  <a:moveTo>
                    <a:pt x="1286" y="1"/>
                  </a:moveTo>
                  <a:cubicBezTo>
                    <a:pt x="572" y="1"/>
                    <a:pt x="0" y="1013"/>
                    <a:pt x="0" y="2251"/>
                  </a:cubicBezTo>
                  <a:cubicBezTo>
                    <a:pt x="0" y="3501"/>
                    <a:pt x="572" y="4502"/>
                    <a:pt x="1286" y="4502"/>
                  </a:cubicBezTo>
                  <a:cubicBezTo>
                    <a:pt x="2000" y="4502"/>
                    <a:pt x="2572" y="3501"/>
                    <a:pt x="2572" y="2251"/>
                  </a:cubicBezTo>
                  <a:cubicBezTo>
                    <a:pt x="2572" y="1013"/>
                    <a:pt x="20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221819" y="2989171"/>
              <a:ext cx="834120" cy="381294"/>
            </a:xfrm>
            <a:custGeom>
              <a:avLst/>
              <a:gdLst/>
              <a:ahLst/>
              <a:cxnLst/>
              <a:rect l="l" t="t" r="r" b="b"/>
              <a:pathLst>
                <a:path w="12990" h="5938" extrusionOk="0">
                  <a:moveTo>
                    <a:pt x="8442" y="0"/>
                  </a:moveTo>
                  <a:cubicBezTo>
                    <a:pt x="8442" y="0"/>
                    <a:pt x="8263" y="72"/>
                    <a:pt x="7061" y="167"/>
                  </a:cubicBezTo>
                  <a:cubicBezTo>
                    <a:pt x="6947" y="175"/>
                    <a:pt x="6839" y="179"/>
                    <a:pt x="6736" y="179"/>
                  </a:cubicBezTo>
                  <a:cubicBezTo>
                    <a:pt x="6550" y="179"/>
                    <a:pt x="6381" y="166"/>
                    <a:pt x="6227" y="143"/>
                  </a:cubicBezTo>
                  <a:lnTo>
                    <a:pt x="6227" y="143"/>
                  </a:lnTo>
                  <a:cubicBezTo>
                    <a:pt x="6334" y="357"/>
                    <a:pt x="6394" y="631"/>
                    <a:pt x="6310" y="953"/>
                  </a:cubicBezTo>
                  <a:cubicBezTo>
                    <a:pt x="6106" y="1862"/>
                    <a:pt x="5083" y="2220"/>
                    <a:pt x="3929" y="2220"/>
                  </a:cubicBezTo>
                  <a:cubicBezTo>
                    <a:pt x="3467" y="2220"/>
                    <a:pt x="2984" y="2162"/>
                    <a:pt x="2524" y="2060"/>
                  </a:cubicBezTo>
                  <a:cubicBezTo>
                    <a:pt x="2524" y="2060"/>
                    <a:pt x="2536" y="2048"/>
                    <a:pt x="2560" y="2036"/>
                  </a:cubicBezTo>
                  <a:lnTo>
                    <a:pt x="2560" y="2036"/>
                  </a:lnTo>
                  <a:cubicBezTo>
                    <a:pt x="2369" y="2084"/>
                    <a:pt x="2179" y="2132"/>
                    <a:pt x="1988" y="2179"/>
                  </a:cubicBezTo>
                  <a:cubicBezTo>
                    <a:pt x="0" y="2727"/>
                    <a:pt x="941" y="3667"/>
                    <a:pt x="1679" y="4346"/>
                  </a:cubicBezTo>
                  <a:cubicBezTo>
                    <a:pt x="2429" y="5013"/>
                    <a:pt x="4310" y="5775"/>
                    <a:pt x="6310" y="5906"/>
                  </a:cubicBezTo>
                  <a:cubicBezTo>
                    <a:pt x="6620" y="5928"/>
                    <a:pt x="6920" y="5937"/>
                    <a:pt x="7207" y="5937"/>
                  </a:cubicBezTo>
                  <a:cubicBezTo>
                    <a:pt x="8782" y="5937"/>
                    <a:pt x="9942" y="5656"/>
                    <a:pt x="9942" y="5656"/>
                  </a:cubicBezTo>
                  <a:cubicBezTo>
                    <a:pt x="9835" y="5584"/>
                    <a:pt x="9751" y="5501"/>
                    <a:pt x="9704" y="5406"/>
                  </a:cubicBezTo>
                  <a:cubicBezTo>
                    <a:pt x="5822" y="5013"/>
                    <a:pt x="4632" y="3501"/>
                    <a:pt x="4632" y="3501"/>
                  </a:cubicBezTo>
                  <a:cubicBezTo>
                    <a:pt x="4591" y="3460"/>
                    <a:pt x="4617" y="3442"/>
                    <a:pt x="4668" y="3442"/>
                  </a:cubicBezTo>
                  <a:cubicBezTo>
                    <a:pt x="4692" y="3442"/>
                    <a:pt x="4721" y="3446"/>
                    <a:pt x="4751" y="3453"/>
                  </a:cubicBezTo>
                  <a:cubicBezTo>
                    <a:pt x="4751" y="3453"/>
                    <a:pt x="8978" y="4200"/>
                    <a:pt x="11061" y="4200"/>
                  </a:cubicBezTo>
                  <a:cubicBezTo>
                    <a:pt x="11375" y="4200"/>
                    <a:pt x="11640" y="4183"/>
                    <a:pt x="11835" y="4144"/>
                  </a:cubicBezTo>
                  <a:cubicBezTo>
                    <a:pt x="11907" y="4130"/>
                    <a:pt x="11963" y="4124"/>
                    <a:pt x="12006" y="4124"/>
                  </a:cubicBezTo>
                  <a:cubicBezTo>
                    <a:pt x="12155" y="4124"/>
                    <a:pt x="12132" y="4199"/>
                    <a:pt x="11966" y="4310"/>
                  </a:cubicBezTo>
                  <a:cubicBezTo>
                    <a:pt x="12918" y="3953"/>
                    <a:pt x="12990" y="3179"/>
                    <a:pt x="12799" y="2370"/>
                  </a:cubicBezTo>
                  <a:cubicBezTo>
                    <a:pt x="12659" y="1796"/>
                    <a:pt x="11696" y="1715"/>
                    <a:pt x="10676" y="1715"/>
                  </a:cubicBezTo>
                  <a:cubicBezTo>
                    <a:pt x="10282" y="1715"/>
                    <a:pt x="9880" y="1727"/>
                    <a:pt x="9513" y="1727"/>
                  </a:cubicBezTo>
                  <a:cubicBezTo>
                    <a:pt x="9216" y="1727"/>
                    <a:pt x="8942" y="1720"/>
                    <a:pt x="8715" y="1691"/>
                  </a:cubicBezTo>
                  <a:cubicBezTo>
                    <a:pt x="7489" y="1524"/>
                    <a:pt x="8442" y="0"/>
                    <a:pt x="8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484002" y="2246220"/>
              <a:ext cx="292937" cy="343152"/>
            </a:xfrm>
            <a:custGeom>
              <a:avLst/>
              <a:gdLst/>
              <a:ahLst/>
              <a:cxnLst/>
              <a:rect l="l" t="t" r="r" b="b"/>
              <a:pathLst>
                <a:path w="4562" h="5344" extrusionOk="0">
                  <a:moveTo>
                    <a:pt x="2492" y="0"/>
                  </a:moveTo>
                  <a:cubicBezTo>
                    <a:pt x="2026" y="0"/>
                    <a:pt x="1555" y="240"/>
                    <a:pt x="1156" y="700"/>
                  </a:cubicBezTo>
                  <a:cubicBezTo>
                    <a:pt x="322" y="1652"/>
                    <a:pt x="1" y="3319"/>
                    <a:pt x="846" y="4284"/>
                  </a:cubicBezTo>
                  <a:cubicBezTo>
                    <a:pt x="1454" y="4986"/>
                    <a:pt x="2037" y="5343"/>
                    <a:pt x="2597" y="5343"/>
                  </a:cubicBezTo>
                  <a:lnTo>
                    <a:pt x="2704" y="5343"/>
                  </a:lnTo>
                  <a:cubicBezTo>
                    <a:pt x="3180" y="5308"/>
                    <a:pt x="3597" y="5010"/>
                    <a:pt x="3906" y="4498"/>
                  </a:cubicBezTo>
                  <a:cubicBezTo>
                    <a:pt x="4001" y="4367"/>
                    <a:pt x="3954" y="4188"/>
                    <a:pt x="3823" y="4105"/>
                  </a:cubicBezTo>
                  <a:cubicBezTo>
                    <a:pt x="3772" y="4075"/>
                    <a:pt x="3718" y="4061"/>
                    <a:pt x="3665" y="4061"/>
                  </a:cubicBezTo>
                  <a:cubicBezTo>
                    <a:pt x="3570" y="4061"/>
                    <a:pt x="3479" y="4108"/>
                    <a:pt x="3418" y="4200"/>
                  </a:cubicBezTo>
                  <a:cubicBezTo>
                    <a:pt x="3275" y="4438"/>
                    <a:pt x="3013" y="4736"/>
                    <a:pt x="2656" y="4760"/>
                  </a:cubicBezTo>
                  <a:cubicBezTo>
                    <a:pt x="2636" y="4762"/>
                    <a:pt x="2615" y="4763"/>
                    <a:pt x="2594" y="4763"/>
                  </a:cubicBezTo>
                  <a:cubicBezTo>
                    <a:pt x="2222" y="4763"/>
                    <a:pt x="1760" y="4467"/>
                    <a:pt x="1287" y="3915"/>
                  </a:cubicBezTo>
                  <a:cubicBezTo>
                    <a:pt x="644" y="3176"/>
                    <a:pt x="930" y="1831"/>
                    <a:pt x="1584" y="1069"/>
                  </a:cubicBezTo>
                  <a:cubicBezTo>
                    <a:pt x="1772" y="855"/>
                    <a:pt x="2095" y="568"/>
                    <a:pt x="2487" y="568"/>
                  </a:cubicBezTo>
                  <a:cubicBezTo>
                    <a:pt x="2641" y="568"/>
                    <a:pt x="2806" y="613"/>
                    <a:pt x="2978" y="724"/>
                  </a:cubicBezTo>
                  <a:cubicBezTo>
                    <a:pt x="4263" y="1569"/>
                    <a:pt x="3894" y="2545"/>
                    <a:pt x="3870" y="2593"/>
                  </a:cubicBezTo>
                  <a:cubicBezTo>
                    <a:pt x="3811" y="2748"/>
                    <a:pt x="3882" y="2914"/>
                    <a:pt x="4025" y="2974"/>
                  </a:cubicBezTo>
                  <a:cubicBezTo>
                    <a:pt x="4062" y="2989"/>
                    <a:pt x="4100" y="2997"/>
                    <a:pt x="4138" y="2997"/>
                  </a:cubicBezTo>
                  <a:cubicBezTo>
                    <a:pt x="4247" y="2997"/>
                    <a:pt x="4353" y="2934"/>
                    <a:pt x="4406" y="2819"/>
                  </a:cubicBezTo>
                  <a:cubicBezTo>
                    <a:pt x="4418" y="2783"/>
                    <a:pt x="4561" y="2426"/>
                    <a:pt x="4490" y="1926"/>
                  </a:cubicBezTo>
                  <a:cubicBezTo>
                    <a:pt x="4430" y="1474"/>
                    <a:pt x="4168" y="819"/>
                    <a:pt x="3287" y="247"/>
                  </a:cubicBezTo>
                  <a:cubicBezTo>
                    <a:pt x="3033" y="81"/>
                    <a:pt x="2764" y="0"/>
                    <a:pt x="2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250843" y="2725318"/>
              <a:ext cx="633071" cy="662224"/>
            </a:xfrm>
            <a:custGeom>
              <a:avLst/>
              <a:gdLst/>
              <a:ahLst/>
              <a:cxnLst/>
              <a:rect l="l" t="t" r="r" b="b"/>
              <a:pathLst>
                <a:path w="9859" h="10313" extrusionOk="0">
                  <a:moveTo>
                    <a:pt x="4031" y="0"/>
                  </a:moveTo>
                  <a:cubicBezTo>
                    <a:pt x="3906" y="0"/>
                    <a:pt x="3789" y="77"/>
                    <a:pt x="3751" y="192"/>
                  </a:cubicBezTo>
                  <a:cubicBezTo>
                    <a:pt x="3727" y="264"/>
                    <a:pt x="3191" y="1883"/>
                    <a:pt x="4025" y="3133"/>
                  </a:cubicBezTo>
                  <a:cubicBezTo>
                    <a:pt x="4465" y="3800"/>
                    <a:pt x="4965" y="4538"/>
                    <a:pt x="4834" y="4943"/>
                  </a:cubicBezTo>
                  <a:cubicBezTo>
                    <a:pt x="4775" y="5098"/>
                    <a:pt x="4620" y="5228"/>
                    <a:pt x="4358" y="5324"/>
                  </a:cubicBezTo>
                  <a:cubicBezTo>
                    <a:pt x="4037" y="5443"/>
                    <a:pt x="3537" y="5538"/>
                    <a:pt x="3001" y="5633"/>
                  </a:cubicBezTo>
                  <a:cubicBezTo>
                    <a:pt x="1798" y="5860"/>
                    <a:pt x="536" y="6098"/>
                    <a:pt x="143" y="6788"/>
                  </a:cubicBezTo>
                  <a:cubicBezTo>
                    <a:pt x="12" y="7026"/>
                    <a:pt x="1" y="7312"/>
                    <a:pt x="108" y="7610"/>
                  </a:cubicBezTo>
                  <a:cubicBezTo>
                    <a:pt x="596" y="8919"/>
                    <a:pt x="3775" y="10312"/>
                    <a:pt x="7120" y="10312"/>
                  </a:cubicBezTo>
                  <a:cubicBezTo>
                    <a:pt x="7954" y="10312"/>
                    <a:pt x="8799" y="10217"/>
                    <a:pt x="9609" y="10027"/>
                  </a:cubicBezTo>
                  <a:cubicBezTo>
                    <a:pt x="9764" y="9991"/>
                    <a:pt x="9859" y="9836"/>
                    <a:pt x="9823" y="9681"/>
                  </a:cubicBezTo>
                  <a:cubicBezTo>
                    <a:pt x="9793" y="9549"/>
                    <a:pt x="9674" y="9460"/>
                    <a:pt x="9543" y="9460"/>
                  </a:cubicBezTo>
                  <a:cubicBezTo>
                    <a:pt x="9522" y="9460"/>
                    <a:pt x="9500" y="9462"/>
                    <a:pt x="9478" y="9467"/>
                  </a:cubicBezTo>
                  <a:cubicBezTo>
                    <a:pt x="8710" y="9653"/>
                    <a:pt x="7919" y="9733"/>
                    <a:pt x="7141" y="9733"/>
                  </a:cubicBezTo>
                  <a:cubicBezTo>
                    <a:pt x="3975" y="9733"/>
                    <a:pt x="1016" y="8401"/>
                    <a:pt x="643" y="7407"/>
                  </a:cubicBezTo>
                  <a:cubicBezTo>
                    <a:pt x="572" y="7229"/>
                    <a:pt x="620" y="7133"/>
                    <a:pt x="655" y="7074"/>
                  </a:cubicBezTo>
                  <a:cubicBezTo>
                    <a:pt x="905" y="6610"/>
                    <a:pt x="2179" y="6371"/>
                    <a:pt x="3108" y="6205"/>
                  </a:cubicBezTo>
                  <a:cubicBezTo>
                    <a:pt x="3668" y="6098"/>
                    <a:pt x="4192" y="6002"/>
                    <a:pt x="4561" y="5860"/>
                  </a:cubicBezTo>
                  <a:cubicBezTo>
                    <a:pt x="4989" y="5705"/>
                    <a:pt x="5275" y="5455"/>
                    <a:pt x="5382" y="5121"/>
                  </a:cubicBezTo>
                  <a:cubicBezTo>
                    <a:pt x="5596" y="4455"/>
                    <a:pt x="5073" y="3657"/>
                    <a:pt x="4513" y="2823"/>
                  </a:cubicBezTo>
                  <a:cubicBezTo>
                    <a:pt x="3834" y="1799"/>
                    <a:pt x="4287" y="395"/>
                    <a:pt x="4299" y="383"/>
                  </a:cubicBezTo>
                  <a:cubicBezTo>
                    <a:pt x="4346" y="228"/>
                    <a:pt x="4263" y="61"/>
                    <a:pt x="4120" y="14"/>
                  </a:cubicBezTo>
                  <a:cubicBezTo>
                    <a:pt x="4090" y="4"/>
                    <a:pt x="4060" y="0"/>
                    <a:pt x="4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503908" y="2725318"/>
              <a:ext cx="574959" cy="578876"/>
            </a:xfrm>
            <a:custGeom>
              <a:avLst/>
              <a:gdLst/>
              <a:ahLst/>
              <a:cxnLst/>
              <a:rect l="l" t="t" r="r" b="b"/>
              <a:pathLst>
                <a:path w="8954" h="9015" extrusionOk="0">
                  <a:moveTo>
                    <a:pt x="4644" y="1"/>
                  </a:moveTo>
                  <a:cubicBezTo>
                    <a:pt x="4636" y="1"/>
                    <a:pt x="4628" y="1"/>
                    <a:pt x="4620" y="2"/>
                  </a:cubicBezTo>
                  <a:cubicBezTo>
                    <a:pt x="4453" y="14"/>
                    <a:pt x="4346" y="156"/>
                    <a:pt x="4358" y="311"/>
                  </a:cubicBezTo>
                  <a:cubicBezTo>
                    <a:pt x="4358" y="323"/>
                    <a:pt x="4465" y="1490"/>
                    <a:pt x="4013" y="2788"/>
                  </a:cubicBezTo>
                  <a:cubicBezTo>
                    <a:pt x="3941" y="2990"/>
                    <a:pt x="3870" y="3181"/>
                    <a:pt x="3799" y="3371"/>
                  </a:cubicBezTo>
                  <a:cubicBezTo>
                    <a:pt x="3489" y="4169"/>
                    <a:pt x="3227" y="4847"/>
                    <a:pt x="3477" y="5383"/>
                  </a:cubicBezTo>
                  <a:cubicBezTo>
                    <a:pt x="3596" y="5657"/>
                    <a:pt x="3834" y="5860"/>
                    <a:pt x="4180" y="5979"/>
                  </a:cubicBezTo>
                  <a:cubicBezTo>
                    <a:pt x="4624" y="6148"/>
                    <a:pt x="5257" y="6157"/>
                    <a:pt x="5935" y="6157"/>
                  </a:cubicBezTo>
                  <a:cubicBezTo>
                    <a:pt x="6020" y="6157"/>
                    <a:pt x="6106" y="6157"/>
                    <a:pt x="6192" y="6157"/>
                  </a:cubicBezTo>
                  <a:cubicBezTo>
                    <a:pt x="6978" y="6157"/>
                    <a:pt x="8168" y="6157"/>
                    <a:pt x="8252" y="6479"/>
                  </a:cubicBezTo>
                  <a:cubicBezTo>
                    <a:pt x="8323" y="6764"/>
                    <a:pt x="8359" y="7181"/>
                    <a:pt x="8121" y="7538"/>
                  </a:cubicBezTo>
                  <a:cubicBezTo>
                    <a:pt x="7847" y="7943"/>
                    <a:pt x="7275" y="8217"/>
                    <a:pt x="6454" y="8336"/>
                  </a:cubicBezTo>
                  <a:cubicBezTo>
                    <a:pt x="5960" y="8404"/>
                    <a:pt x="5482" y="8445"/>
                    <a:pt x="4988" y="8445"/>
                  </a:cubicBezTo>
                  <a:cubicBezTo>
                    <a:pt x="3741" y="8445"/>
                    <a:pt x="2390" y="8180"/>
                    <a:pt x="429" y="7395"/>
                  </a:cubicBezTo>
                  <a:cubicBezTo>
                    <a:pt x="395" y="7381"/>
                    <a:pt x="359" y="7374"/>
                    <a:pt x="324" y="7374"/>
                  </a:cubicBezTo>
                  <a:cubicBezTo>
                    <a:pt x="212" y="7374"/>
                    <a:pt x="105" y="7442"/>
                    <a:pt x="60" y="7550"/>
                  </a:cubicBezTo>
                  <a:cubicBezTo>
                    <a:pt x="1" y="7693"/>
                    <a:pt x="72" y="7860"/>
                    <a:pt x="215" y="7919"/>
                  </a:cubicBezTo>
                  <a:cubicBezTo>
                    <a:pt x="2084" y="8681"/>
                    <a:pt x="3513" y="9015"/>
                    <a:pt x="5001" y="9015"/>
                  </a:cubicBezTo>
                  <a:cubicBezTo>
                    <a:pt x="5501" y="9015"/>
                    <a:pt x="6001" y="8979"/>
                    <a:pt x="6525" y="8908"/>
                  </a:cubicBezTo>
                  <a:cubicBezTo>
                    <a:pt x="7537" y="8765"/>
                    <a:pt x="8228" y="8407"/>
                    <a:pt x="8597" y="7860"/>
                  </a:cubicBezTo>
                  <a:cubicBezTo>
                    <a:pt x="8883" y="7431"/>
                    <a:pt x="8954" y="6907"/>
                    <a:pt x="8811" y="6336"/>
                  </a:cubicBezTo>
                  <a:cubicBezTo>
                    <a:pt x="8631" y="5658"/>
                    <a:pt x="7680" y="5583"/>
                    <a:pt x="6601" y="5583"/>
                  </a:cubicBezTo>
                  <a:cubicBezTo>
                    <a:pt x="6466" y="5583"/>
                    <a:pt x="6329" y="5584"/>
                    <a:pt x="6192" y="5586"/>
                  </a:cubicBezTo>
                  <a:cubicBezTo>
                    <a:pt x="5501" y="5586"/>
                    <a:pt x="4775" y="5586"/>
                    <a:pt x="4382" y="5443"/>
                  </a:cubicBezTo>
                  <a:cubicBezTo>
                    <a:pt x="4180" y="5371"/>
                    <a:pt x="4061" y="5276"/>
                    <a:pt x="4001" y="5145"/>
                  </a:cubicBezTo>
                  <a:cubicBezTo>
                    <a:pt x="3858" y="4836"/>
                    <a:pt x="4072" y="4252"/>
                    <a:pt x="4334" y="3574"/>
                  </a:cubicBezTo>
                  <a:cubicBezTo>
                    <a:pt x="4406" y="3383"/>
                    <a:pt x="4477" y="3181"/>
                    <a:pt x="4561" y="2978"/>
                  </a:cubicBezTo>
                  <a:cubicBezTo>
                    <a:pt x="5049" y="1561"/>
                    <a:pt x="4930" y="311"/>
                    <a:pt x="4930" y="264"/>
                  </a:cubicBezTo>
                  <a:cubicBezTo>
                    <a:pt x="4918" y="105"/>
                    <a:pt x="4789" y="1"/>
                    <a:pt x="4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4505449" y="3161328"/>
              <a:ext cx="343344" cy="76349"/>
            </a:xfrm>
            <a:custGeom>
              <a:avLst/>
              <a:gdLst/>
              <a:ahLst/>
              <a:cxnLst/>
              <a:rect l="l" t="t" r="r" b="b"/>
              <a:pathLst>
                <a:path w="5347" h="1189" extrusionOk="0">
                  <a:moveTo>
                    <a:pt x="5013" y="1"/>
                  </a:moveTo>
                  <a:cubicBezTo>
                    <a:pt x="4976" y="1"/>
                    <a:pt x="4940" y="8"/>
                    <a:pt x="4906" y="22"/>
                  </a:cubicBezTo>
                  <a:cubicBezTo>
                    <a:pt x="4895" y="32"/>
                    <a:pt x="3490" y="608"/>
                    <a:pt x="1296" y="608"/>
                  </a:cubicBezTo>
                  <a:cubicBezTo>
                    <a:pt x="982" y="608"/>
                    <a:pt x="653" y="596"/>
                    <a:pt x="310" y="570"/>
                  </a:cubicBezTo>
                  <a:cubicBezTo>
                    <a:pt x="303" y="569"/>
                    <a:pt x="296" y="569"/>
                    <a:pt x="289" y="569"/>
                  </a:cubicBezTo>
                  <a:cubicBezTo>
                    <a:pt x="143" y="569"/>
                    <a:pt x="24" y="684"/>
                    <a:pt x="12" y="832"/>
                  </a:cubicBezTo>
                  <a:cubicBezTo>
                    <a:pt x="0" y="998"/>
                    <a:pt x="107" y="1129"/>
                    <a:pt x="274" y="1141"/>
                  </a:cubicBezTo>
                  <a:cubicBezTo>
                    <a:pt x="631" y="1177"/>
                    <a:pt x="977" y="1189"/>
                    <a:pt x="1310" y="1189"/>
                  </a:cubicBezTo>
                  <a:cubicBezTo>
                    <a:pt x="3596" y="1189"/>
                    <a:pt x="5060" y="582"/>
                    <a:pt x="5132" y="558"/>
                  </a:cubicBezTo>
                  <a:cubicBezTo>
                    <a:pt x="5275" y="486"/>
                    <a:pt x="5346" y="320"/>
                    <a:pt x="5287" y="177"/>
                  </a:cubicBezTo>
                  <a:cubicBezTo>
                    <a:pt x="5241" y="68"/>
                    <a:pt x="5128" y="1"/>
                    <a:pt x="5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4763074" y="2609926"/>
              <a:ext cx="361709" cy="440434"/>
            </a:xfrm>
            <a:custGeom>
              <a:avLst/>
              <a:gdLst/>
              <a:ahLst/>
              <a:cxnLst/>
              <a:rect l="l" t="t" r="r" b="b"/>
              <a:pathLst>
                <a:path w="5633" h="6859" extrusionOk="0">
                  <a:moveTo>
                    <a:pt x="295" y="1"/>
                  </a:moveTo>
                  <a:cubicBezTo>
                    <a:pt x="291" y="1"/>
                    <a:pt x="288" y="1"/>
                    <a:pt x="286" y="1"/>
                  </a:cubicBezTo>
                  <a:cubicBezTo>
                    <a:pt x="132" y="1"/>
                    <a:pt x="1" y="132"/>
                    <a:pt x="13" y="287"/>
                  </a:cubicBezTo>
                  <a:cubicBezTo>
                    <a:pt x="13" y="441"/>
                    <a:pt x="144" y="572"/>
                    <a:pt x="298" y="572"/>
                  </a:cubicBezTo>
                  <a:cubicBezTo>
                    <a:pt x="322" y="572"/>
                    <a:pt x="965" y="572"/>
                    <a:pt x="1310" y="965"/>
                  </a:cubicBezTo>
                  <a:cubicBezTo>
                    <a:pt x="1501" y="1168"/>
                    <a:pt x="1560" y="1465"/>
                    <a:pt x="1525" y="1834"/>
                  </a:cubicBezTo>
                  <a:cubicBezTo>
                    <a:pt x="1477" y="2251"/>
                    <a:pt x="1358" y="2739"/>
                    <a:pt x="1251" y="3204"/>
                  </a:cubicBezTo>
                  <a:cubicBezTo>
                    <a:pt x="929" y="4573"/>
                    <a:pt x="560" y="6133"/>
                    <a:pt x="1715" y="6573"/>
                  </a:cubicBezTo>
                  <a:cubicBezTo>
                    <a:pt x="2203" y="6764"/>
                    <a:pt x="2727" y="6859"/>
                    <a:pt x="3227" y="6859"/>
                  </a:cubicBezTo>
                  <a:cubicBezTo>
                    <a:pt x="3739" y="6859"/>
                    <a:pt x="4216" y="6764"/>
                    <a:pt x="4597" y="6561"/>
                  </a:cubicBezTo>
                  <a:cubicBezTo>
                    <a:pt x="5097" y="6311"/>
                    <a:pt x="5442" y="5894"/>
                    <a:pt x="5585" y="5359"/>
                  </a:cubicBezTo>
                  <a:cubicBezTo>
                    <a:pt x="5632" y="5204"/>
                    <a:pt x="5537" y="5037"/>
                    <a:pt x="5382" y="5001"/>
                  </a:cubicBezTo>
                  <a:cubicBezTo>
                    <a:pt x="5355" y="4993"/>
                    <a:pt x="5328" y="4989"/>
                    <a:pt x="5301" y="4989"/>
                  </a:cubicBezTo>
                  <a:cubicBezTo>
                    <a:pt x="5177" y="4989"/>
                    <a:pt x="5067" y="5076"/>
                    <a:pt x="5037" y="5204"/>
                  </a:cubicBezTo>
                  <a:cubicBezTo>
                    <a:pt x="4930" y="5585"/>
                    <a:pt x="4692" y="5871"/>
                    <a:pt x="4335" y="6049"/>
                  </a:cubicBezTo>
                  <a:cubicBezTo>
                    <a:pt x="4016" y="6211"/>
                    <a:pt x="3635" y="6278"/>
                    <a:pt x="3248" y="6278"/>
                  </a:cubicBezTo>
                  <a:cubicBezTo>
                    <a:pt x="2781" y="6278"/>
                    <a:pt x="2307" y="6181"/>
                    <a:pt x="1930" y="6037"/>
                  </a:cubicBezTo>
                  <a:cubicBezTo>
                    <a:pt x="1287" y="5787"/>
                    <a:pt x="1477" y="4763"/>
                    <a:pt x="1810" y="3335"/>
                  </a:cubicBezTo>
                  <a:cubicBezTo>
                    <a:pt x="1918" y="2846"/>
                    <a:pt x="2037" y="2346"/>
                    <a:pt x="2096" y="1906"/>
                  </a:cubicBezTo>
                  <a:cubicBezTo>
                    <a:pt x="2156" y="1358"/>
                    <a:pt x="2037" y="906"/>
                    <a:pt x="1739" y="572"/>
                  </a:cubicBezTo>
                  <a:cubicBezTo>
                    <a:pt x="1236" y="12"/>
                    <a:pt x="392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4513861" y="2535310"/>
              <a:ext cx="102483" cy="138185"/>
            </a:xfrm>
            <a:custGeom>
              <a:avLst/>
              <a:gdLst/>
              <a:ahLst/>
              <a:cxnLst/>
              <a:rect l="l" t="t" r="r" b="b"/>
              <a:pathLst>
                <a:path w="1596" h="2152" extrusionOk="0">
                  <a:moveTo>
                    <a:pt x="1125" y="0"/>
                  </a:moveTo>
                  <a:cubicBezTo>
                    <a:pt x="1104" y="0"/>
                    <a:pt x="1082" y="3"/>
                    <a:pt x="1060" y="8"/>
                  </a:cubicBezTo>
                  <a:cubicBezTo>
                    <a:pt x="905" y="44"/>
                    <a:pt x="810" y="198"/>
                    <a:pt x="846" y="353"/>
                  </a:cubicBezTo>
                  <a:cubicBezTo>
                    <a:pt x="881" y="508"/>
                    <a:pt x="929" y="1008"/>
                    <a:pt x="727" y="1306"/>
                  </a:cubicBezTo>
                  <a:cubicBezTo>
                    <a:pt x="631" y="1449"/>
                    <a:pt x="477" y="1544"/>
                    <a:pt x="274" y="1580"/>
                  </a:cubicBezTo>
                  <a:cubicBezTo>
                    <a:pt x="107" y="1603"/>
                    <a:pt x="0" y="1758"/>
                    <a:pt x="36" y="1913"/>
                  </a:cubicBezTo>
                  <a:cubicBezTo>
                    <a:pt x="60" y="2056"/>
                    <a:pt x="179" y="2151"/>
                    <a:pt x="322" y="2151"/>
                  </a:cubicBezTo>
                  <a:lnTo>
                    <a:pt x="369" y="2151"/>
                  </a:lnTo>
                  <a:cubicBezTo>
                    <a:pt x="738" y="2091"/>
                    <a:pt x="1024" y="1913"/>
                    <a:pt x="1215" y="1627"/>
                  </a:cubicBezTo>
                  <a:cubicBezTo>
                    <a:pt x="1596" y="1056"/>
                    <a:pt x="1417" y="258"/>
                    <a:pt x="1405" y="222"/>
                  </a:cubicBezTo>
                  <a:cubicBezTo>
                    <a:pt x="1375" y="89"/>
                    <a:pt x="1256" y="0"/>
                    <a:pt x="1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4672083" y="2535310"/>
              <a:ext cx="101777" cy="138185"/>
            </a:xfrm>
            <a:custGeom>
              <a:avLst/>
              <a:gdLst/>
              <a:ahLst/>
              <a:cxnLst/>
              <a:rect l="l" t="t" r="r" b="b"/>
              <a:pathLst>
                <a:path w="1585" h="2152" extrusionOk="0">
                  <a:moveTo>
                    <a:pt x="459" y="0"/>
                  </a:moveTo>
                  <a:cubicBezTo>
                    <a:pt x="328" y="0"/>
                    <a:pt x="210" y="89"/>
                    <a:pt x="179" y="222"/>
                  </a:cubicBezTo>
                  <a:cubicBezTo>
                    <a:pt x="168" y="258"/>
                    <a:pt x="1" y="1056"/>
                    <a:pt x="382" y="1627"/>
                  </a:cubicBezTo>
                  <a:cubicBezTo>
                    <a:pt x="560" y="1913"/>
                    <a:pt x="846" y="2091"/>
                    <a:pt x="1227" y="2151"/>
                  </a:cubicBezTo>
                  <a:lnTo>
                    <a:pt x="1275" y="2151"/>
                  </a:lnTo>
                  <a:cubicBezTo>
                    <a:pt x="1418" y="2151"/>
                    <a:pt x="1537" y="2056"/>
                    <a:pt x="1561" y="1913"/>
                  </a:cubicBezTo>
                  <a:cubicBezTo>
                    <a:pt x="1584" y="1758"/>
                    <a:pt x="1477" y="1603"/>
                    <a:pt x="1322" y="1580"/>
                  </a:cubicBezTo>
                  <a:cubicBezTo>
                    <a:pt x="1108" y="1544"/>
                    <a:pt x="953" y="1449"/>
                    <a:pt x="858" y="1306"/>
                  </a:cubicBezTo>
                  <a:cubicBezTo>
                    <a:pt x="656" y="1008"/>
                    <a:pt x="715" y="508"/>
                    <a:pt x="751" y="353"/>
                  </a:cubicBezTo>
                  <a:cubicBezTo>
                    <a:pt x="787" y="198"/>
                    <a:pt x="680" y="44"/>
                    <a:pt x="525" y="8"/>
                  </a:cubicBezTo>
                  <a:cubicBezTo>
                    <a:pt x="503" y="3"/>
                    <a:pt x="481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4188941" y="2609926"/>
              <a:ext cx="320356" cy="461110"/>
            </a:xfrm>
            <a:custGeom>
              <a:avLst/>
              <a:gdLst/>
              <a:ahLst/>
              <a:cxnLst/>
              <a:rect l="l" t="t" r="r" b="b"/>
              <a:pathLst>
                <a:path w="4989" h="7181" extrusionOk="0">
                  <a:moveTo>
                    <a:pt x="4711" y="0"/>
                  </a:moveTo>
                  <a:cubicBezTo>
                    <a:pt x="4704" y="0"/>
                    <a:pt x="4698" y="0"/>
                    <a:pt x="4691" y="1"/>
                  </a:cubicBezTo>
                  <a:cubicBezTo>
                    <a:pt x="4667" y="1"/>
                    <a:pt x="3953" y="13"/>
                    <a:pt x="3477" y="560"/>
                  </a:cubicBezTo>
                  <a:cubicBezTo>
                    <a:pt x="3155" y="941"/>
                    <a:pt x="3024" y="1465"/>
                    <a:pt x="3120" y="2120"/>
                  </a:cubicBezTo>
                  <a:cubicBezTo>
                    <a:pt x="3227" y="2942"/>
                    <a:pt x="3512" y="3680"/>
                    <a:pt x="3763" y="4335"/>
                  </a:cubicBezTo>
                  <a:cubicBezTo>
                    <a:pt x="4036" y="5037"/>
                    <a:pt x="4274" y="5644"/>
                    <a:pt x="4108" y="5954"/>
                  </a:cubicBezTo>
                  <a:cubicBezTo>
                    <a:pt x="3967" y="6225"/>
                    <a:pt x="3079" y="6616"/>
                    <a:pt x="2196" y="6616"/>
                  </a:cubicBezTo>
                  <a:cubicBezTo>
                    <a:pt x="2034" y="6616"/>
                    <a:pt x="1872" y="6603"/>
                    <a:pt x="1715" y="6573"/>
                  </a:cubicBezTo>
                  <a:cubicBezTo>
                    <a:pt x="1048" y="6442"/>
                    <a:pt x="667" y="6061"/>
                    <a:pt x="595" y="5430"/>
                  </a:cubicBezTo>
                  <a:cubicBezTo>
                    <a:pt x="573" y="5283"/>
                    <a:pt x="443" y="5179"/>
                    <a:pt x="297" y="5179"/>
                  </a:cubicBezTo>
                  <a:cubicBezTo>
                    <a:pt x="290" y="5179"/>
                    <a:pt x="282" y="5179"/>
                    <a:pt x="274" y="5180"/>
                  </a:cubicBezTo>
                  <a:cubicBezTo>
                    <a:pt x="119" y="5204"/>
                    <a:pt x="0" y="5347"/>
                    <a:pt x="24" y="5501"/>
                  </a:cubicBezTo>
                  <a:cubicBezTo>
                    <a:pt x="131" y="6383"/>
                    <a:pt x="691" y="6966"/>
                    <a:pt x="1607" y="7133"/>
                  </a:cubicBezTo>
                  <a:cubicBezTo>
                    <a:pt x="1786" y="7168"/>
                    <a:pt x="1988" y="7180"/>
                    <a:pt x="2191" y="7180"/>
                  </a:cubicBezTo>
                  <a:cubicBezTo>
                    <a:pt x="3203" y="7180"/>
                    <a:pt x="4334" y="6775"/>
                    <a:pt x="4620" y="6228"/>
                  </a:cubicBezTo>
                  <a:cubicBezTo>
                    <a:pt x="4906" y="5680"/>
                    <a:pt x="4644" y="5001"/>
                    <a:pt x="4298" y="4120"/>
                  </a:cubicBezTo>
                  <a:cubicBezTo>
                    <a:pt x="4060" y="3501"/>
                    <a:pt x="3786" y="2799"/>
                    <a:pt x="3691" y="2049"/>
                  </a:cubicBezTo>
                  <a:cubicBezTo>
                    <a:pt x="3620" y="1561"/>
                    <a:pt x="3703" y="1191"/>
                    <a:pt x="3905" y="941"/>
                  </a:cubicBezTo>
                  <a:cubicBezTo>
                    <a:pt x="4203" y="596"/>
                    <a:pt x="4691" y="572"/>
                    <a:pt x="4703" y="572"/>
                  </a:cubicBezTo>
                  <a:cubicBezTo>
                    <a:pt x="4870" y="572"/>
                    <a:pt x="4989" y="441"/>
                    <a:pt x="4989" y="275"/>
                  </a:cubicBezTo>
                  <a:cubicBezTo>
                    <a:pt x="4989" y="126"/>
                    <a:pt x="4858" y="0"/>
                    <a:pt x="4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 idx="4294967295"/>
          </p:nvPr>
        </p:nvSpPr>
        <p:spPr>
          <a:xfrm>
            <a:off x="899160" y="1885950"/>
            <a:ext cx="732599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5500"/>
              <a:t>2. </a:t>
            </a:r>
            <a:br>
              <a:rPr lang="en-IN" altLang="en-GB" sz="5500"/>
            </a:br>
            <a:r>
              <a:rPr lang="en-IN" altLang="en-GB" sz="5500"/>
              <a:t>Yoga and Its </a:t>
            </a:r>
            <a:br>
              <a:rPr lang="en-IN" altLang="en-GB" sz="5500"/>
            </a:br>
            <a:r>
              <a:rPr lang="en-IN" altLang="en-GB" sz="5500"/>
              <a:t>Physiological Effects</a:t>
            </a:r>
            <a:endParaRPr lang="en-IN" altLang="en-GB" sz="5500"/>
          </a:p>
        </p:txBody>
      </p:sp>
      <p:sp>
        <p:nvSpPr>
          <p:cNvPr id="130" name="Google Shape;130;p18"/>
          <p:cNvSpPr txBox="1"/>
          <p:nvPr>
            <p:ph type="subTitle" idx="4294967295"/>
          </p:nvPr>
        </p:nvSpPr>
        <p:spPr>
          <a:xfrm>
            <a:off x="899160" y="3220085"/>
            <a:ext cx="6057900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 sz="1800"/>
              <a:t>In this section, I’ll be discussing about the physiological effects of yoga on major human body systems</a:t>
            </a:r>
            <a:endParaRPr lang="en-IN" altLang="en-GB" sz="1800"/>
          </a:p>
        </p:txBody>
      </p:sp>
      <p:sp>
        <p:nvSpPr>
          <p:cNvPr id="131" name="Google Shape;131;p18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Google Shape;144;p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4104005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2.1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CELLULAR HOMEOSTASIS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563370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Improves cell signaling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Contributes to cell development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Healthy cell production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Reduces oxidative cell stress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Hence, aids in cell-homeostasis.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4104005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2.2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THE NERVOUS SYSTEM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563370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Improves neuroplasticity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Improves cognitive abilities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Calms the sympathetic nervous system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Activates the parasympathetic nervous system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Boosts levels of feel-good neurotransmitters like dopamine and serotonin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Google Shape;165;p19"/>
          <p:cNvSpPr txBox="1"/>
          <p:nvPr/>
        </p:nvSpPr>
        <p:spPr>
          <a:xfrm>
            <a:off x="971550" y="987425"/>
            <a:ext cx="2800350" cy="20675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500">
                <a:latin typeface="Source Sans Pro" panose="020B0503030403020204" charset="0"/>
                <a:cs typeface="Source Sans Pro" panose="020B0503030403020204" charset="0"/>
              </a:rPr>
              <a:t>The vagus nerve and the activation of parasympathetic nerve system</a:t>
            </a: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pic>
        <p:nvPicPr>
          <p:cNvPr id="6" name="Picture 5" descr="fffff"/>
          <p:cNvPicPr>
            <a:picLocks noChangeAspect="1"/>
          </p:cNvPicPr>
          <p:nvPr/>
        </p:nvPicPr>
        <p:blipFill>
          <a:blip r:embed="rId1"/>
          <a:srcRect t="8000"/>
          <a:stretch>
            <a:fillRect/>
          </a:stretch>
        </p:blipFill>
        <p:spPr>
          <a:xfrm>
            <a:off x="3635375" y="205740"/>
            <a:ext cx="5143500" cy="473202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351655" y="1391920"/>
            <a:ext cx="733425" cy="54356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827405" y="123190"/>
            <a:ext cx="79375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2.3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latin typeface="Source Sans Pro" panose="020B0503030403020204" charset="0"/>
                <a:cs typeface="Source Sans Pro" panose="020B0503030403020204" charset="0"/>
              </a:rPr>
              <a:t>THE RESPIRATORY AND CARDIOVASCULAR SYSTEMS </a:t>
            </a:r>
            <a:endParaRPr lang="en-IN" altLang="en-GB" sz="2600"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564005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Nadi Shodhana (Alternate Nostril Breathing) can improve oxygen intake </a:t>
            </a:r>
            <a:endParaRPr lang="en-IN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also increases lung capacity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It can help in management of asthma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Improves blood circulation 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IN" altLang="en-GB"/>
              <a:t>Helps in management of hypertension and other cardiovascular diseases</a:t>
            </a: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5" name="Google Shape;165;p19"/>
          <p:cNvSpPr txBox="1"/>
          <p:nvPr/>
        </p:nvSpPr>
        <p:spPr>
          <a:xfrm>
            <a:off x="669290" y="-127000"/>
            <a:ext cx="8458835" cy="1266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600">
              <a:solidFill>
                <a:schemeClr val="bg1"/>
              </a:solidFill>
              <a:latin typeface="Source Sans Pro" panose="020B0503030403020204" charset="0"/>
              <a:cs typeface="Source Sans Pro" panose="020B0503030403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600">
                <a:solidFill>
                  <a:schemeClr val="bg1"/>
                </a:solidFill>
                <a:latin typeface="Source Sans Pro" panose="020B0503030403020204" charset="0"/>
                <a:cs typeface="Source Sans Pro" panose="020B0503030403020204" charset="0"/>
              </a:rPr>
              <a:t>Insights from Research Paper </a:t>
            </a:r>
            <a:endParaRPr lang="en-IN" altLang="en-GB" sz="2600">
              <a:solidFill>
                <a:schemeClr val="bg1"/>
              </a:solidFill>
              <a:latin typeface="Source Sans Pro" panose="020B0503030403020204" charset="0"/>
              <a:cs typeface="Source Sans Pro" panose="020B0503030403020204" charset="0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827405" y="1708150"/>
            <a:ext cx="7818755" cy="2018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-IN" altLang="en-GB">
                <a:solidFill>
                  <a:schemeClr val="bg1"/>
                </a:solidFill>
              </a:rPr>
              <a:t>Study conducted by  Kumar et al. (2020)</a:t>
            </a:r>
            <a:endParaRPr lang="en-IN" altLang="en-GB">
              <a:solidFill>
                <a:schemeClr val="bg1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-IN" altLang="en-GB">
                <a:solidFill>
                  <a:schemeClr val="bg1"/>
                </a:solidFill>
              </a:rPr>
              <a:t>On a group of 60 subjects aged between 20-40 years divided in two groups </a:t>
            </a:r>
            <a:endParaRPr lang="en-IN" altLang="en-GB">
              <a:solidFill>
                <a:schemeClr val="bg1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altLang="en-GB" sz="200">
              <a:solidFill>
                <a:schemeClr val="bg1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-IN" altLang="en-GB">
                <a:solidFill>
                  <a:schemeClr val="bg1"/>
                </a:solidFill>
              </a:rPr>
              <a:t>It showed that can aid in better resting heart rate and improved blood pressure </a:t>
            </a:r>
            <a:endParaRPr lang="en-IN" altLang="en-GB">
              <a:solidFill>
                <a:schemeClr val="bg1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" name="Rectangles 1"/>
          <p:cNvSpPr/>
          <p:nvPr/>
        </p:nvSpPr>
        <p:spPr>
          <a:xfrm>
            <a:off x="2748915" y="555625"/>
            <a:ext cx="4299585" cy="5759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3901</Words>
  <Application>WPS Presentation</Application>
  <PresentationFormat/>
  <Paragraphs>238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Dosis</vt:lpstr>
      <vt:lpstr>Source Sans Pro</vt:lpstr>
      <vt:lpstr>Source Sans Pro</vt:lpstr>
      <vt:lpstr>Courier New</vt:lpstr>
      <vt:lpstr>Microsoft YaHei</vt:lpstr>
      <vt:lpstr>Arial Unicode MS</vt:lpstr>
      <vt:lpstr>Segoe Print</vt:lpstr>
      <vt:lpstr>Microsoft Sans Serif</vt:lpstr>
      <vt:lpstr>Cerimon template</vt:lpstr>
      <vt:lpstr>Engineering Health:  Introduction to Yoga and Physiology</vt:lpstr>
      <vt:lpstr>OVERVIEW  </vt:lpstr>
      <vt:lpstr>PowerPoint 演示文稿</vt:lpstr>
      <vt:lpstr>2.  Yoga and Its  Physiological Effects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 EXPERIENCE WITH YOGA  </vt:lpstr>
      <vt:lpstr>PowerPoint 演示文稿</vt:lpstr>
      <vt:lpstr>PowerPoint 演示文稿</vt:lpstr>
      <vt:lpstr>CONCLUSION 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Health:  Introduction to Yoga and Physiology</dc:title>
  <dc:creator/>
  <cp:lastModifiedBy>NEC</cp:lastModifiedBy>
  <cp:revision>4</cp:revision>
  <dcterms:created xsi:type="dcterms:W3CDTF">2021-11-21T19:13:00Z</dcterms:created>
  <dcterms:modified xsi:type="dcterms:W3CDTF">2021-11-22T19:58:07Z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6630E2C0440A4842BA41C139CD50F062</vt:lpwstr>
  </property>
  <property fmtid="{D5CDD505-2E9C-101B-9397-08002B2CF9AE}" pid="3" name="KSOProductBuildVer">
    <vt:lpwstr>1033-11.2.0.10351</vt:lpwstr>
  </property>
</Properties>
</file>